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6" r:id="rId5"/>
    <p:sldId id="259" r:id="rId6"/>
    <p:sldId id="262" r:id="rId7"/>
    <p:sldId id="261" r:id="rId8"/>
    <p:sldId id="270" r:id="rId9"/>
    <p:sldId id="268" r:id="rId10"/>
    <p:sldId id="269" r:id="rId11"/>
    <p:sldId id="271" r:id="rId12"/>
    <p:sldId id="272" r:id="rId13"/>
    <p:sldId id="273" r:id="rId14"/>
    <p:sldId id="265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Фізичне</a:t>
            </a:r>
            <a:b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виховання</a:t>
            </a:r>
            <a:b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139122"/>
              </p:ext>
            </p:extLst>
          </p:nvPr>
        </p:nvGraphicFramePr>
        <p:xfrm>
          <a:off x="395536" y="1700808"/>
          <a:ext cx="835292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139"/>
                <a:gridCol w="1025798"/>
                <a:gridCol w="5128991"/>
              </a:tblGrid>
              <a:tr h="60692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 навчальних досягнень здобувачів освіти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uk-UA" dirty="0"/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 Початковий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володіє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знаннями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необхідними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виконання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певного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елемента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елементарному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рівні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розпізнання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виконує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окремі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фізичних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вправ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володіє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матеріалом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елементарному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рівні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засвоєння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володіє матеріалом на рівні окремих фрагментів, виконує нормативний показник початкового рівня, розрізняє елементи техніки виконання фізичних вправ.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9712" y="33265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</p:spTree>
    <p:extLst>
      <p:ext uri="{BB962C8B-B14F-4D97-AF65-F5344CB8AC3E}">
        <p14:creationId xmlns:p14="http://schemas.microsoft.com/office/powerpoint/2010/main" val="3051285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23345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664190"/>
              </p:ext>
            </p:extLst>
          </p:nvPr>
        </p:nvGraphicFramePr>
        <p:xfrm>
          <a:off x="323528" y="836712"/>
          <a:ext cx="8424936" cy="5872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09"/>
                <a:gridCol w="910804"/>
                <a:gridCol w="5388923"/>
              </a:tblGrid>
              <a:tr h="1208939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ІІ середній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Уміння та навички здобувача освіти дозволяють виконувати більшість елементів фізичних вправ (з незначними помилками).</a:t>
                      </a:r>
                    </a:p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володіє матеріалом на рівні, вищому за початковий, розрізняє елементи техніки виконання вправ.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Уміння та навички здобувача освіти дозволяють виконувати більшість елементів фізичних вправ (з незначними помилками).</a:t>
                      </a:r>
                    </a:p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володіє матеріалом на рівні, вищому за початковий, розрізняє елементи техніки виконання вправ.</a:t>
                      </a:r>
                    </a:p>
                    <a:p>
                      <a:pPr marL="0" algn="l" rtl="0" eaLnBrk="1" latinLnBrk="0" hangingPunct="1"/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за допомогою викладача виконує окремі фізичні вправи, аналізує та виправляє допущені помилки, виявляє знання й розуміння основних положень навчального матеріалу, виконує нормативні показники середнього рівня.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16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98575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06227"/>
              </p:ext>
            </p:extLst>
          </p:nvPr>
        </p:nvGraphicFramePr>
        <p:xfrm>
          <a:off x="479883" y="1005840"/>
          <a:ext cx="8112225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720080"/>
                <a:gridCol w="5375921"/>
              </a:tblGrid>
              <a:tr h="98300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ІІІ Достатній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виконує окремі контрольні нормативні показники та вправи комплексних тестів для оцінювання стану фізичної підготовленості, виявляє знання і розуміння переважної більшості навчального матеріалу застосовує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теоретико-методичний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матеріал для виконання фізичних вправ, визначених навчальною програмою.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володіє технікою виконання фізичних вправ, виконує вправи комплексних тестів для оцінювання стану фізичної підготовленості. Знання здобувача</a:t>
                      </a:r>
                      <a:r>
                        <a:rPr kumimoji="0" lang="uk-UA" sz="1600" b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освіти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достатньо повні, він вільно застосовує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вивчиний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матеріал, вміє аналізувати, робити висновки.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виконує контрольні навчальні нормативи та вимоги, вправи для обов’язкового повторення й домашніх завдань вільно володіє вивченим матеріалом та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вмілот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застосовує його на практиці, виконує нормативні показники достатнього рівня.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13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530066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76133"/>
              </p:ext>
            </p:extLst>
          </p:nvPr>
        </p:nvGraphicFramePr>
        <p:xfrm>
          <a:off x="539552" y="1196752"/>
          <a:ext cx="8064897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7"/>
                <a:gridCol w="936104"/>
                <a:gridCol w="5184576"/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IV </a:t>
                      </a:r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Високий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Рівень уміння та навичок  здобувача освіти  дозволяє правильно та якісно виконувати нормативні показники. Студент уміло володіє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теоретико-методичним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матеріалом навчальної програми, знає методику підготовки й виконання фізичних вправ.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виконує фізичні вправи та контрольні навчальні нормативи на високому рівні, володіє узагальненими, міцними знаннями  з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придмету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володіє техніко-тактичною підготовкою при виконанні фізичних вправ. 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досягає високих результатів підчас виконання фізичних вправ, визначених навчальною програмою та комплексними тестами, для оцінювання стану фізичної підготовленості, має системні знання та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інструктивно-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методичні навички з предмету.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983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/>
              <a:t>1.М. Андрощук, Н. Андрощук 2006 р. </a:t>
            </a:r>
            <a:r>
              <a:rPr lang="uk-UA" sz="1400" b="1" dirty="0" err="1"/>
              <a:t>„Основи</a:t>
            </a:r>
            <a:r>
              <a:rPr lang="uk-UA" sz="1400" b="1" dirty="0"/>
              <a:t> здоров`я і фізична культура”</a:t>
            </a:r>
          </a:p>
          <a:p>
            <a:r>
              <a:rPr lang="uk-UA" sz="1400" b="1" dirty="0"/>
              <a:t>2.Л. </a:t>
            </a:r>
            <a:r>
              <a:rPr lang="uk-UA" sz="1400" b="1" dirty="0" err="1"/>
              <a:t>Семчук</a:t>
            </a:r>
            <a:r>
              <a:rPr lang="uk-UA" sz="1400" b="1" dirty="0"/>
              <a:t> 2004р. </a:t>
            </a:r>
            <a:r>
              <a:rPr lang="uk-UA" sz="1400" b="1" dirty="0" err="1"/>
              <a:t>„Проведення</a:t>
            </a:r>
            <a:r>
              <a:rPr lang="uk-UA" sz="1400" b="1" dirty="0"/>
              <a:t> занять з елементами лікувальної фізичної культури у спеціальному медичному відділені.”</a:t>
            </a:r>
          </a:p>
          <a:p>
            <a:r>
              <a:rPr lang="uk-UA" sz="1400" b="1" dirty="0"/>
              <a:t>3.А. </a:t>
            </a:r>
            <a:r>
              <a:rPr lang="uk-UA" sz="1400" b="1" dirty="0" err="1"/>
              <a:t>Норбаков</a:t>
            </a:r>
            <a:r>
              <a:rPr lang="uk-UA" sz="1400" b="1" dirty="0"/>
              <a:t>, 2001р. </a:t>
            </a:r>
            <a:r>
              <a:rPr lang="uk-UA" sz="1400" b="1" dirty="0" err="1"/>
              <a:t>„Школа</a:t>
            </a:r>
            <a:r>
              <a:rPr lang="uk-UA" sz="1400" b="1" dirty="0"/>
              <a:t> легкої атлетики”.</a:t>
            </a:r>
          </a:p>
          <a:p>
            <a:r>
              <a:rPr lang="uk-UA" sz="1400" b="1" dirty="0"/>
              <a:t>4.Є. </a:t>
            </a:r>
            <a:r>
              <a:rPr lang="uk-UA" sz="1400" b="1" dirty="0" err="1"/>
              <a:t>Ахоптов</a:t>
            </a:r>
            <a:r>
              <a:rPr lang="uk-UA" sz="1400" b="1" dirty="0"/>
              <a:t>, Л. Кіт 2001р. „ Індивідуальні вправи баскетболіста”</a:t>
            </a:r>
          </a:p>
          <a:p>
            <a:r>
              <a:rPr lang="uk-UA" sz="1400" b="1" dirty="0"/>
              <a:t>5.А. </a:t>
            </a:r>
            <a:r>
              <a:rPr lang="uk-UA" sz="1400" b="1" dirty="0" err="1"/>
              <a:t>Лесків</a:t>
            </a:r>
            <a:r>
              <a:rPr lang="uk-UA" sz="1400" b="1" dirty="0"/>
              <a:t>, А. </a:t>
            </a:r>
            <a:r>
              <a:rPr lang="uk-UA" sz="1400" b="1" dirty="0" err="1"/>
              <a:t>Дзюбановський</a:t>
            </a:r>
            <a:r>
              <a:rPr lang="uk-UA" sz="1400" b="1" dirty="0"/>
              <a:t> 2000р. </a:t>
            </a:r>
            <a:r>
              <a:rPr lang="uk-UA" sz="1400" b="1" dirty="0" err="1"/>
              <a:t>„Форми</a:t>
            </a:r>
            <a:r>
              <a:rPr lang="uk-UA" sz="1400" b="1" dirty="0"/>
              <a:t> і засоби фізичного виховання молодших школярів”.</a:t>
            </a:r>
          </a:p>
          <a:p>
            <a:r>
              <a:rPr lang="uk-UA" sz="1400" b="1" dirty="0"/>
              <a:t>6.А. </a:t>
            </a:r>
            <a:r>
              <a:rPr lang="uk-UA" sz="1400" b="1" dirty="0" err="1"/>
              <a:t>Фурманов</a:t>
            </a:r>
            <a:r>
              <a:rPr lang="uk-UA" sz="1400" b="1" dirty="0"/>
              <a:t>, 2000р. </a:t>
            </a:r>
            <a:r>
              <a:rPr lang="uk-UA" sz="1400" b="1" dirty="0" err="1"/>
              <a:t>„Студенський</a:t>
            </a:r>
            <a:r>
              <a:rPr lang="uk-UA" sz="1400" b="1" dirty="0"/>
              <a:t> волейбол”.</a:t>
            </a:r>
          </a:p>
          <a:p>
            <a:r>
              <a:rPr lang="uk-UA" sz="1400" b="1" dirty="0"/>
              <a:t>7.В. </a:t>
            </a:r>
            <a:r>
              <a:rPr lang="uk-UA" sz="1400" b="1" dirty="0" err="1"/>
              <a:t>Бадзян</a:t>
            </a:r>
            <a:r>
              <a:rPr lang="uk-UA" sz="1400" b="1" dirty="0"/>
              <a:t>, А. Огнистий 1998р. </a:t>
            </a:r>
            <a:r>
              <a:rPr lang="uk-UA" sz="1400" b="1" dirty="0" err="1"/>
              <a:t>„Стройові</a:t>
            </a:r>
            <a:r>
              <a:rPr lang="uk-UA" sz="1400" b="1" dirty="0"/>
              <a:t> вправи у шкільній програмі.”</a:t>
            </a:r>
          </a:p>
          <a:p>
            <a:r>
              <a:rPr lang="uk-UA" sz="1400" b="1" dirty="0"/>
              <a:t>8.К. Огниста, С. </a:t>
            </a:r>
            <a:r>
              <a:rPr lang="uk-UA" sz="1400" b="1" dirty="0" err="1"/>
              <a:t>Механошин</a:t>
            </a:r>
            <a:r>
              <a:rPr lang="uk-UA" sz="1400" b="1" dirty="0"/>
              <a:t> 1998р. </a:t>
            </a:r>
            <a:r>
              <a:rPr lang="uk-UA" sz="1400" b="1" dirty="0" err="1"/>
              <a:t>„Фізична</a:t>
            </a:r>
            <a:r>
              <a:rPr lang="uk-UA" sz="1400" b="1" dirty="0"/>
              <a:t> підготовка студентів вищих закладів освіти”.</a:t>
            </a:r>
          </a:p>
          <a:p>
            <a:r>
              <a:rPr lang="uk-UA" sz="1400" b="1" dirty="0"/>
              <a:t>9.А. </a:t>
            </a:r>
            <a:r>
              <a:rPr lang="uk-UA" sz="1400" b="1" dirty="0" err="1"/>
              <a:t>Лютінгер</a:t>
            </a:r>
            <a:r>
              <a:rPr lang="uk-UA" sz="1400" b="1" dirty="0"/>
              <a:t>, 1998р. </a:t>
            </a:r>
            <a:r>
              <a:rPr lang="uk-UA" sz="1400" b="1" dirty="0" err="1"/>
              <a:t>„Методичі</a:t>
            </a:r>
            <a:r>
              <a:rPr lang="uk-UA" sz="1400" b="1" dirty="0"/>
              <a:t> рекомендації розвитку рухових якостей”.</a:t>
            </a:r>
          </a:p>
          <a:p>
            <a:r>
              <a:rPr lang="uk-UA" sz="1400" b="1" dirty="0"/>
              <a:t>10.В. </a:t>
            </a:r>
            <a:r>
              <a:rPr lang="uk-UA" sz="1400" b="1" dirty="0" err="1"/>
              <a:t>Христинін</a:t>
            </a:r>
            <a:r>
              <a:rPr lang="uk-UA" sz="1400" b="1" dirty="0"/>
              <a:t>, 1996р. </a:t>
            </a:r>
            <a:r>
              <a:rPr lang="uk-UA" sz="1400" b="1" dirty="0" err="1"/>
              <a:t>„Корегуюча</a:t>
            </a:r>
            <a:r>
              <a:rPr lang="uk-UA" sz="1400" b="1" dirty="0"/>
              <a:t> гімнастика”</a:t>
            </a:r>
          </a:p>
          <a:p>
            <a:r>
              <a:rPr lang="uk-UA" sz="1400" b="1" dirty="0"/>
              <a:t>11.Костюкевич В. М. Футбол : </a:t>
            </a:r>
            <a:r>
              <a:rPr lang="uk-UA" sz="1400" b="1" dirty="0" err="1"/>
              <a:t>навч</a:t>
            </a:r>
            <a:r>
              <a:rPr lang="uk-UA" sz="1400" b="1" dirty="0"/>
              <a:t>. </a:t>
            </a:r>
            <a:r>
              <a:rPr lang="uk-UA" sz="1400" b="1" dirty="0" err="1"/>
              <a:t>посіб</a:t>
            </a:r>
            <a:r>
              <a:rPr lang="uk-UA" sz="1400" b="1" dirty="0"/>
              <a:t>. для студентів </a:t>
            </a:r>
            <a:r>
              <a:rPr lang="uk-UA" sz="1400" b="1" dirty="0" err="1"/>
              <a:t>ф-тів</a:t>
            </a:r>
            <a:r>
              <a:rPr lang="uk-UA" sz="1400" b="1" dirty="0"/>
              <a:t> фіз. виховання пед. ін-тів та </a:t>
            </a:r>
            <a:r>
              <a:rPr lang="uk-UA" sz="1400" b="1" dirty="0" err="1"/>
              <a:t>ун-тів</a:t>
            </a:r>
            <a:r>
              <a:rPr lang="uk-UA" sz="1400" b="1" dirty="0"/>
              <a:t> / </a:t>
            </a:r>
            <a:r>
              <a:rPr lang="uk-UA" sz="1400" b="1" dirty="0" err="1"/>
              <a:t>Костюкевич</a:t>
            </a:r>
            <a:r>
              <a:rPr lang="uk-UA" sz="1400" b="1" dirty="0"/>
              <a:t> В. М. – Вінниця : ВАТ </a:t>
            </a:r>
            <a:r>
              <a:rPr lang="uk-UA" sz="1400" b="1" dirty="0" err="1"/>
              <a:t>Віноблдрукарня</a:t>
            </a:r>
            <a:r>
              <a:rPr lang="uk-UA" sz="1400" b="1" dirty="0"/>
              <a:t>, 1997. – 260 с.</a:t>
            </a:r>
          </a:p>
          <a:p>
            <a:r>
              <a:rPr lang="uk-UA" sz="1400" b="1" dirty="0"/>
              <a:t>12.Соломонко В. В. Футбол : підручник / В. В. </a:t>
            </a:r>
            <a:r>
              <a:rPr lang="uk-UA" sz="1400" b="1" dirty="0" err="1"/>
              <a:t>Соломонко</a:t>
            </a:r>
            <a:r>
              <a:rPr lang="uk-UA" sz="1400" b="1" dirty="0"/>
              <a:t>, Г. А. </a:t>
            </a:r>
            <a:r>
              <a:rPr lang="uk-UA" sz="1400" b="1" dirty="0" err="1"/>
              <a:t>Лісенчук</a:t>
            </a:r>
            <a:r>
              <a:rPr lang="uk-UA" sz="1400" b="1" dirty="0"/>
              <a:t>, О. В. </a:t>
            </a:r>
            <a:r>
              <a:rPr lang="uk-UA" sz="1400" b="1" dirty="0" err="1"/>
              <a:t>Соломонко</a:t>
            </a:r>
            <a:r>
              <a:rPr lang="uk-UA" sz="1400" b="1" dirty="0"/>
              <a:t>. – Київ : Олімпійська література, 2005. – 296 с.</a:t>
            </a:r>
          </a:p>
          <a:p>
            <a:r>
              <a:rPr lang="uk-UA" sz="1400" b="1" dirty="0"/>
              <a:t>13.ЄднакВ.Д., Кучеренко В.М. Біг, стрибки, метання. Навчальний посібник для студентів ІІ курсу факультету фізичного виховання. – Тернопіль ТНПУ, 2009.-80с.</a:t>
            </a:r>
          </a:p>
          <a:p>
            <a:r>
              <a:rPr lang="uk-UA" sz="1400" b="1" dirty="0"/>
              <a:t>14 </a:t>
            </a:r>
            <a:r>
              <a:rPr lang="uk-UA" sz="1400" b="1" dirty="0" err="1"/>
              <a:t>.Артюшенко</a:t>
            </a:r>
            <a:r>
              <a:rPr lang="uk-UA" sz="1400" b="1" dirty="0"/>
              <a:t> О.Ф. Легка атлетика: навчальний посібник для студентів </a:t>
            </a:r>
            <a:r>
              <a:rPr lang="uk-UA" sz="1400" b="1" dirty="0" err="1"/>
              <a:t>ф-тів</a:t>
            </a:r>
            <a:r>
              <a:rPr lang="uk-UA" sz="1400" b="1" dirty="0"/>
              <a:t> фіз. Культури / О.Ф.</a:t>
            </a:r>
            <a:r>
              <a:rPr lang="uk-UA" sz="1400" b="1" dirty="0" err="1"/>
              <a:t>Артюшенко</a:t>
            </a:r>
            <a:r>
              <a:rPr lang="uk-UA" sz="1400" b="1" dirty="0"/>
              <a:t>, А.І.</a:t>
            </a:r>
            <a:r>
              <a:rPr lang="uk-UA" sz="1400" b="1" dirty="0" err="1"/>
              <a:t>Стеценко</a:t>
            </a:r>
            <a:r>
              <a:rPr lang="uk-UA" sz="1400" b="1" dirty="0"/>
              <a:t>. – Черкаси: Вид. Вовчок О.Ю., 2006. – 424 с</a:t>
            </a:r>
          </a:p>
          <a:p>
            <a:r>
              <a:rPr lang="uk-UA" sz="1400" b="1" dirty="0"/>
              <a:t>15.Лящук Р.П., Огнистий А.В. Гімнастика навчальний посібник (у двох частинах). – Ч2, - Тернопіль: ТНПУ, 2008 – 212с.</a:t>
            </a:r>
          </a:p>
          <a:p>
            <a:r>
              <a:rPr lang="uk-UA" sz="1400" b="1" dirty="0"/>
              <a:t>16.Худолій О.М. Гімнастика з методикою викладання. – </a:t>
            </a:r>
            <a:r>
              <a:rPr lang="uk-UA" sz="1400" b="1" dirty="0" err="1"/>
              <a:t>Харків.-</a:t>
            </a:r>
            <a:r>
              <a:rPr lang="uk-UA" sz="1400" b="1" dirty="0"/>
              <a:t> 2009. – 246с.</a:t>
            </a:r>
          </a:p>
          <a:p>
            <a:r>
              <a:rPr lang="uk-UA" sz="1400" b="1" dirty="0"/>
              <a:t>17.Нестеровський Д.І. Баскетбол. Теорія і методика навчання. [Текст]/</a:t>
            </a:r>
            <a:r>
              <a:rPr lang="uk-UA" sz="1400" b="1" dirty="0" err="1"/>
              <a:t>Нестеровський</a:t>
            </a:r>
            <a:r>
              <a:rPr lang="uk-UA" sz="1400" b="1" dirty="0"/>
              <a:t> Д.І.- М .: Академія, 2007. - 336 с.</a:t>
            </a:r>
          </a:p>
          <a:p>
            <a:r>
              <a:rPr lang="uk-UA" sz="1400" b="1" dirty="0"/>
              <a:t>18.Степанова Н.М. Підготовчі вправи в баскетболі. [Текст]/Степанова Н.М., </a:t>
            </a:r>
            <a:r>
              <a:rPr lang="uk-UA" sz="1400" b="1" dirty="0" err="1"/>
              <a:t>Прилипко</a:t>
            </a:r>
            <a:r>
              <a:rPr lang="uk-UA" sz="1400" b="1" dirty="0"/>
              <a:t> І.В.- Павлодар: ПГУ, 2007. - 64 с.</a:t>
            </a:r>
          </a:p>
          <a:p>
            <a:r>
              <a:rPr lang="uk-UA" sz="1400" b="1" dirty="0"/>
              <a:t>    </a:t>
            </a:r>
            <a:r>
              <a:rPr lang="uk-UA" sz="1400" b="1" dirty="0" smtClean="0"/>
              <a:t> </a:t>
            </a:r>
            <a:r>
              <a:rPr lang="uk-UA" sz="1400" b="1" dirty="0"/>
              <a:t>19.Волейбол / А.І. </a:t>
            </a:r>
            <a:r>
              <a:rPr lang="uk-UA" sz="1400" b="1" dirty="0" err="1"/>
              <a:t>Дубенчук</a:t>
            </a:r>
            <a:r>
              <a:rPr lang="uk-UA" sz="1400" b="1" dirty="0"/>
              <a:t> , укладання. – Х.: Видавництво «Ранок», 2008 – 112с. (Спортивні ігри в школі)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251001"/>
              </p:ext>
            </p:extLst>
          </p:nvPr>
        </p:nvGraphicFramePr>
        <p:xfrm>
          <a:off x="179512" y="404663"/>
          <a:ext cx="8712967" cy="5915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3312369"/>
                <a:gridCol w="3168351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Виробництво</a:t>
                      </a:r>
                      <a:r>
                        <a:rPr lang="ru-RU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4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технології</a:t>
                      </a:r>
                      <a:endParaRPr lang="ru-RU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05834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181 Харчові технології</a:t>
                      </a:r>
                    </a:p>
                  </a:txBody>
                  <a:tcPr/>
                </a:tc>
              </a:tr>
              <a:tr h="31833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Виробництво  харчової  продукції;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Виробництво хліба, </a:t>
                      </a:r>
                      <a:r>
                        <a:rPr kumimoji="0" lang="uk-UA" sz="14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кондитеськихвиробів</a:t>
                      </a: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макаронних виробів  і </a:t>
                      </a:r>
                      <a:r>
                        <a:rPr kumimoji="0" lang="uk-UA" sz="14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харчоконцетратів</a:t>
                      </a: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3178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ТЕХНОЛОГІЧНЕ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600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обов</a:t>
                      </a:r>
                      <a:r>
                        <a:rPr lang="en-US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’</a:t>
                      </a:r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язковий</a:t>
                      </a:r>
                      <a:endParaRPr lang="uk-UA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8969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120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8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kumimoji="0" lang="en-US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kumimoji="0"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638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9269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</a:t>
            </a:r>
            <a:r>
              <a:rPr lang="uk-UA" b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dirty="0"/>
              <a:t>полягає у послідовному формуванні фізичної культури особистості фахівця відповідного освітньо-професійного рівня, підготовці його до високоякісної праці за обраним фахом, здатного використовувати фізкультурно-оздоровчі засоби і технології в умовах професійної діяльності. </a:t>
            </a:r>
          </a:p>
          <a:p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 smtClean="0"/>
              <a:t>здобувача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en-US" dirty="0" smtClean="0"/>
              <a:t> </a:t>
            </a:r>
            <a:r>
              <a:rPr lang="uk-UA" dirty="0"/>
              <a:t>н</a:t>
            </a:r>
            <a:r>
              <a:rPr lang="ru-RU" dirty="0" err="1" smtClean="0"/>
              <a:t>авчального</a:t>
            </a:r>
            <a:r>
              <a:rPr lang="ru-RU" dirty="0" smtClean="0"/>
              <a:t> </a:t>
            </a:r>
            <a:r>
              <a:rPr lang="ru-RU" dirty="0"/>
              <a:t>закладу є: </a:t>
            </a:r>
          </a:p>
          <a:p>
            <a:endParaRPr lang="uk-UA" dirty="0"/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і </a:t>
            </a:r>
            <a:r>
              <a:rPr lang="ru-RU" dirty="0" err="1"/>
              <a:t>дотримання</a:t>
            </a:r>
            <a:r>
              <a:rPr lang="ru-RU" dirty="0"/>
              <a:t> основ здорового способу </a:t>
            </a:r>
            <a:r>
              <a:rPr lang="ru-RU" dirty="0" err="1"/>
              <a:t>життя</a:t>
            </a:r>
            <a:r>
              <a:rPr lang="ru-RU" dirty="0"/>
              <a:t>; </a:t>
            </a:r>
          </a:p>
          <a:p>
            <a:r>
              <a:rPr lang="uk-UA" dirty="0"/>
              <a:t>• знання основ організації і методики найбільш ефективних видів і форм раціональної рухової активності й уміння застосовувати їх у процесі життєдіяльності; </a:t>
            </a:r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методики </a:t>
            </a:r>
            <a:r>
              <a:rPr lang="ru-RU" dirty="0" err="1"/>
              <a:t>фізкультурно-оздоровчих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та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</a:t>
            </a:r>
            <a:r>
              <a:rPr lang="ru-RU" dirty="0" err="1"/>
              <a:t>професійно-прикладної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й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верств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</a:p>
          <a:p>
            <a:r>
              <a:rPr lang="ru-RU" dirty="0"/>
              <a:t>• сформована </a:t>
            </a:r>
            <a:r>
              <a:rPr lang="ru-RU" dirty="0" err="1"/>
              <a:t>фізкультурно-оздоровча</a:t>
            </a:r>
            <a:r>
              <a:rPr lang="ru-RU" dirty="0"/>
              <a:t> </a:t>
            </a:r>
            <a:r>
              <a:rPr lang="ru-RU" dirty="0" err="1"/>
              <a:t>компетентність</a:t>
            </a:r>
            <a:r>
              <a:rPr lang="ru-RU" dirty="0"/>
              <a:t> і </a:t>
            </a:r>
            <a:r>
              <a:rPr lang="ru-RU" dirty="0" err="1"/>
              <a:t>мотиваційно-ціннісне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щоденних</a:t>
            </a:r>
            <a:r>
              <a:rPr lang="ru-RU" dirty="0"/>
              <a:t> занять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 </a:t>
            </a:r>
          </a:p>
          <a:p>
            <a:pPr algn="just"/>
            <a:endParaRPr lang="uk-UA" b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80728"/>
            <a:ext cx="85689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Завдання:</a:t>
            </a:r>
            <a:r>
              <a:rPr lang="uk-UA" sz="2000" b="1" dirty="0">
                <a:solidFill>
                  <a:prstClr val="white">
                    <a:lumMod val="75000"/>
                  </a:prstClr>
                </a:solidFill>
              </a:rPr>
              <a:t> </a:t>
            </a:r>
            <a:endParaRPr lang="uk-UA" sz="2000" b="1" dirty="0" smtClean="0">
              <a:solidFill>
                <a:prstClr val="white">
                  <a:lumMod val="75000"/>
                </a:prstClr>
              </a:solidFill>
            </a:endParaRPr>
          </a:p>
          <a:p>
            <a:endParaRPr lang="uk-UA" dirty="0"/>
          </a:p>
          <a:p>
            <a:r>
              <a:rPr lang="uk-UA" dirty="0"/>
              <a:t>1. Зміцнення здоров'я, підвищення життєдіяльності та опірності організму до дії несприятливих чинників зовнішнього середовища. </a:t>
            </a:r>
          </a:p>
          <a:p>
            <a:r>
              <a:rPr lang="ru-RU" dirty="0"/>
              <a:t>2. </a:t>
            </a:r>
            <a:r>
              <a:rPr lang="ru-RU" dirty="0" err="1"/>
              <a:t>Сприяння</a:t>
            </a:r>
            <a:r>
              <a:rPr lang="ru-RU" dirty="0"/>
              <a:t> правильному </a:t>
            </a:r>
            <a:r>
              <a:rPr lang="ru-RU" dirty="0" err="1"/>
              <a:t>формуванню</a:t>
            </a:r>
            <a:r>
              <a:rPr lang="ru-RU" dirty="0"/>
              <a:t> і </a:t>
            </a:r>
            <a:r>
              <a:rPr lang="ru-RU" dirty="0" err="1"/>
              <a:t>всебічному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тілобудови</a:t>
            </a:r>
            <a:r>
              <a:rPr lang="ru-RU" dirty="0"/>
              <a:t>,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доброго </a:t>
            </a:r>
            <a:r>
              <a:rPr lang="ru-RU" dirty="0" err="1"/>
              <a:t>фізичного</a:t>
            </a:r>
            <a:r>
              <a:rPr lang="ru-RU" dirty="0"/>
              <a:t> стану. </a:t>
            </a:r>
          </a:p>
          <a:p>
            <a:r>
              <a:rPr lang="ru-RU" dirty="0"/>
              <a:t>3.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для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(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) та </a:t>
            </a:r>
            <a:r>
              <a:rPr lang="ru-RU" dirty="0" err="1" smtClean="0"/>
              <a:t>працездатності</a:t>
            </a:r>
            <a:r>
              <a:rPr lang="ru-RU" dirty="0"/>
              <a:t>. </a:t>
            </a:r>
            <a:endParaRPr lang="ru-RU" dirty="0" smtClean="0"/>
          </a:p>
          <a:p>
            <a:endParaRPr lang="en-US" smtClean="0"/>
          </a:p>
          <a:p>
            <a:endParaRPr lang="ru-RU" dirty="0"/>
          </a:p>
          <a:p>
            <a:pPr lvl="0"/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Програмні результати </a:t>
            </a:r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навчання</a:t>
            </a:r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:</a:t>
            </a:r>
          </a:p>
          <a:p>
            <a:pPr lvl="0"/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lvl="0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РН </a:t>
            </a:r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5. </a:t>
            </a:r>
            <a:r>
              <a:rPr lang="ru-RU" dirty="0" err="1"/>
              <a:t>Виявляти</a:t>
            </a:r>
            <a:r>
              <a:rPr lang="ru-RU" dirty="0"/>
              <a:t> причини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і </a:t>
            </a:r>
            <a:r>
              <a:rPr lang="ru-RU" dirty="0" err="1"/>
              <a:t>знаходити</a:t>
            </a:r>
            <a:r>
              <a:rPr lang="ru-RU" dirty="0"/>
              <a:t> </a:t>
            </a:r>
            <a:r>
              <a:rPr lang="ru-RU" dirty="0" smtClean="0"/>
              <a:t>шляхи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3433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У </a:t>
            </a:r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результаті навчання здобувач освіти повинен </a:t>
            </a:r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отримати:</a:t>
            </a:r>
          </a:p>
          <a:p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algn="just"/>
            <a:r>
              <a:rPr lang="ru-RU" dirty="0" smtClean="0"/>
              <a:t> </a:t>
            </a:r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ЗК 2.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та </a:t>
            </a:r>
            <a:r>
              <a:rPr lang="ru-RU" dirty="0" err="1"/>
              <a:t>примножувати</a:t>
            </a:r>
            <a:r>
              <a:rPr lang="ru-RU" dirty="0"/>
              <a:t> </a:t>
            </a:r>
            <a:r>
              <a:rPr lang="ru-RU" dirty="0" err="1"/>
              <a:t>моральні</a:t>
            </a:r>
            <a:r>
              <a:rPr lang="ru-RU" dirty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/>
              <a:t>цінності</a:t>
            </a:r>
            <a:r>
              <a:rPr lang="ru-RU" dirty="0"/>
              <a:t> і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предметної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в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про природу і </a:t>
            </a:r>
            <a:r>
              <a:rPr lang="ru-RU" dirty="0" err="1"/>
              <a:t>суспільство</a:t>
            </a:r>
            <a:r>
              <a:rPr lang="ru-RU" dirty="0"/>
              <a:t> та в</a:t>
            </a:r>
          </a:p>
          <a:p>
            <a:pPr algn="just"/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техніки</a:t>
            </a:r>
            <a:r>
              <a:rPr lang="ru-RU" dirty="0"/>
              <a:t> і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види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для </a:t>
            </a:r>
            <a:r>
              <a:rPr lang="ru-RU" dirty="0" smtClean="0"/>
              <a:t>активного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ведення</a:t>
            </a:r>
            <a:r>
              <a:rPr lang="ru-RU" dirty="0"/>
              <a:t> здорового способу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ЗК 3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у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ЗК 12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.</a:t>
            </a:r>
          </a:p>
          <a:p>
            <a:pPr algn="just"/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ЗК 13.</a:t>
            </a:r>
            <a:r>
              <a:rPr lang="ru-RU" dirty="0" smtClean="0"/>
              <a:t>Здатність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та автономно</a:t>
            </a:r>
            <a:r>
              <a:rPr lang="ru-RU" dirty="0" smtClean="0"/>
              <a:t>.</a:t>
            </a:r>
          </a:p>
          <a:p>
            <a:pPr algn="just"/>
            <a:endParaRPr lang="uk-UA" dirty="0"/>
          </a:p>
          <a:p>
            <a:pPr algn="just"/>
            <a:r>
              <a:rPr lang="uk-UA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Спеціальні компетентності</a:t>
            </a:r>
            <a:r>
              <a:rPr lang="uk-UA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:</a:t>
            </a:r>
            <a:endParaRPr lang="uk-UA" b="1" i="1" dirty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 </a:t>
            </a:r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11</a:t>
            </a:r>
            <a:r>
              <a:rPr lang="ru-RU" dirty="0" smtClean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науково-пошукової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дослідницької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pPr algn="just"/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СК 12</a:t>
            </a:r>
            <a:r>
              <a:rPr lang="ru-RU" b="1" i="1" dirty="0" smtClean="0">
                <a:solidFill>
                  <a:srgbClr val="FFA015"/>
                </a:solidFill>
              </a:rPr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smtClean="0"/>
              <a:t>й </a:t>
            </a:r>
            <a:r>
              <a:rPr lang="ru-RU" dirty="0" err="1" smtClean="0"/>
              <a:t>практичні</a:t>
            </a:r>
            <a:r>
              <a:rPr lang="ru-RU" dirty="0" smtClean="0"/>
              <a:t> </a:t>
            </a:r>
            <a:r>
              <a:rPr lang="ru-RU" dirty="0" err="1"/>
              <a:t>пропозиції</a:t>
            </a:r>
            <a:r>
              <a:rPr lang="ru-RU" dirty="0"/>
              <a:t> для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комплексних</a:t>
            </a:r>
            <a:r>
              <a:rPr lang="ru-RU" dirty="0"/>
              <a:t> проблем </a:t>
            </a:r>
            <a:r>
              <a:rPr lang="ru-RU" dirty="0" smtClean="0"/>
              <a:t>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адаптувати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до умов </a:t>
            </a:r>
            <a:r>
              <a:rPr lang="ru-RU" dirty="0" err="1" smtClean="0"/>
              <a:t>змінного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/>
              <a:t>,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 smtClean="0"/>
              <a:t>самовдосконалення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/>
              <a:t>до потреб ринку </a:t>
            </a:r>
            <a:r>
              <a:rPr lang="ru-RU" dirty="0" err="1"/>
              <a:t>праці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106337"/>
              </p:ext>
            </p:extLst>
          </p:nvPr>
        </p:nvGraphicFramePr>
        <p:xfrm>
          <a:off x="395536" y="2276872"/>
          <a:ext cx="8496944" cy="3049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768752"/>
                <a:gridCol w="1080120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224136">
                <a:tc>
                  <a:txBody>
                    <a:bodyPr/>
                    <a:lstStyle/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0" lang="ru-RU" sz="1600" b="1" kern="1200" dirty="0" smtClean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Олімпійський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рух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Україні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Участь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спортсменів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України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Олімпійських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іграх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Разом:</a:t>
                      </a:r>
                      <a:endParaRPr kumimoji="0" lang="uk-UA" sz="1800" b="1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559128"/>
              </p:ext>
            </p:extLst>
          </p:nvPr>
        </p:nvGraphicFramePr>
        <p:xfrm>
          <a:off x="395536" y="1700808"/>
          <a:ext cx="8496944" cy="369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                          Тема:                                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Легка атлетика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Баскетбол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Волейбол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Гімнастика 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Кросова підготовка </a:t>
                      </a:r>
                      <a:endParaRPr lang="uk-UA" sz="18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Контрольний залік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620688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Самостійні  заняття: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714688"/>
              </p:ext>
            </p:extLst>
          </p:nvPr>
        </p:nvGraphicFramePr>
        <p:xfrm>
          <a:off x="611560" y="1484784"/>
          <a:ext cx="7992888" cy="383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27"/>
                <a:gridCol w="6231743"/>
                <a:gridCol w="1151518"/>
              </a:tblGrid>
              <a:tr h="100914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                          Тема:                        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Легка атлетика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Баскетбол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Волейбол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Гімнастика 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Кросова підготовка </a:t>
                      </a:r>
                      <a:endParaRPr lang="uk-UA" sz="18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886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94266"/>
            <a:ext cx="7544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ПОТОЧНИЙ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ТА  ПІДСУМКОВИЙ КОНТРОЛЬ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1158" y="1988840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>
                <a:solidFill>
                  <a:srgbClr val="F0AD00">
                    <a:lumMod val="60000"/>
                    <a:lumOff val="40000"/>
                  </a:srgbClr>
                </a:solidFill>
              </a:rPr>
              <a:t>Поточний</a:t>
            </a:r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 контроль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занять та </a:t>
            </a:r>
            <a:r>
              <a:rPr lang="ru-RU" dirty="0" err="1"/>
              <a:t>має</a:t>
            </a:r>
            <a:r>
              <a:rPr lang="ru-RU" dirty="0"/>
              <a:t> за мету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 smtClean="0"/>
              <a:t>здобувачами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/>
              <a:t>,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тем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. Формою модульного контролю є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endParaRPr lang="ru-RU" dirty="0"/>
          </a:p>
          <a:p>
            <a:r>
              <a:rPr lang="ru-RU" sz="2000" b="1" i="1" dirty="0" err="1">
                <a:solidFill>
                  <a:srgbClr val="F0AD00">
                    <a:lumMod val="60000"/>
                    <a:lumOff val="40000"/>
                  </a:srgbClr>
                </a:solidFill>
              </a:rPr>
              <a:t>Підсумковий</a:t>
            </a:r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 контроль </a:t>
            </a:r>
            <a:r>
              <a:rPr lang="ru-RU" dirty="0"/>
              <a:t>проводиться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заліку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студентом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на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заняттях</a:t>
            </a:r>
            <a:r>
              <a:rPr lang="ru-RU" dirty="0"/>
              <a:t>. </a:t>
            </a:r>
            <a:r>
              <a:rPr lang="ru-RU" dirty="0" err="1" smtClean="0"/>
              <a:t>Здобувач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допущеним</a:t>
            </a:r>
            <a:r>
              <a:rPr lang="ru-RU" dirty="0"/>
              <a:t> до </a:t>
            </a:r>
            <a:r>
              <a:rPr lang="ru-RU" dirty="0" err="1"/>
              <a:t>підсумкового</a:t>
            </a:r>
            <a:r>
              <a:rPr lang="ru-RU" dirty="0"/>
              <a:t> контролю,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виконав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начальним</a:t>
            </a:r>
            <a:r>
              <a:rPr lang="ru-RU" dirty="0"/>
              <a:t> планом на семестр з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дисциплни</a:t>
            </a:r>
            <a:r>
              <a:rPr lang="ru-RU" dirty="0"/>
              <a:t>. 	</a:t>
            </a:r>
          </a:p>
        </p:txBody>
      </p:sp>
    </p:spTree>
    <p:extLst>
      <p:ext uri="{BB962C8B-B14F-4D97-AF65-F5344CB8AC3E}">
        <p14:creationId xmlns:p14="http://schemas.microsoft.com/office/powerpoint/2010/main" val="3625189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440</TotalTime>
  <Words>1457</Words>
  <Application>Microsoft Office PowerPoint</Application>
  <PresentationFormat>Екран (4:3)</PresentationFormat>
  <Paragraphs>206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Апекс</vt:lpstr>
      <vt:lpstr>Фізичне виховання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41</cp:revision>
  <dcterms:created xsi:type="dcterms:W3CDTF">2024-02-06T17:10:51Z</dcterms:created>
  <dcterms:modified xsi:type="dcterms:W3CDTF">2025-08-25T18:26:01Z</dcterms:modified>
</cp:coreProperties>
</file>