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59" r:id="rId6"/>
    <p:sldId id="262" r:id="rId7"/>
    <p:sldId id="261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F6F04-EE03-4221-A30D-AA950008EB25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13A4C-9F72-475E-A458-A0AD019DAC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7784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3A4C-9F72-475E-A458-A0AD019DACC5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461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07.10.2025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062912" cy="3024336"/>
          </a:xfrm>
          <a:noFill/>
          <a:ln>
            <a:noFill/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dirty="0">
                <a:effectLst/>
              </a:rPr>
              <a:t>Устаткування закладів готельного та ресторанного господарства</a:t>
            </a:r>
            <a:endParaRPr lang="uk-UA" b="1" cap="all" dirty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2232248"/>
          </a:xfrm>
        </p:spPr>
        <p:txBody>
          <a:bodyPr>
            <a:normAutofit fontScale="925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uk-UA" sz="1600" cap="all" dirty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Циклова комісія технологічних дисциплін</a:t>
            </a: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293096"/>
            <a:ext cx="1866900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ІНФОРМАЦІЙНІ  ДЖЕРЕЛА: 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8924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Нормативно-правові документи</a:t>
            </a:r>
            <a:endParaRPr lang="en-US" sz="16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ДСТУ 4281:2004.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Заклади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ресторанного </a:t>
            </a:r>
            <a:r>
              <a:rPr lang="ru-RU" sz="1600" b="1" dirty="0" err="1" smtClean="0">
                <a:solidFill>
                  <a:schemeClr val="tx1">
                    <a:lumMod val="85000"/>
                  </a:schemeClr>
                </a:solidFill>
              </a:rPr>
              <a:t>господарства</a:t>
            </a:r>
            <a:r>
              <a:rPr lang="ru-RU" sz="16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r>
              <a:rPr lang="en-US" sz="16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tx1">
                    <a:lumMod val="85000"/>
                  </a:schemeClr>
                </a:solidFill>
              </a:rPr>
              <a:t>Класифікація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.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Київ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: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Держспоживстандарт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України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ru-RU" sz="1600" b="1" dirty="0" smtClean="0">
                <a:solidFill>
                  <a:schemeClr val="tx1">
                    <a:lumMod val="85000"/>
                  </a:schemeClr>
                </a:solidFill>
              </a:rPr>
              <a:t>2004</a:t>
            </a:r>
            <a:endParaRPr lang="en-US" sz="16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Базова</a:t>
            </a:r>
            <a:endParaRPr lang="en-US" sz="16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 err="1" smtClean="0">
                <a:solidFill>
                  <a:schemeClr val="tx1">
                    <a:lumMod val="85000"/>
                  </a:schemeClr>
                </a:solidFill>
              </a:rPr>
              <a:t>Гуць</a:t>
            </a:r>
            <a:r>
              <a:rPr lang="ru-RU" sz="16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В. С., Коваль О. А.,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Русавська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В. А.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Технологічне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tx1">
                    <a:lumMod val="85000"/>
                  </a:schemeClr>
                </a:solidFill>
              </a:rPr>
              <a:t>устаткування</a:t>
            </a:r>
            <a:r>
              <a:rPr lang="en-US" sz="16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tx1">
                    <a:lumMod val="85000"/>
                  </a:schemeClr>
                </a:solidFill>
              </a:rPr>
              <a:t>готелів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,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готельних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комплексів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: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підручник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.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Київ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: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Ліра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-К, 2019. 568 с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Доценко В.Ф.,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Губеня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В.О.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Устаткування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закладів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tx1">
                    <a:lumMod val="85000"/>
                  </a:schemeClr>
                </a:solidFill>
              </a:rPr>
              <a:t>ресторанного</a:t>
            </a:r>
            <a:r>
              <a:rPr lang="en-US" sz="16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tx1">
                    <a:lumMod val="85000"/>
                  </a:schemeClr>
                </a:solidFill>
              </a:rPr>
              <a:t>господарства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: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підручник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.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Київ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: Кондор-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Видавництво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, 2016. – 636с.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Устаткування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закладів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ресторанного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господарства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: </a:t>
            </a:r>
            <a:r>
              <a:rPr lang="ru-RU" sz="1600" b="1" dirty="0" err="1" smtClean="0">
                <a:solidFill>
                  <a:schemeClr val="tx1">
                    <a:lumMod val="85000"/>
                  </a:schemeClr>
                </a:solidFill>
              </a:rPr>
              <a:t>навчальний</a:t>
            </a:r>
            <a:r>
              <a:rPr lang="en-US" sz="16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err="1" smtClean="0">
                <a:solidFill>
                  <a:schemeClr val="tx1">
                    <a:lumMod val="85000"/>
                  </a:schemeClr>
                </a:solidFill>
              </a:rPr>
              <a:t>посібник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. /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Мазаракі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А. А., Шаповал С. Л., Тарасенко І. І., </a:t>
            </a:r>
            <a:r>
              <a:rPr lang="ru-RU" sz="1600" b="1" dirty="0" err="1">
                <a:solidFill>
                  <a:schemeClr val="tx1">
                    <a:lumMod val="85000"/>
                  </a:schemeClr>
                </a:solidFill>
              </a:rPr>
              <a:t>Паригіна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 Т. Б.. </a:t>
            </a:r>
            <a:r>
              <a:rPr lang="ru-RU" sz="1600" b="1" dirty="0" err="1" smtClean="0">
                <a:solidFill>
                  <a:schemeClr val="tx1">
                    <a:lumMod val="85000"/>
                  </a:schemeClr>
                </a:solidFill>
              </a:rPr>
              <a:t>Київ</a:t>
            </a:r>
            <a:r>
              <a:rPr lang="ru-RU" sz="1600" b="1" dirty="0" smtClean="0">
                <a:solidFill>
                  <a:schemeClr val="tx1">
                    <a:lumMod val="85000"/>
                  </a:schemeClr>
                </a:solidFill>
              </a:rPr>
              <a:t>:</a:t>
            </a:r>
            <a:r>
              <a:rPr lang="en-US" sz="1600" b="1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tx1">
                    <a:lumMod val="85000"/>
                  </a:schemeClr>
                </a:solidFill>
              </a:rPr>
              <a:t>КНТУ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, 2013. </a:t>
            </a:r>
            <a:r>
              <a:rPr lang="ru-RU" sz="1600" b="1" dirty="0" smtClean="0">
                <a:solidFill>
                  <a:schemeClr val="tx1">
                    <a:lumMod val="85000"/>
                  </a:schemeClr>
                </a:solidFill>
              </a:rPr>
              <a:t>640с</a:t>
            </a:r>
            <a:r>
              <a:rPr lang="ru-RU" sz="1600" b="1" dirty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en-US" sz="16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Л.І. </a:t>
            </a:r>
            <a:r>
              <a:rPr lang="uk-UA" sz="1600" b="1" dirty="0" err="1" smtClean="0">
                <a:solidFill>
                  <a:schemeClr val="tx1">
                    <a:lumMod val="85000"/>
                  </a:schemeClr>
                </a:solidFill>
              </a:rPr>
              <a:t>Сеногонова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Організація виробництва та оснащення в закладах ресторанного господарства; Світ книг 2025, 416с.</a:t>
            </a:r>
            <a:endParaRPr lang="en-US" sz="16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just"/>
            <a:endParaRPr lang="en-US" sz="1600" b="1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003232" cy="1361306"/>
          </a:xfrm>
        </p:spPr>
        <p:txBody>
          <a:bodyPr>
            <a:noAutofit/>
          </a:bodyPr>
          <a:lstStyle/>
          <a:p>
            <a:r>
              <a:rPr lang="ru-RU" sz="2800" dirty="0" err="1"/>
              <a:t>Критерії</a:t>
            </a:r>
            <a:r>
              <a:rPr lang="ru-RU" sz="2800" dirty="0"/>
              <a:t> </a:t>
            </a:r>
            <a:r>
              <a:rPr lang="ru-RU" sz="2800" dirty="0" err="1"/>
              <a:t>оцінювання</a:t>
            </a:r>
            <a:r>
              <a:rPr lang="ru-RU" sz="2800" dirty="0"/>
              <a:t> </a:t>
            </a:r>
            <a:r>
              <a:rPr lang="ru-RU" sz="2800" dirty="0" err="1"/>
              <a:t>знань</a:t>
            </a:r>
            <a:r>
              <a:rPr lang="ru-RU" sz="2800" dirty="0"/>
              <a:t> </a:t>
            </a:r>
            <a:r>
              <a:rPr lang="ru-RU" sz="2800" dirty="0" err="1"/>
              <a:t>здобувачів</a:t>
            </a:r>
            <a:r>
              <a:rPr lang="ru-RU" sz="2800" dirty="0"/>
              <a:t> </a:t>
            </a:r>
            <a:r>
              <a:rPr lang="ru-RU" sz="2800" dirty="0" err="1"/>
              <a:t>освіти</a:t>
            </a: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dirty="0"/>
              <a:t>з </a:t>
            </a:r>
            <a:r>
              <a:rPr lang="ru-RU" sz="2800" dirty="0" err="1"/>
              <a:t>освітнього</a:t>
            </a:r>
            <a:r>
              <a:rPr lang="ru-RU" sz="2800" dirty="0"/>
              <a:t> компонента «</a:t>
            </a:r>
            <a:r>
              <a:rPr lang="ru-RU" sz="2800" dirty="0" err="1"/>
              <a:t>Устаткування</a:t>
            </a:r>
            <a:r>
              <a:rPr lang="ru-RU" sz="2800" dirty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784976" cy="5229200"/>
          </a:xfrm>
        </p:spPr>
        <p:txBody>
          <a:bodyPr>
            <a:normAutofit fontScale="25000" lnSpcReduction="20000"/>
          </a:bodyPr>
          <a:lstStyle/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«відмінно»</a:t>
            </a:r>
            <a:r>
              <a:rPr lang="uk-UA" sz="6400" dirty="0"/>
              <a:t> – виставляється, якщо при відповідях на запитання здобувач освіти виявляє всебічні, систематизовані, глибокі знання програмного матеріалу, уміння виконувати практичні завдання, знання основної  літератури передбачених програмою на рівні творчого використання</a:t>
            </a:r>
            <a:r>
              <a:rPr lang="uk-UA" sz="6400" dirty="0" smtClean="0"/>
              <a:t>.</a:t>
            </a:r>
            <a:r>
              <a:rPr lang="uk-UA" sz="6400" dirty="0"/>
              <a:t> 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«добре»</a:t>
            </a:r>
            <a:r>
              <a:rPr lang="uk-UA" sz="6400" dirty="0"/>
              <a:t> – виставляється, якщо при відповіді на запитання здобувач освіти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здобувач освіти виявляє знання і розуміння матеріалу, проте не зовсім повно відповідає на запитання, припускається неточностей</a:t>
            </a:r>
            <a:r>
              <a:rPr lang="uk-UA" sz="6400" dirty="0" smtClean="0"/>
              <a:t>.</a:t>
            </a:r>
            <a:endParaRPr lang="uk-UA" sz="6400" dirty="0"/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«задовільно»</a:t>
            </a:r>
            <a:r>
              <a:rPr lang="uk-UA" sz="6400" dirty="0"/>
              <a:t> -  виставляється якщо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впоратись з використанням завдань передбачених програмою на рівні репродуктивного відтворення, припускається неточностей при розв’язанні ситуацій, висвітленні окремих методичних визначень.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«незадовільно»</a:t>
            </a:r>
            <a:r>
              <a:rPr lang="uk-UA" sz="6400" dirty="0"/>
              <a:t> – виставляється, якщо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розібратись у вирішенні ситуаційних завдань.</a:t>
            </a:r>
          </a:p>
          <a:p>
            <a:pPr marL="64008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520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581718"/>
              </p:ext>
            </p:extLst>
          </p:nvPr>
        </p:nvGraphicFramePr>
        <p:xfrm>
          <a:off x="251520" y="260647"/>
          <a:ext cx="8712967" cy="5875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4248473"/>
                <a:gridCol w="2232247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Галузь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знань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 Сфера обслуговування</a:t>
                      </a:r>
                      <a:endParaRPr lang="uk-UA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Спеціальність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241</a:t>
                      </a: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Готельно-ресторанна справа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професійна програма 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Готельно-ресторанна справа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професійний ступінь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фаховий молодший бакалавр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Статус освітнього компонента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основний</a:t>
                      </a:r>
                    </a:p>
                    <a:p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Мова викладання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кредитів ЄКТС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Розподіл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 видами занять та годинами </a:t>
                      </a:r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навчання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аудиторні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лекційні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практичні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Форма підсумкового контролю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екзамен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863" y="476672"/>
            <a:ext cx="878497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 smtClean="0"/>
              <a:t>Мета:</a:t>
            </a:r>
            <a:r>
              <a:rPr lang="uk-UA" dirty="0"/>
              <a:t>Програма вивчення обов’язкового освітнього компоненту «Устаткування» складена відповідно до освітньо-професійної програми підготовки фахового молодшого бакалавра галузі знань</a:t>
            </a:r>
            <a:r>
              <a:rPr lang="uk-UA" b="1" dirty="0"/>
              <a:t> </a:t>
            </a:r>
            <a:r>
              <a:rPr lang="uk-UA" dirty="0"/>
              <a:t>24  «Сфера обслуговування»  спеціальності 241 «Готельно-ресторанна справа» кваліфікації - фаховий молодший бакалавр з готельно-ресторанної справи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b="1" dirty="0"/>
              <a:t>Предметом</a:t>
            </a:r>
            <a:r>
              <a:rPr lang="uk-UA" dirty="0"/>
              <a:t> вивчення даного освітнього компоненту є сучасні та нові види, моделі устаткування, що використовуються у закладах ресторанного господарства, його будова, принцип роботи, правила експлуатації. </a:t>
            </a:r>
            <a:endParaRPr lang="uk-UA" dirty="0" smtClean="0"/>
          </a:p>
          <a:p>
            <a:endParaRPr lang="uk-UA" dirty="0"/>
          </a:p>
          <a:p>
            <a:r>
              <a:rPr lang="uk-UA" b="1" dirty="0" smtClean="0"/>
              <a:t>Міждисциплінарні зв’язки</a:t>
            </a:r>
            <a:r>
              <a:rPr lang="uk-UA" b="1" dirty="0"/>
              <a:t>:</a:t>
            </a:r>
            <a:r>
              <a:rPr lang="uk-UA" dirty="0"/>
              <a:t> вивчення освітнього компоненту тісно пов’язане з іншими освітніми компонентами: «Технологія приготування їжі», «Організація виробництва»,  «Організація обслуговування»,  «Барна справа», «Основи охорони праці» та інші</a:t>
            </a:r>
            <a:r>
              <a:rPr lang="uk-UA" dirty="0" smtClean="0"/>
              <a:t>. </a:t>
            </a:r>
            <a:endParaRPr lang="uk-UA" dirty="0"/>
          </a:p>
          <a:p>
            <a:endParaRPr lang="uk-UA" dirty="0"/>
          </a:p>
          <a:p>
            <a:r>
              <a:rPr lang="uk-UA" dirty="0"/>
              <a:t>	</a:t>
            </a:r>
            <a:r>
              <a:rPr lang="uk-UA" dirty="0" smtClean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>
            <a:normAutofit/>
          </a:bodyPr>
          <a:lstStyle/>
          <a:p>
            <a:r>
              <a:rPr lang="uk-UA" sz="1800" dirty="0" smtClean="0"/>
              <a:t>Програмні </a:t>
            </a:r>
            <a:r>
              <a:rPr lang="uk-UA" sz="1800" dirty="0"/>
              <a:t>результати навчання:</a:t>
            </a:r>
          </a:p>
          <a:p>
            <a:r>
              <a:rPr lang="uk-UA" sz="1800" dirty="0"/>
              <a:t>РН5. Збирати й аналізувати необхідну </a:t>
            </a:r>
            <a:r>
              <a:rPr lang="uk-UA" sz="1800" dirty="0" smtClean="0"/>
              <a:t>інформацію сучасного технологічного устаткування,, </a:t>
            </a:r>
            <a:r>
              <a:rPr lang="uk-UA" sz="1800" dirty="0"/>
              <a:t>обґрунтовувати управлінські рішення на основі використання необхідного </a:t>
            </a:r>
            <a:r>
              <a:rPr lang="uk-UA" sz="1800" dirty="0" smtClean="0"/>
              <a:t>устаткування. </a:t>
            </a:r>
            <a:endParaRPr lang="uk-UA" sz="1800" dirty="0"/>
          </a:p>
          <a:p>
            <a:r>
              <a:rPr lang="uk-UA" sz="1800" dirty="0"/>
              <a:t>РН7. Використовувати цифрові інформаційні та комунікаційні технології, а також спеціалізовані програмні продукти, необхідні для </a:t>
            </a:r>
            <a:r>
              <a:rPr lang="uk-UA" sz="1800" dirty="0" smtClean="0"/>
              <a:t>розв’язування поставлених завдань </a:t>
            </a:r>
            <a:r>
              <a:rPr lang="uk-UA" sz="1800" dirty="0" err="1"/>
              <a:t>завдань</a:t>
            </a:r>
            <a:r>
              <a:rPr lang="uk-UA" sz="1800" dirty="0"/>
              <a:t> 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789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FFA015"/>
                </a:solidFill>
              </a:rPr>
              <a:t>У результаті навчання здобувач освіти повинен отримати:</a:t>
            </a:r>
            <a:endParaRPr lang="uk-UA" b="1" i="1" dirty="0">
              <a:solidFill>
                <a:srgbClr val="FFA015"/>
              </a:solidFill>
            </a:endParaRPr>
          </a:p>
          <a:p>
            <a:r>
              <a:rPr lang="uk-UA" b="1" i="1" dirty="0">
                <a:solidFill>
                  <a:srgbClr val="FFA015"/>
                </a:solidFill>
              </a:rPr>
              <a:t>загальні компетентності: </a:t>
            </a:r>
            <a:endParaRPr lang="uk-UA" b="1" i="1" dirty="0" smtClean="0">
              <a:solidFill>
                <a:srgbClr val="FFA015"/>
              </a:solidFill>
            </a:endParaRPr>
          </a:p>
          <a:p>
            <a:r>
              <a:rPr lang="uk-UA" dirty="0" smtClean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, які мають бути вирішені у процесі викладання є формування спеціальних </a:t>
            </a:r>
            <a:r>
              <a:rPr lang="uk-UA" dirty="0" err="1"/>
              <a:t>компетентностей</a:t>
            </a:r>
            <a:r>
              <a:rPr lang="uk-UA" dirty="0"/>
              <a:t>: </a:t>
            </a:r>
          </a:p>
          <a:p>
            <a:pPr lvl="0"/>
            <a:r>
              <a:rPr lang="uk-UA" dirty="0"/>
              <a:t>СК 5. Здатність здійснювати підбір технологічного устаткування та обладнання для закладів готельного та ресторанного господарства з метою раціонального використання просторових та матеріальних ресурсів; </a:t>
            </a:r>
          </a:p>
          <a:p>
            <a:pPr lvl="0"/>
            <a:r>
              <a:rPr lang="uk-UA" dirty="0"/>
              <a:t>СК 7. Здатність планувати, аналізувати та контролювати власну роботу та роботу обслуговуючого персоналу; </a:t>
            </a:r>
          </a:p>
          <a:p>
            <a:pPr lvl="0"/>
            <a:r>
              <a:rPr lang="uk-UA" dirty="0"/>
              <a:t>СК 9. Здатність забезпечувати безпеку основних та додаткових послуг у закладах готельного і ресторанного господарства. </a:t>
            </a:r>
          </a:p>
          <a:p>
            <a:r>
              <a:rPr lang="uk-UA" dirty="0"/>
              <a:t>	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В </a:t>
            </a:r>
            <a:r>
              <a:rPr lang="uk-UA" dirty="0"/>
              <a:t>результаті вивчення освітнього компоненту здобувачі освіти повинні </a:t>
            </a:r>
            <a:r>
              <a:rPr lang="uk-UA" b="1" dirty="0"/>
              <a:t> </a:t>
            </a:r>
            <a:endParaRPr lang="uk-UA" dirty="0"/>
          </a:p>
          <a:p>
            <a:r>
              <a:rPr lang="uk-UA" b="1" dirty="0"/>
              <a:t>знати</a:t>
            </a:r>
            <a:r>
              <a:rPr lang="uk-UA" dirty="0"/>
              <a:t>: призначення, будову, принцип роботи, правила експлуатації устаткування, його технологічне використання; </a:t>
            </a:r>
          </a:p>
          <a:p>
            <a:r>
              <a:rPr lang="uk-UA" b="1" dirty="0"/>
              <a:t>вміти:</a:t>
            </a:r>
            <a:r>
              <a:rPr lang="uk-UA" dirty="0"/>
              <a:t> правильно, раціонально, з точки зору економії електроенергії, довговічності устаткування безпечно його експлуатувати. </a:t>
            </a:r>
          </a:p>
          <a:p>
            <a:endParaRPr lang="uk-UA" b="1" i="1" dirty="0">
              <a:solidFill>
                <a:srgbClr val="FFA015"/>
              </a:solidFill>
            </a:endParaRPr>
          </a:p>
          <a:p>
            <a:pPr algn="just"/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-3529460"/>
            <a:ext cx="6030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64585"/>
              </p:ext>
            </p:extLst>
          </p:nvPr>
        </p:nvGraphicFramePr>
        <p:xfrm>
          <a:off x="251520" y="889557"/>
          <a:ext cx="8568952" cy="5669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6975622"/>
                <a:gridCol w="1089274"/>
              </a:tblGrid>
              <a:tr h="41279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98067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994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Загальні поняття про механічне устаткування. Види та призначення УКМ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Характеристика механічного устаткування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відомості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теплове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Характеристика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універсального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варильного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Смажильно-пекарське</a:t>
                      </a: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устаткування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Допоміжне теплове устаткування</a:t>
                      </a: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uk-UA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Кавомашини</a:t>
                      </a: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4576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поняття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холодильне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Класифікація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холодильного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характеристика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Призначення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особливості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роботи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використання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спеціалізованого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холодильного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Ваговимірювальне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Міри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маси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об’єму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Поняття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реєстратори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розрахункових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операцій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90309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Характеристика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торгових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автоматів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піднімально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-транспортного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Подрібнювально-різальне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606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Системи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автоматизації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закладів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ресторанного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господарства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дозвілля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споживачів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7737"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Немеханічне устаткування,торговий інвентар .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7737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555983"/>
              </p:ext>
            </p:extLst>
          </p:nvPr>
        </p:nvGraphicFramePr>
        <p:xfrm>
          <a:off x="467544" y="980728"/>
          <a:ext cx="8496944" cy="3983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624736"/>
                <a:gridCol w="1224136"/>
              </a:tblGrid>
              <a:tr h="47241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 будови, принципу роботи, правил експлуатації машин та механізмів для нарізання, подрібнення  та збивання у  закладах ресторанного господарства (машин для подрібнення зерен кави, нарізання хліба, гастрономічної продукції, овочів, збивання сумішей).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принципу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роботи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правил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експлуатації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теплового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закладів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ресторанного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господарства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апаратів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варіння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фритюрниць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грилей, НВЧ-печей та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ін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принципу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роботи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правил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експлуатації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холодильного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закладів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ресторанного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господарства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холодильних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шаф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льодогенераторів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граніторів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фризерів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сокоохолоджувачів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).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Освоєння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правил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експлуатації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будови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набуття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практичних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навиків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роботи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реєстраторах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розрахункових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операцій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електронних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вагах.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Освоєння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правил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експлуатації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endParaRPr kumimoji="0" lang="uk-UA" sz="1400" b="1" kern="1200" dirty="0" smtClean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73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280193"/>
              </p:ext>
            </p:extLst>
          </p:nvPr>
        </p:nvGraphicFramePr>
        <p:xfrm>
          <a:off x="539552" y="1071311"/>
          <a:ext cx="8280921" cy="4831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6840760"/>
                <a:gridCol w="864096"/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Теоретичні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курсу “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”.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Механічне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”. </a:t>
                      </a:r>
                      <a:endParaRPr lang="ru-RU" sz="16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Теплове устаткування . </a:t>
                      </a:r>
                      <a:r>
                        <a:rPr lang="uk-UA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Кавомашини</a:t>
                      </a: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Холодильне устаткування.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Ваговимірювальне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Поняття про реєстратори розрахункових операції.</a:t>
                      </a:r>
                      <a:r>
                        <a:rPr lang="uk-UA" sz="1600" b="1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Призначення та класифікація реєстраторів розрахункових операцій.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Торговельне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, 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для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дозвілля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споживачів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Немеханічне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устаткування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.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Торговий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інвентар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. 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66346"/>
              </p:ext>
            </p:extLst>
          </p:nvPr>
        </p:nvGraphicFramePr>
        <p:xfrm>
          <a:off x="467544" y="0"/>
          <a:ext cx="8352928" cy="7056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088"/>
                <a:gridCol w="6512452"/>
                <a:gridCol w="1203388"/>
              </a:tblGrid>
              <a:tr h="265104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1200" baseline="0" dirty="0" smtClean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1200" dirty="0" smtClean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27436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366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Види передавальних механізмів. Їх переваги та недоліки. Комплектація універсальних кухонних машин (УКМ) змінними механізмами, їх інтенсифікація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017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Види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блендерів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змішувальних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установок —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характерні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особливості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роботи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правила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експлуатації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r>
                        <a:rPr lang="ru-RU" sz="12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Підготовка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практичної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роботи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семінару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ru-RU" sz="12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9017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Теплогенеруючі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пристрої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Поняття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секційне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модульне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гастроємності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їх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види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r>
                        <a:rPr lang="ru-RU" sz="12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Підготовка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практичної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роботи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семінару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ru-RU" sz="12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59691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Теплове устаткування для закладів швидкого харчування — вимоги, особливості використання. Основні вимоги щодо забезпечення устаткуванням “шведського столу” та організації </a:t>
                      </a:r>
                      <a:r>
                        <a:rPr lang="uk-UA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кейтерингу</a:t>
                      </a: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Правила розміщення.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59691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Теплове устаткування для закладів швидкого харчування — вимоги, особливості використання. Основні вимоги щодо забезпечення устаткуванням “шведського столу” та організації </a:t>
                      </a:r>
                      <a:r>
                        <a:rPr lang="uk-UA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кейтерингу</a:t>
                      </a: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Правила розміщення.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59691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Поняття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холодопродуктивність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Порівняльна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характеристика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холодильних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агентів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Вимоги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до холодильного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в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складських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приміщеннях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Прогресивні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способи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охолодження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59691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Поняття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холодопродуктивність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Порівняльна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характеристика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холодильних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агентів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Вимоги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до холодильного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в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складських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приміщеннях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Прогресивні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способи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охолодження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6510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Відповідальність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за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порушення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правил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використання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ваг.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80016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Відповідальність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за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порушення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правил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використання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РРО. Порядок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видачі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звітної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документації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на РРО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ведення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КОРО.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Використання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комп’ютерно-касових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 в закладах ресторанного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господарства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Сфери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застосування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піднімально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-транспортного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безперервної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вимоги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техніки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безпеки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9366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Сфери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застосування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піднімально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-транспортного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безперервної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дії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вимоги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техніки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безпеки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1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9366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Переваги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недоліки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використання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автоматизації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 Характеристика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системи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автоматизації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“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іiko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” (“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Айко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”). 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6933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Немеханічне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устаткування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 для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вестибюльної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групи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Підготовка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 до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підсумкового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семінару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30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286</TotalTime>
  <Words>1108</Words>
  <Application>Microsoft Office PowerPoint</Application>
  <PresentationFormat>Екран (4:3)</PresentationFormat>
  <Paragraphs>222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Яркая</vt:lpstr>
      <vt:lpstr>Устаткування закладів готельного та ресторанного господарства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Критерії оцінювання знань здобувачів освіти  з освітнього компонента «Устаткування»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Intel i3 10100_1</cp:lastModifiedBy>
  <cp:revision>32</cp:revision>
  <dcterms:created xsi:type="dcterms:W3CDTF">2024-02-06T17:10:51Z</dcterms:created>
  <dcterms:modified xsi:type="dcterms:W3CDTF">2025-10-07T07:23:35Z</dcterms:modified>
</cp:coreProperties>
</file>