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7" r:id="rId1"/>
  </p:sldMasterIdLst>
  <p:sldIdLst>
    <p:sldId id="256" r:id="rId2"/>
    <p:sldId id="257" r:id="rId3"/>
    <p:sldId id="258" r:id="rId4"/>
    <p:sldId id="259" r:id="rId5"/>
    <p:sldId id="262" r:id="rId6"/>
    <p:sldId id="266" r:id="rId7"/>
    <p:sldId id="267" r:id="rId8"/>
    <p:sldId id="270" r:id="rId9"/>
    <p:sldId id="271" r:id="rId10"/>
    <p:sldId id="274" r:id="rId11"/>
    <p:sldId id="275" r:id="rId12"/>
    <p:sldId id="269" r:id="rId13"/>
    <p:sldId id="272" r:id="rId14"/>
    <p:sldId id="265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015"/>
    <a:srgbClr val="FE9700"/>
    <a:srgbClr val="F29000"/>
    <a:srgbClr val="EA8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pPr/>
              <a:t>27.08.2025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46788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pPr/>
              <a:t>27.08.2025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19372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pPr/>
              <a:t>27.08.2025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037503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pPr/>
              <a:t>27.08.2025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173987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pPr/>
              <a:t>27.08.2025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473841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pPr/>
              <a:t>27.08.2025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996389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pPr/>
              <a:t>27.08.2025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294704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pPr/>
              <a:t>27.08.2025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57668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pPr/>
              <a:t>27.08.2025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78194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pPr/>
              <a:t>27.08.2025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70266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pPr/>
              <a:t>27.08.2025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70551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pPr/>
              <a:t>27.08.2025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29648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pPr/>
              <a:t>27.08.2025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07724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pPr/>
              <a:t>27.08.2025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11382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pPr/>
              <a:t>27.08.2025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53585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pPr/>
              <a:t>27.08.2025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23783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4E190F-EE64-4306-A23C-8668F1499508}" type="datetimeFigureOut">
              <a:rPr lang="uk-UA" smtClean="0"/>
              <a:pPr/>
              <a:t>27.08.2025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DC83056-A916-4103-9DEC-6D185E8545E9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9822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8" r:id="rId1"/>
    <p:sldLayoutId id="2147483959" r:id="rId2"/>
    <p:sldLayoutId id="2147483960" r:id="rId3"/>
    <p:sldLayoutId id="2147483961" r:id="rId4"/>
    <p:sldLayoutId id="2147483962" r:id="rId5"/>
    <p:sldLayoutId id="2147483963" r:id="rId6"/>
    <p:sldLayoutId id="2147483964" r:id="rId7"/>
    <p:sldLayoutId id="2147483965" r:id="rId8"/>
    <p:sldLayoutId id="2147483966" r:id="rId9"/>
    <p:sldLayoutId id="2147483967" r:id="rId10"/>
    <p:sldLayoutId id="2147483968" r:id="rId11"/>
    <p:sldLayoutId id="2147483969" r:id="rId12"/>
    <p:sldLayoutId id="2147483970" r:id="rId13"/>
    <p:sldLayoutId id="2147483971" r:id="rId14"/>
    <p:sldLayoutId id="2147483972" r:id="rId15"/>
    <p:sldLayoutId id="214748397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3068960"/>
            <a:ext cx="8568952" cy="2808312"/>
          </a:xfrm>
          <a:noFill/>
          <a:ln>
            <a:noFill/>
          </a:ln>
        </p:spPr>
        <p:txBody>
          <a:bodyPr>
            <a:noAutofit/>
          </a:bodyPr>
          <a:lstStyle/>
          <a:p>
            <a:pPr algn="ctr"/>
            <a:r>
              <a:rPr lang="uk-UA" sz="320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УКРАЇНСЬКА МОВА </a:t>
            </a:r>
            <a:br>
              <a:rPr lang="uk-UA" sz="320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br>
              <a:rPr lang="uk-UA" sz="320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ПРОФЕСІЙНИМ СПРЯМУВАННЯМ</a:t>
            </a:r>
            <a:r>
              <a:rPr lang="uk-UA" sz="4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4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4800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404664"/>
            <a:ext cx="8062912" cy="3094160"/>
          </a:xfrm>
        </p:spPr>
        <p:txBody>
          <a:bodyPr/>
          <a:lstStyle/>
          <a:p>
            <a:pPr algn="ctr"/>
            <a:r>
              <a:rPr lang="uk-UA" sz="16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ТЕРНОПІЛЬСЬКИЙ ФАХОВИЙ КОЛЕДЖ ХАРЧОВИХ ТЕХНОЛОГІЙ І ТОРГІВЛІ</a:t>
            </a:r>
          </a:p>
          <a:p>
            <a:pPr algn="ctr"/>
            <a:r>
              <a:rPr lang="uk-UA" sz="16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ЦИКЛОВА КОМІСІЯ </a:t>
            </a:r>
            <a:r>
              <a:rPr lang="uk-UA" sz="1600" b="1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СОЦІАЛЬНО-ГУМАНІТАРНИХ </a:t>
            </a:r>
            <a:r>
              <a:rPr lang="uk-UA" sz="16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</a:t>
            </a:r>
          </a:p>
          <a:p>
            <a:pPr algn="ctr"/>
            <a:endParaRPr lang="uk-UA" b="1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24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СИЛАБУС</a:t>
            </a:r>
          </a:p>
          <a:p>
            <a:pPr algn="ctr"/>
            <a:r>
              <a:rPr lang="uk-UA" sz="24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ОСВІТНЬОГО  КОМПОНЕНТА</a:t>
            </a:r>
            <a:endParaRPr lang="uk-UA" sz="2800" b="1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81211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>
            <a:extLst>
              <a:ext uri="{FF2B5EF4-FFF2-40B4-BE49-F238E27FC236}">
                <a16:creationId xmlns="" xmlns:a16="http://schemas.microsoft.com/office/drawing/2014/main" id="{8F962745-E2C4-418F-BD1C-DB3911CCE1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280131"/>
              </p:ext>
            </p:extLst>
          </p:nvPr>
        </p:nvGraphicFramePr>
        <p:xfrm>
          <a:off x="323528" y="908720"/>
          <a:ext cx="7056784" cy="5867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229">
                  <a:extLst>
                    <a:ext uri="{9D8B030D-6E8A-4147-A177-3AD203B41FA5}">
                      <a16:colId xmlns="" xmlns:a16="http://schemas.microsoft.com/office/drawing/2014/main" val="2976640617"/>
                    </a:ext>
                  </a:extLst>
                </a:gridCol>
                <a:gridCol w="5621506">
                  <a:extLst>
                    <a:ext uri="{9D8B030D-6E8A-4147-A177-3AD203B41FA5}">
                      <a16:colId xmlns="" xmlns:a16="http://schemas.microsoft.com/office/drawing/2014/main" val="2594486781"/>
                    </a:ext>
                  </a:extLst>
                </a:gridCol>
                <a:gridCol w="897049">
                  <a:extLst>
                    <a:ext uri="{9D8B030D-6E8A-4147-A177-3AD203B41FA5}">
                      <a16:colId xmlns="" xmlns:a16="http://schemas.microsoft.com/office/drawing/2014/main" val="4221066492"/>
                    </a:ext>
                  </a:extLst>
                </a:gridCol>
              </a:tblGrid>
              <a:tr h="360034">
                <a:tc gridSpan="3">
                  <a:txBody>
                    <a:bodyPr/>
                    <a:lstStyle/>
                    <a:p>
                      <a:pPr algn="ctr"/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102830391"/>
                  </a:ext>
                </a:extLst>
              </a:tr>
              <a:tr h="628722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ТЕМИ</a:t>
                      </a:r>
                      <a:endParaRPr lang="uk-UA" b="0" i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К-ть</a:t>
                      </a: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годин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3437480032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Літературна мова. Мовна норма. Культура мовлення. Культура мовлення під час дискусії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600" b="0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4174732714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342900" marR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uk-UA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Специфіка мовлення фахівця </a:t>
                      </a:r>
                    </a:p>
                    <a:p>
                      <a:pPr marL="342900" marR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endParaRPr lang="uk-UA" sz="16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2983224562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Формування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навичок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і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прийомів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мислення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Види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форми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прийоми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розумової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діяльності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Основні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закони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риторики</a:t>
                      </a:r>
                      <a:endParaRPr lang="uk-UA" sz="1600" b="0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endParaRPr lang="uk-UA" sz="16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uk-UA" sz="16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2049043927"/>
                  </a:ext>
                </a:extLst>
              </a:tr>
              <a:tr h="331630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Поняття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етики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ділового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спілкування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її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предмет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і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завдання</a:t>
                      </a:r>
                      <a:endParaRPr lang="uk-UA" sz="16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757500157"/>
                  </a:ext>
                </a:extLst>
              </a:tr>
              <a:tr h="409151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Структура	ділового	спілкування.	Техніка	ділового</a:t>
                      </a:r>
                      <a:r>
                        <a:rPr lang="uk-UA" sz="1600" b="0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спілкування. Мовленнєвий етикет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600" b="0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486125275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uk-UA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</a:t>
                      </a:r>
                      <a:endParaRPr lang="uk-UA" sz="16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Правила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спілкування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фахівця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проведенні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зустрічей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переговорів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прийомів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та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телефонузустрічей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переговорів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прийомів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та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телефону</a:t>
                      </a:r>
                      <a:endParaRPr lang="uk-UA" sz="1600" b="0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algn="l" defTabSz="4572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uk-UA" sz="16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6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367779882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D6A93DAD-0EC8-439E-8C0E-6FE62554FCA4}"/>
              </a:ext>
            </a:extLst>
          </p:cNvPr>
          <p:cNvSpPr txBox="1"/>
          <p:nvPr/>
        </p:nvSpPr>
        <p:spPr>
          <a:xfrm>
            <a:off x="1556395" y="906091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САМОСТІЙНА РОБОТА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9552" y="332656"/>
            <a:ext cx="59046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uk-UA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САМОСТІЙНА РОБОТА</a:t>
            </a:r>
          </a:p>
        </p:txBody>
      </p:sp>
    </p:spTree>
    <p:extLst>
      <p:ext uri="{BB962C8B-B14F-4D97-AF65-F5344CB8AC3E}">
        <p14:creationId xmlns:p14="http://schemas.microsoft.com/office/powerpoint/2010/main" val="18631631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>
            <a:extLst>
              <a:ext uri="{FF2B5EF4-FFF2-40B4-BE49-F238E27FC236}">
                <a16:creationId xmlns="" xmlns:a16="http://schemas.microsoft.com/office/drawing/2014/main" id="{8F962745-E2C4-418F-BD1C-DB3911CCE1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1656081"/>
              </p:ext>
            </p:extLst>
          </p:nvPr>
        </p:nvGraphicFramePr>
        <p:xfrm>
          <a:off x="323528" y="908720"/>
          <a:ext cx="7056785" cy="57231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>
                  <a:extLst>
                    <a:ext uri="{9D8B030D-6E8A-4147-A177-3AD203B41FA5}">
                      <a16:colId xmlns="" xmlns:a16="http://schemas.microsoft.com/office/drawing/2014/main" val="2976640617"/>
                    </a:ext>
                  </a:extLst>
                </a:gridCol>
                <a:gridCol w="5295640">
                  <a:extLst>
                    <a:ext uri="{9D8B030D-6E8A-4147-A177-3AD203B41FA5}">
                      <a16:colId xmlns="" xmlns:a16="http://schemas.microsoft.com/office/drawing/2014/main" val="2594486781"/>
                    </a:ext>
                  </a:extLst>
                </a:gridCol>
                <a:gridCol w="897049">
                  <a:extLst>
                    <a:ext uri="{9D8B030D-6E8A-4147-A177-3AD203B41FA5}">
                      <a16:colId xmlns="" xmlns:a16="http://schemas.microsoft.com/office/drawing/2014/main" val="4221066492"/>
                    </a:ext>
                  </a:extLst>
                </a:gridCol>
              </a:tblGrid>
              <a:tr h="360034">
                <a:tc gridSpan="3">
                  <a:txBody>
                    <a:bodyPr/>
                    <a:lstStyle/>
                    <a:p>
                      <a:pPr algn="ctr"/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102830391"/>
                  </a:ext>
                </a:extLst>
              </a:tr>
              <a:tr h="628722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</a:p>
                    <a:p>
                      <a:pPr algn="ctr"/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з/п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ТЕМИ</a:t>
                      </a:r>
                      <a:endParaRPr lang="uk-UA" b="0" i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К-ть</a:t>
                      </a: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годин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3437480032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Терміни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і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термінологія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Спеціальна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термінологія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і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професіоналізми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Типи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термінологічних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словників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uk-UA" sz="1600" b="0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600" b="0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4174732714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Складні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випадки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слововживання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Пароніми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та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омоніми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uk-UA" sz="1600" b="0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Вибір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синонімів</a:t>
                      </a:r>
                      <a:endParaRPr lang="uk-UA" sz="1600" b="0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uk-UA" sz="16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2983224562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uk-UA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Морфологічні норми сучасної української літературної мови, варіанти норм</a:t>
                      </a:r>
                    </a:p>
                    <a:p>
                      <a:pPr marL="342900" marR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uk-UA" sz="16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2049043927"/>
                  </a:ext>
                </a:extLst>
              </a:tr>
              <a:tr h="331630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uk-UA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Синтаксичні норми сучасної української літературної мови в професійному спілкування</a:t>
                      </a:r>
                    </a:p>
                    <a:p>
                      <a:pPr marL="342900" marR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uk-UA" sz="16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757500157"/>
                  </a:ext>
                </a:extLst>
              </a:tr>
              <a:tr h="409151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342900" marR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uk-UA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Укладання документів щодо особового складу</a:t>
                      </a:r>
                    </a:p>
                    <a:p>
                      <a:pPr marL="342900" marR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uk-UA" sz="16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486125275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uk-UA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12</a:t>
                      </a:r>
                    </a:p>
                    <a:p>
                      <a:pPr marL="0" algn="ctr" defTabSz="457200" rtl="0" eaLnBrk="1" latinLnBrk="0" hangingPunct="1"/>
                      <a:endParaRPr lang="uk-UA" sz="1600" b="0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algn="ctr" defTabSz="457200" rtl="0" eaLnBrk="1" latinLnBrk="0" hangingPunct="1"/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Разом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342900" marR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Укладання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довідково-інформаційних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документів</a:t>
                      </a:r>
                      <a:endParaRPr lang="uk-UA" sz="1600" b="0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uk-UA" sz="1600" b="0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uk-UA" sz="1600" b="0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uk-UA" sz="16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 год.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367779882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D6A93DAD-0EC8-439E-8C0E-6FE62554FCA4}"/>
              </a:ext>
            </a:extLst>
          </p:cNvPr>
          <p:cNvSpPr txBox="1"/>
          <p:nvPr/>
        </p:nvSpPr>
        <p:spPr>
          <a:xfrm>
            <a:off x="1556395" y="906091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САМОСТІЙНА РОБОТА</a:t>
            </a:r>
          </a:p>
        </p:txBody>
      </p:sp>
    </p:spTree>
    <p:extLst>
      <p:ext uri="{BB962C8B-B14F-4D97-AF65-F5344CB8AC3E}">
        <p14:creationId xmlns:p14="http://schemas.microsoft.com/office/powerpoint/2010/main" val="18631631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D6A93DAD-0EC8-439E-8C0E-6FE62554FCA4}"/>
              </a:ext>
            </a:extLst>
          </p:cNvPr>
          <p:cNvSpPr txBox="1"/>
          <p:nvPr/>
        </p:nvSpPr>
        <p:spPr>
          <a:xfrm>
            <a:off x="1835696" y="188640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КРИТЕРІЇ ОЦІНЮВАННЯ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82DA99F2-5B24-4DA7-904A-D81740A901F3}"/>
              </a:ext>
            </a:extLst>
          </p:cNvPr>
          <p:cNvSpPr txBox="1"/>
          <p:nvPr/>
        </p:nvSpPr>
        <p:spPr>
          <a:xfrm>
            <a:off x="323528" y="689788"/>
            <a:ext cx="7128792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«відмінно»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Здобувач освіти досконало володіє навчальним матеріалом, знає нормативні вимоги української літературної мови в усному та письмовому професійному спілкуванні, реалізує їх практично при складанні професійних міні-текстів та міні-текстів ділової тематики, а також в усному діалогічному та </a:t>
            </a:r>
            <a:r>
              <a:rPr lang="uk-UA" sz="14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полілогічному</a:t>
            </a:r>
            <a:r>
              <a:rPr lang="uk-UA" sz="1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спілкуванні; мовлення відзначається лексичним багатством, композиційною стрункістю, логічною довершеністю, виразністю, знанням фахової синонімії, фразеології та термінології змістовно відповідає на запитання викладача, аргументовано пояснює своє розуміння тієї чи іншої навчальної проблеми; уміє оперувати вивченим лексико-граматичним матеріалом з конкретною комунікативною метою; достовірно і повно викладає опрацьований теоретичний матеріал; має досконалі навики щодо коментування знань, здобутих у результаті самостійної роботи; практичні та самостійні роботи виконані в повному обсязі. 	</a:t>
            </a:r>
          </a:p>
          <a:p>
            <a:pPr algn="just"/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«добре»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Здобувач освіти в цілому володіє навчальним матеріалом, знає нормативні вимоги української літературної мови в усному та письмовому професійному спілкуванні, реалізує їх практично при складанні професійних міні-текстів та міні-текстів ділової тематики, а також у діалогічному та </a:t>
            </a:r>
            <a:r>
              <a:rPr lang="uk-UA" sz="14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полілогічному</a:t>
            </a:r>
            <a:r>
              <a:rPr lang="uk-UA" sz="1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спілкуванні (хоча й допускає кілька незначних неточностей, що суттєво не впливає на загальну результативність роботи); мовлення відзначається лексичним багатством, композиційною стрункістю, логічною довершеністю, виразністю, знанням фахової синонімії, фразеології та термінології; аргументує свою точку зору; систематично дотримується вимог етикету ділового спілкування; достовірно викладає опрацьований теоретичний матеріал; правильно відповідає на додаткові запитання викладача; практичні та самостійні роботи виконані в повному обсязі. 	</a:t>
            </a:r>
          </a:p>
          <a:p>
            <a:pPr algn="just"/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81510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D6A93DAD-0EC8-439E-8C0E-6FE62554FCA4}"/>
              </a:ext>
            </a:extLst>
          </p:cNvPr>
          <p:cNvSpPr txBox="1"/>
          <p:nvPr/>
        </p:nvSpPr>
        <p:spPr>
          <a:xfrm>
            <a:off x="1835696" y="188640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КРИТЕРІЇ ОЦІНЮВАННЯ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82DA99F2-5B24-4DA7-904A-D81740A901F3}"/>
              </a:ext>
            </a:extLst>
          </p:cNvPr>
          <p:cNvSpPr txBox="1"/>
          <p:nvPr/>
        </p:nvSpPr>
        <p:spPr>
          <a:xfrm>
            <a:off x="323528" y="689788"/>
            <a:ext cx="6553522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«задовільно»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Здобувач освіти не в повному обсязі володіє навчальним матеріалом, знає не всі основні нормативні вимоги української літературної мови за професійним спрямуванням, не завжди реалізує їх практично при складанні професійних </a:t>
            </a:r>
            <a:r>
              <a:rPr lang="uk-UA" sz="14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мінітекстів</a:t>
            </a:r>
            <a:r>
              <a:rPr lang="uk-UA" sz="1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uk-UA" sz="14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мінітекстів</a:t>
            </a:r>
            <a:r>
              <a:rPr lang="uk-UA" sz="1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ділової тематики, діалогів та </a:t>
            </a:r>
            <a:r>
              <a:rPr lang="uk-UA" sz="14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полілогів</a:t>
            </a:r>
            <a:r>
              <a:rPr lang="uk-UA" sz="1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допускає змішування мовних, мовознавчих та фахових понять; не завжди дотримується орфоепічних, граматичних, лексичних, синтаксичних та стилістичних норм літературної української мови; мовлення не відзначається лексичним багатством, композиційною стрункістю, логічністю, виразністю, досконалим знанням фахової синонімії, найуживанішої фразеології та термінології; правильно складає лише окремі види ділових паперів; виявляє знання і розуміння основних положень певної теми, але викладає матеріал неповно, з допомогою викладача; навички організації самостійної роботи з наступним її коментуванням недостатні; практичні та самостійні роботи не виконані в повному обсязі (менше ніж 60%). 	</a:t>
            </a:r>
          </a:p>
          <a:p>
            <a:pPr algn="just"/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«незадовільно»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Здобувач освіти в цілому не володіє навчальним матеріалом, не знає основні нормативні вимоги української літературної мови за професійним спілкуванням, допускає багато грубих лексичних, орфоепічних, стилістичних та синтаксичних помилок; не має </a:t>
            </a:r>
            <a:r>
              <a:rPr lang="uk-UA" sz="14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навичків</a:t>
            </a:r>
            <a:r>
              <a:rPr lang="uk-UA" sz="1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роботи зі словниками та довідниками; спосіб висловлення думок спрощений; низький рівень умінь формулювання власної думки; не може відтворити щойно почутий навчальний матеріал; лексика збіднена; не завжди дотримується вимог етикету ділового спілкування; навички організації самостійної роботи не результативні; практичні та самостійні роботи не виконані в повному обсязі (менше ніж 50%). 	</a:t>
            </a:r>
          </a:p>
        </p:txBody>
      </p:sp>
    </p:spTree>
    <p:extLst>
      <p:ext uri="{BB962C8B-B14F-4D97-AF65-F5344CB8AC3E}">
        <p14:creationId xmlns:p14="http://schemas.microsoft.com/office/powerpoint/2010/main" val="22981510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1520" y="1268761"/>
            <a:ext cx="763284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1.Зубков М.Г. Норми та культура української мови за оновленим правописом-К.:Арій, 2020.- 605с.</a:t>
            </a:r>
          </a:p>
          <a:p>
            <a:endParaRPr lang="uk-UA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2.Караман С.О.,</a:t>
            </a:r>
            <a:r>
              <a:rPr lang="uk-UA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Копусь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О.А.,</a:t>
            </a:r>
            <a:r>
              <a:rPr lang="uk-UA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Тихоша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В.І.,Українська мова за професійним спрямуванням: навчальний посібник.-К.:Літера ЛТД, 2013.-543с.</a:t>
            </a:r>
          </a:p>
          <a:p>
            <a:endParaRPr lang="uk-UA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.Українська мова (за професійним спрямуванням): </a:t>
            </a:r>
            <a:r>
              <a:rPr lang="uk-UA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навч.посіб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для </a:t>
            </a:r>
            <a:r>
              <a:rPr lang="uk-UA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студ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ВНЗ І-ІІ </a:t>
            </a:r>
            <a:r>
              <a:rPr lang="uk-UA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р.а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./ Т.М.Антонюк, Л.М.Борис, А.М.</a:t>
            </a:r>
            <a:r>
              <a:rPr lang="uk-UA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Кабаненко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– Чернівці: </a:t>
            </a:r>
            <a:r>
              <a:rPr lang="uk-UA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ДрукАрт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2015. -  528 с.</a:t>
            </a:r>
          </a:p>
          <a:p>
            <a:endParaRPr lang="uk-UA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4.Українська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мова за професійним спрямуванням : підручник / С. В. Шевчук, 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І.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Київ: </a:t>
            </a:r>
            <a:r>
              <a:rPr lang="uk-UA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Алерта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2023.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653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73385CF4-B3B7-427C-A3F9-ABEFDF02694E}"/>
              </a:ext>
            </a:extLst>
          </p:cNvPr>
          <p:cNvSpPr txBox="1"/>
          <p:nvPr/>
        </p:nvSpPr>
        <p:spPr>
          <a:xfrm>
            <a:off x="1763688" y="404664"/>
            <a:ext cx="45910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uk-UA" sz="20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РЕКОМЕНДОВАНІ ДЖЕРЕЛА ІНФОРМАЦІЇ</a:t>
            </a:r>
          </a:p>
        </p:txBody>
      </p:sp>
    </p:spTree>
    <p:extLst>
      <p:ext uri="{BB962C8B-B14F-4D97-AF65-F5344CB8AC3E}">
        <p14:creationId xmlns:p14="http://schemas.microsoft.com/office/powerpoint/2010/main" val="2409147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229600" cy="2801466"/>
          </a:xfrm>
        </p:spPr>
        <p:txBody>
          <a:bodyPr/>
          <a:lstStyle/>
          <a:p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165037"/>
              </p:ext>
            </p:extLst>
          </p:nvPr>
        </p:nvGraphicFramePr>
        <p:xfrm>
          <a:off x="-267" y="0"/>
          <a:ext cx="9144000" cy="75048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267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88550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91581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661918">
                <a:tc rowSpan="3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ГАЛУЗЬ ЗНАНЬ </a:t>
                      </a:r>
                      <a:endParaRPr lang="uk-UA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 ВИРОБНИЦТВО ТА ТЕХНОЛОГІЇ</a:t>
                      </a:r>
                      <a:endParaRPr lang="uk-UA" sz="18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Спеціальність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181 ХАРЧОВІ ТЕХНОЛОГІЇ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816209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Освітньо</a:t>
                      </a:r>
                      <a:r>
                        <a:rPr lang="uk-UA" sz="1800" b="1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професійна програма 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ВИРОБНИЦТВО </a:t>
                      </a:r>
                      <a:r>
                        <a:rPr lang="uk-UA" sz="18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ХЛІБА,</a:t>
                      </a:r>
                      <a:r>
                        <a:rPr lang="uk-UA" sz="18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КОНДИТЕРСЬКИХ, МАКАРОННИХ ВИРОБІВ І ХАРЧОКОНЦЕНТРАТІВ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61918">
                <a:tc rowSpan="7">
                  <a:txBody>
                    <a:bodyPr/>
                    <a:lstStyle/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uk-UA" sz="1800" b="1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ТЕХНОЛОГІЧНЕ ВІДДІЛЕННЯ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Освітньо</a:t>
                      </a:r>
                      <a:r>
                        <a:rPr lang="uk-UA" sz="1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професійний ступінь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фаховий молодший бакалавр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Статус освітнього компонента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обов’язковий 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83492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Мова викладання</a:t>
                      </a:r>
                    </a:p>
                  </a:txBody>
                  <a:tcP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українська</a:t>
                      </a:r>
                    </a:p>
                  </a:txBody>
                  <a:tcPr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57511">
                <a:tc vMerge="1">
                  <a:txBody>
                    <a:bodyPr/>
                    <a:lstStyle/>
                    <a:p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Кількість кредитів ЄКТС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Розподіл</a:t>
                      </a:r>
                      <a:r>
                        <a:rPr lang="ru-RU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 видами занять та годинами </a:t>
                      </a:r>
                      <a:r>
                        <a:rPr lang="ru-RU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навчання</a:t>
                      </a:r>
                      <a:r>
                        <a:rPr lang="ru-RU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1512956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аудиторні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лекційні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практичні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семінарські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самостійна робота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</a:p>
                    <a:p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7824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 підсумкового контролю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залік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04664"/>
            <a:ext cx="1728192" cy="1582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2191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0638"/>
            <a:ext cx="8785225" cy="2441575"/>
          </a:xfrm>
        </p:spPr>
        <p:txBody>
          <a:bodyPr>
            <a:noAutofit/>
          </a:bodyPr>
          <a:lstStyle/>
          <a:p>
            <a:pPr algn="just"/>
            <a:r>
              <a:rPr lang="uk-UA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/>
            </a:r>
            <a:br>
              <a:rPr lang="uk-UA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</a:br>
            <a:endParaRPr lang="uk-UA" sz="20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tx1">
                  <a:lumMod val="75000"/>
                </a:schemeClr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476672"/>
            <a:ext cx="691276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Мета: </a:t>
            </a:r>
            <a:r>
              <a:rPr lang="uk-UA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формування </a:t>
            </a:r>
            <a:r>
              <a:rPr lang="uk-UA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національнозорієнтованої</a:t>
            </a:r>
            <a:r>
              <a:rPr lang="uk-UA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мовної особистості фахового молодшого бакалавра; поглиблення мовних знань і мовленнєвих умінь; збагачення слововжитку термінологічною, фаховою лексикою; підвищення загальномовного рівня майбутніх фахівців.</a:t>
            </a:r>
          </a:p>
          <a:p>
            <a:pPr algn="just"/>
            <a:endParaRPr lang="uk-UA" sz="1800" dirty="0" smtClean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uk-UA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удосконалення навичок, що є необхідними в майбутній фаховій діяльності; вмінь самоконтролю за дотриманням мовних норм у спілкуванні, навичок оптимальної мовної поведінки в професійній сфері, оперування фаховою термінологією, редагування, корегування та перекладу професійних текстів.</a:t>
            </a:r>
          </a:p>
          <a:p>
            <a:pPr algn="just"/>
            <a:endParaRPr lang="uk-UA" sz="18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sz="18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Програмні результати навчання:</a:t>
            </a: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РН11.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Проводити технологічні, техніко-економічні розрахунки сировини, матеріальних ресурсів і заповнювати обліково-звітну документацію.</a:t>
            </a: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РН13.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Застосовувати спеціальне програмне забезпечення та інформаційно-комунікаційні технології у професійній діяльності.</a:t>
            </a:r>
          </a:p>
          <a:p>
            <a:pPr algn="just"/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РН17.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Спілкуватися та укладати ділову документацію державною мовою, зокрема з професійних питань.</a:t>
            </a:r>
          </a:p>
        </p:txBody>
      </p:sp>
    </p:spTree>
    <p:extLst>
      <p:ext uri="{BB962C8B-B14F-4D97-AF65-F5344CB8AC3E}">
        <p14:creationId xmlns:p14="http://schemas.microsoft.com/office/powerpoint/2010/main" val="1417779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116632"/>
            <a:ext cx="6552728" cy="66018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uk-UA" b="1" i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результаті навчання здобувач освіти повинен отримати</a:t>
            </a:r>
          </a:p>
          <a:p>
            <a:pPr algn="just"/>
            <a:endParaRPr lang="uk-UA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 компетентності: </a:t>
            </a:r>
          </a:p>
          <a:p>
            <a:pPr algn="just">
              <a:lnSpc>
                <a:spcPct val="150000"/>
              </a:lnSpc>
            </a:pPr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ЗК3. </a:t>
            </a:r>
            <a:r>
              <a:rPr lang="uk-UA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застосовувати знання у практичних ситуаціях.</a:t>
            </a:r>
            <a:endParaRPr lang="uk-UA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ЗК4. </a:t>
            </a:r>
            <a:r>
              <a:rPr lang="uk-UA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спілкуватися державною мовою як усно, так і письмово.</a:t>
            </a:r>
            <a:endParaRPr lang="uk-UA" sz="1800" dirty="0" smtClean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uk-UA" sz="1800" b="1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ЗК7</a:t>
            </a:r>
            <a:r>
              <a:rPr lang="uk-UA" sz="1800" b="1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вчитися і оволодівати сучасними знаннями. </a:t>
            </a:r>
          </a:p>
          <a:p>
            <a:pPr algn="just"/>
            <a:endParaRPr lang="uk-UA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спеціальні компетентності:</a:t>
            </a:r>
          </a:p>
          <a:p>
            <a:pPr algn="just">
              <a:lnSpc>
                <a:spcPct val="150000"/>
              </a:lnSpc>
            </a:pP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СК6.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заповнювати обліково-звітну документацію і проводити технологічні та економічні розрахунки.</a:t>
            </a:r>
          </a:p>
          <a:p>
            <a:pPr algn="just">
              <a:lnSpc>
                <a:spcPct val="150000"/>
              </a:lnSpc>
            </a:pP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СК12.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застосовувати отримані нові знання й практичні пропозиції для розв’язання комплексних проблем у сфері професійної діяльності, адаптувати їх до умов змінного середовища, здатність до професійного самовдосконалення відповідно до потреб ринку праці.</a:t>
            </a:r>
          </a:p>
          <a:p>
            <a:pPr algn="just"/>
            <a:endParaRPr lang="uk-UA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56411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8569709"/>
              </p:ext>
            </p:extLst>
          </p:nvPr>
        </p:nvGraphicFramePr>
        <p:xfrm>
          <a:off x="251520" y="1556792"/>
          <a:ext cx="7056784" cy="37103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22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62150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89704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60034">
                <a:tc gridSpan="3">
                  <a:txBody>
                    <a:bodyPr/>
                    <a:lstStyle/>
                    <a:p>
                      <a:pPr algn="ctr"/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28722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РОЗДІЛИ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К-ть</a:t>
                      </a: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годин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1. </a:t>
                      </a: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Культура</a:t>
                      </a:r>
                      <a:r>
                        <a:rPr lang="uk-UA" sz="16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фахового мовлення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2. </a:t>
                      </a: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Етика ділового спілкування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</a:t>
                      </a: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</a:t>
                      </a:r>
                      <a:r>
                        <a:rPr lang="uk-UA" sz="16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Лексичний аспект сучасної української літературної мови у професійному спілкуванні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31630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4. </a:t>
                      </a: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Нормативність та правильність фахового мовлення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09151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5. </a:t>
                      </a: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Укладання професійних документів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4" name="Прямоугольник 1">
            <a:extLst>
              <a:ext uri="{FF2B5EF4-FFF2-40B4-BE49-F238E27FC236}">
                <a16:creationId xmlns="" xmlns:a16="http://schemas.microsoft.com/office/drawing/2014/main" id="{2295EB47-2BCD-42BD-83F4-051309C6E47D}"/>
              </a:ext>
            </a:extLst>
          </p:cNvPr>
          <p:cNvSpPr/>
          <p:nvPr/>
        </p:nvSpPr>
        <p:spPr>
          <a:xfrm>
            <a:off x="1493912" y="548680"/>
            <a:ext cx="4572000" cy="523220"/>
          </a:xfrm>
          <a:prstGeom prst="rect">
            <a:avLst/>
          </a:prstGeom>
          <a:ln>
            <a:noFill/>
          </a:ln>
        </p:spPr>
        <p:txBody>
          <a:bodyPr>
            <a:spAutoFit/>
          </a:bodyPr>
          <a:lstStyle/>
          <a:p>
            <a:pPr algn="ctr"/>
            <a:r>
              <a:rPr lang="uk-UA" sz="2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СТРУКТУРА КУРСУ</a:t>
            </a:r>
          </a:p>
        </p:txBody>
      </p:sp>
    </p:spTree>
    <p:extLst>
      <p:ext uri="{BB962C8B-B14F-4D97-AF65-F5344CB8AC3E}">
        <p14:creationId xmlns:p14="http://schemas.microsoft.com/office/powerpoint/2010/main" val="19739841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я 7">
            <a:extLst>
              <a:ext uri="{FF2B5EF4-FFF2-40B4-BE49-F238E27FC236}">
                <a16:creationId xmlns="" xmlns:a16="http://schemas.microsoft.com/office/drawing/2014/main" id="{448833E4-F8D6-4D16-B5EB-A5F3A061E1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1025151"/>
              </p:ext>
            </p:extLst>
          </p:nvPr>
        </p:nvGraphicFramePr>
        <p:xfrm>
          <a:off x="611560" y="344230"/>
          <a:ext cx="6336704" cy="12866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7963">
                  <a:extLst>
                    <a:ext uri="{9D8B030D-6E8A-4147-A177-3AD203B41FA5}">
                      <a16:colId xmlns="" xmlns:a16="http://schemas.microsoft.com/office/drawing/2014/main" val="2372197211"/>
                    </a:ext>
                  </a:extLst>
                </a:gridCol>
                <a:gridCol w="5488741">
                  <a:extLst>
                    <a:ext uri="{9D8B030D-6E8A-4147-A177-3AD203B41FA5}">
                      <a16:colId xmlns="" xmlns:a16="http://schemas.microsoft.com/office/drawing/2014/main" val="81977858"/>
                    </a:ext>
                  </a:extLst>
                </a:gridCol>
              </a:tblGrid>
              <a:tr h="337832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uk-UA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b="0" i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95096668"/>
                  </a:ext>
                </a:extLst>
              </a:tr>
              <a:tr h="583107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uk-UA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Державна мова – </a:t>
                      </a:r>
                      <a:r>
                        <a:rPr lang="uk-UA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мова</a:t>
                      </a:r>
                      <a:r>
                        <a:rPr lang="uk-UA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професійного спілкування</a:t>
                      </a:r>
                      <a:endParaRPr lang="uk-UA" sz="16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931238112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</a:t>
                      </a:r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16583854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D6A93DAD-0EC8-439E-8C0E-6FE62554FCA4}"/>
              </a:ext>
            </a:extLst>
          </p:cNvPr>
          <p:cNvSpPr txBox="1"/>
          <p:nvPr/>
        </p:nvSpPr>
        <p:spPr>
          <a:xfrm>
            <a:off x="1907704" y="-25102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ЛЕКЦІЇ</a:t>
            </a:r>
          </a:p>
        </p:txBody>
      </p:sp>
    </p:spTree>
    <p:extLst>
      <p:ext uri="{BB962C8B-B14F-4D97-AF65-F5344CB8AC3E}">
        <p14:creationId xmlns:p14="http://schemas.microsoft.com/office/powerpoint/2010/main" val="30200689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я 7">
            <a:extLst>
              <a:ext uri="{FF2B5EF4-FFF2-40B4-BE49-F238E27FC236}">
                <a16:creationId xmlns="" xmlns:a16="http://schemas.microsoft.com/office/drawing/2014/main" id="{448833E4-F8D6-4D16-B5EB-A5F3A061E1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6341441"/>
              </p:ext>
            </p:extLst>
          </p:nvPr>
        </p:nvGraphicFramePr>
        <p:xfrm>
          <a:off x="251520" y="344230"/>
          <a:ext cx="6840760" cy="64363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5415">
                  <a:extLst>
                    <a:ext uri="{9D8B030D-6E8A-4147-A177-3AD203B41FA5}">
                      <a16:colId xmlns="" xmlns:a16="http://schemas.microsoft.com/office/drawing/2014/main" val="2372197211"/>
                    </a:ext>
                  </a:extLst>
                </a:gridCol>
                <a:gridCol w="5925345">
                  <a:extLst>
                    <a:ext uri="{9D8B030D-6E8A-4147-A177-3AD203B41FA5}">
                      <a16:colId xmlns="" xmlns:a16="http://schemas.microsoft.com/office/drawing/2014/main" val="81977858"/>
                    </a:ext>
                  </a:extLst>
                </a:gridCol>
              </a:tblGrid>
              <a:tr h="337832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95096668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Мовленнєва культура – критерій професійної майстерності </a:t>
                      </a:r>
                      <a:r>
                        <a:rPr lang="uk-UA" sz="160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комунікатора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931238112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Публічний виступ як важливий засіб комунікації переконання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73282165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Презентація як різновид публічного мовлення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707173188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Риторика як мистецтво переконання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206970912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Спілкування як інструмент професійної діяльності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12453329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Основні правила ділового спілкування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409974767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Мистецтво спілкування при проведенні зустрічей, переговорів, прийомів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81349025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Культура телефонного діалогу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38782623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Терміни і термінологія фаху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931859324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Спеціальна термінологія і </a:t>
                      </a:r>
                      <a:r>
                        <a:rPr lang="uk-UA" sz="160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професіоналізми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35549491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Точність і доречність фахового мовлення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5985367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Складні випадки слововживання у професійному мовленні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383560950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Володіння орфографічними нормами </a:t>
                      </a:r>
                      <a:r>
                        <a:rPr lang="uk-UA" sz="160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СУЛМ</a:t>
                      </a:r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як ознака фахової компетенції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075062364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Орфоепічні й акцентуаційні норми </a:t>
                      </a:r>
                      <a:r>
                        <a:rPr lang="uk-UA" sz="160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СУЛМ</a:t>
                      </a:r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у професійному спілкуванні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62471411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endParaRPr lang="uk-UA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uk-UA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982787534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D6A93DAD-0EC8-439E-8C0E-6FE62554FCA4}"/>
              </a:ext>
            </a:extLst>
          </p:cNvPr>
          <p:cNvSpPr txBox="1"/>
          <p:nvPr/>
        </p:nvSpPr>
        <p:spPr>
          <a:xfrm>
            <a:off x="1835696" y="-25234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ПРАКТИЧНІ ЗАНЯТТЯ</a:t>
            </a:r>
          </a:p>
        </p:txBody>
      </p:sp>
    </p:spTree>
    <p:extLst>
      <p:ext uri="{BB962C8B-B14F-4D97-AF65-F5344CB8AC3E}">
        <p14:creationId xmlns:p14="http://schemas.microsoft.com/office/powerpoint/2010/main" val="1319522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я 7">
            <a:extLst>
              <a:ext uri="{FF2B5EF4-FFF2-40B4-BE49-F238E27FC236}">
                <a16:creationId xmlns="" xmlns:a16="http://schemas.microsoft.com/office/drawing/2014/main" id="{448833E4-F8D6-4D16-B5EB-A5F3A061E1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5967057"/>
              </p:ext>
            </p:extLst>
          </p:nvPr>
        </p:nvGraphicFramePr>
        <p:xfrm>
          <a:off x="395536" y="476672"/>
          <a:ext cx="6840760" cy="59154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5415">
                  <a:extLst>
                    <a:ext uri="{9D8B030D-6E8A-4147-A177-3AD203B41FA5}">
                      <a16:colId xmlns="" xmlns:a16="http://schemas.microsoft.com/office/drawing/2014/main" val="2372197211"/>
                    </a:ext>
                  </a:extLst>
                </a:gridCol>
                <a:gridCol w="5925345">
                  <a:extLst>
                    <a:ext uri="{9D8B030D-6E8A-4147-A177-3AD203B41FA5}">
                      <a16:colId xmlns="" xmlns:a16="http://schemas.microsoft.com/office/drawing/2014/main" val="81977858"/>
                    </a:ext>
                  </a:extLst>
                </a:gridCol>
              </a:tblGrid>
              <a:tr h="337832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95096668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15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Особливості використання іменників і прикметників у професійному мовленні</a:t>
                      </a:r>
                    </a:p>
                    <a:p>
                      <a:pPr marL="0" algn="l" defTabSz="457200" rtl="0" eaLnBrk="1" latinLnBrk="0" hangingPunct="1"/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931238112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16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Запис цифрової інформації у професійних текстах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73282165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17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Особливості вживання синтаксичних конструкцій у професійному мовленні</a:t>
                      </a:r>
                    </a:p>
                    <a:p>
                      <a:pPr marL="0" algn="l" defTabSz="457200" rtl="0" eaLnBrk="1" latinLnBrk="0" hangingPunct="1"/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707173188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Пунктуаційні норми </a:t>
                      </a:r>
                      <a:r>
                        <a:rPr lang="uk-UA" sz="160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СУЛМ</a:t>
                      </a:r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у професійних текстах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206970912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19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Документ як засіб писемної професійної комунікації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12453329"/>
                  </a:ext>
                </a:extLst>
              </a:tr>
              <a:tr h="347806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Реквізити документів та правила їх оформлювання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409974767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21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Укладання документів щодо особового складу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81349025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22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Особливості оформлювання резюме 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38782623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23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Довідково-інформаційна документація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931859324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24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Етикет ділового</a:t>
                      </a:r>
                      <a:r>
                        <a:rPr lang="uk-UA" sz="1600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листування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35549491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25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en-US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</a:t>
                      </a:r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-технології як інструмент ефективного просування у сфері харчових</a:t>
                      </a:r>
                      <a:r>
                        <a:rPr lang="uk-UA" sz="1600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технологій (хлібопекарського, кондитерського виробництва, макаронних виробів та </a:t>
                      </a:r>
                      <a:r>
                        <a:rPr lang="uk-UA" sz="1600" kern="1200" baseline="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харчононцентратів</a:t>
                      </a:r>
                      <a:r>
                        <a:rPr lang="uk-UA" sz="1600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5985367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26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uk-UA" sz="160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Брендбук</a:t>
                      </a:r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особливості оформлення та використання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383560950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D6A93DAD-0EC8-439E-8C0E-6FE62554FCA4}"/>
              </a:ext>
            </a:extLst>
          </p:cNvPr>
          <p:cNvSpPr txBox="1"/>
          <p:nvPr/>
        </p:nvSpPr>
        <p:spPr>
          <a:xfrm>
            <a:off x="1835696" y="-25234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ПРАКТИЧНІ </a:t>
            </a:r>
            <a:r>
              <a:rPr lang="uk-UA" sz="180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ЗАНЯТТЯ</a:t>
            </a:r>
            <a:endParaRPr lang="uk-UA" sz="1800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9522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я 7">
            <a:extLst>
              <a:ext uri="{FF2B5EF4-FFF2-40B4-BE49-F238E27FC236}">
                <a16:creationId xmlns="" xmlns:a16="http://schemas.microsoft.com/office/drawing/2014/main" id="{448833E4-F8D6-4D16-B5EB-A5F3A061E1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7897042"/>
              </p:ext>
            </p:extLst>
          </p:nvPr>
        </p:nvGraphicFramePr>
        <p:xfrm>
          <a:off x="251520" y="344230"/>
          <a:ext cx="6840760" cy="30226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5415">
                  <a:extLst>
                    <a:ext uri="{9D8B030D-6E8A-4147-A177-3AD203B41FA5}">
                      <a16:colId xmlns="" xmlns:a16="http://schemas.microsoft.com/office/drawing/2014/main" val="2372197211"/>
                    </a:ext>
                  </a:extLst>
                </a:gridCol>
                <a:gridCol w="5925345">
                  <a:extLst>
                    <a:ext uri="{9D8B030D-6E8A-4147-A177-3AD203B41FA5}">
                      <a16:colId xmlns="" xmlns:a16="http://schemas.microsoft.com/office/drawing/2014/main" val="81977858"/>
                    </a:ext>
                  </a:extLst>
                </a:gridCol>
              </a:tblGrid>
              <a:tr h="337832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95096668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27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Особливості оформлення рекламних та інформаційних документів у </a:t>
                      </a:r>
                      <a:r>
                        <a:rPr lang="uk-UA" sz="1600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сфері хлібопекарського, кондитерського виробництва, макаронних виробів та </a:t>
                      </a:r>
                      <a:r>
                        <a:rPr lang="uk-UA" sz="1600" kern="1200" baseline="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харчононцентратів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075062364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Виробничо-технологічна документація у бізнесі харчових технологій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62471411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  <a:endParaRPr lang="uk-UA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Підсумкова контрольна робота</a:t>
                      </a:r>
                    </a:p>
                    <a:p>
                      <a:pPr marL="0" algn="l" defTabSz="457200" rtl="0" eaLnBrk="1" latinLnBrk="0" hangingPunct="1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Підсумки та узагальнення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982787534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endParaRPr lang="uk-UA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uk-UA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37832"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 </a:t>
                      </a:r>
                      <a:endParaRPr lang="uk-UA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6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</a:t>
                      </a:r>
                      <a:r>
                        <a:rPr lang="uk-UA" sz="16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год.</a:t>
                      </a:r>
                      <a:endParaRPr lang="uk-UA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D6A93DAD-0EC8-439E-8C0E-6FE62554FCA4}"/>
              </a:ext>
            </a:extLst>
          </p:cNvPr>
          <p:cNvSpPr txBox="1"/>
          <p:nvPr/>
        </p:nvSpPr>
        <p:spPr>
          <a:xfrm>
            <a:off x="1835696" y="-25234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ПРАКТИЧНІ ЗАНЯТТЯ</a:t>
            </a:r>
          </a:p>
        </p:txBody>
      </p:sp>
    </p:spTree>
    <p:extLst>
      <p:ext uri="{BB962C8B-B14F-4D97-AF65-F5344CB8AC3E}">
        <p14:creationId xmlns:p14="http://schemas.microsoft.com/office/powerpoint/2010/main" val="131952284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409</TotalTime>
  <Words>1138</Words>
  <Application>Microsoft Office PowerPoint</Application>
  <PresentationFormat>Екран (4:3)</PresentationFormat>
  <Paragraphs>231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14</vt:i4>
      </vt:variant>
    </vt:vector>
  </HeadingPairs>
  <TitlesOfParts>
    <vt:vector size="15" baseType="lpstr">
      <vt:lpstr>Грань</vt:lpstr>
      <vt:lpstr>УКРАЇНСЬКА МОВА  ЗА ПРОФЕСІЙНИМ СПРЯМУВАННЯМ </vt:lpstr>
      <vt:lpstr>Презентація PowerPoint</vt:lpstr>
      <vt:lpstr>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ФІНАНСИ ПІДПРИЄМСТВ</dc:title>
  <dc:creator>Пользователь</dc:creator>
  <cp:lastModifiedBy>admin</cp:lastModifiedBy>
  <cp:revision>54</cp:revision>
  <cp:lastPrinted>2025-06-11T12:28:56Z</cp:lastPrinted>
  <dcterms:created xsi:type="dcterms:W3CDTF">2024-02-06T17:10:51Z</dcterms:created>
  <dcterms:modified xsi:type="dcterms:W3CDTF">2025-08-27T10:30:31Z</dcterms:modified>
</cp:coreProperties>
</file>