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2" r:id="rId7"/>
    <p:sldId id="266" r:id="rId8"/>
    <p:sldId id="267" r:id="rId9"/>
    <p:sldId id="270" r:id="rId10"/>
    <p:sldId id="271" r:id="rId11"/>
    <p:sldId id="274" r:id="rId12"/>
    <p:sldId id="275" r:id="rId13"/>
    <p:sldId id="269" r:id="rId14"/>
    <p:sldId id="272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7" d="100"/>
          <a:sy n="67" d="100"/>
        </p:scale>
        <p:origin x="13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708920"/>
            <a:ext cx="8568952" cy="316835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32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 МОВА </a:t>
            </a:r>
            <a:br>
              <a:rPr lang="uk-UA" sz="32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br>
              <a:rPr lang="uk-UA" sz="32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ПРОФЕСІЙНИМ СПРЯМУВАННЯМ</a:t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  <a:endParaRPr lang="uk-UA" sz="16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</a:t>
            </a:r>
            <a:r>
              <a:rPr lang="uk-UA" sz="16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СОЦІАЛЬНО-ГУМАНІТАРНИХ </a:t>
            </a:r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</a:t>
            </a:r>
            <a:endParaRPr lang="uk-UA" sz="16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4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  <a:endParaRPr lang="uk-UA" sz="24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4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  <a:endParaRPr lang="uk-UA" sz="28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/>
        </p:nvGraphicFramePr>
        <p:xfrm>
          <a:off x="323528" y="908720"/>
          <a:ext cx="7056784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/>
                <a:gridCol w="5621506"/>
                <a:gridCol w="897049"/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cPr/>
                </a:tc>
                <a:tc hMerge="1">
                  <a:tcPr/>
                </a:tc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  <a:endParaRPr lang="uk-UA" b="0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Літературна мова. Мовна норма. Культура мовлення. Культура мовлення під час дискусії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Специфіка мовлення фахівця 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defRPr/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Формування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навичок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прийомів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мислення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Види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прийоми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розумової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діяльності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Основні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закони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риторики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1630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Поняття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етики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ділового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спілкування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її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предмет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завдання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Структура	ділового	спілкування.	Техніка	ділового</a:t>
                      </a:r>
                      <a:r>
                        <a:rPr lang="uk-UA" sz="1600" b="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спілкування. Мовленнєвий етикет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Правила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спілкування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фахівця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проведенні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зустрічей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переговорів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прийомів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телефонузустрічей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переговорів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прийомів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телефону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algn="l" defTabSz="4572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556395" y="906091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332656"/>
            <a:ext cx="5904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uk-UA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  <a:endParaRPr lang="uk-UA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/>
        </p:nvGraphicFramePr>
        <p:xfrm>
          <a:off x="323528" y="908720"/>
          <a:ext cx="7056785" cy="5723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5295640"/>
                <a:gridCol w="897049"/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cPr/>
                </a:tc>
                <a:tc hMerge="1">
                  <a:tcPr/>
                </a:tc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uk-UA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з/п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  <a:endParaRPr lang="uk-UA" b="0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Терміни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термінологія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Спеціальна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термінологія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професіоналізми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Типи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термінологічних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словників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Складні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випадки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слововживання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Пароніми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омоніми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600" b="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Вибір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синонімів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Морфологічні норми сучасної української літературної мови, варіанти норм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1630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Синтаксичні норми сучасної української літературної мови в професійному спілкування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Укладання документів щодо особового складу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457200" rtl="0" eaLnBrk="1" latinLnBrk="0" hangingPunct="1"/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Укладання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довідково-інформаційних</a:t>
                      </a:r>
                      <a:r>
                        <a:rPr lang="en-US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документів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defRPr/>
                      </a:pP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год.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556395" y="906091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89788"/>
            <a:ext cx="7128792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 досконало володіє навчальним матеріалом, знає нормативні вимоги української літературної мови в усному та письмовому професійному спілкуванні, реалізує їх практично при складанні професійних міні-текстів та міні-текстів ділової тематики, а також в усному діалогічному та </a:t>
            </a:r>
            <a:r>
              <a:rPr lang="uk-UA" sz="1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полілогічному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спілкуванні; мовлення відзначається лексичним багатством, композиційною стрункістю, логічною довершеністю, виразністю, знанням фахової синонімії, фразеології та термінології змістовно відповідає на запитання викладача, аргументовано пояснює своє розуміння тієї чи іншої навчальної проблеми; уміє оперувати вивченим лексико-граматичним матеріалом з конкретною комунікативною метою; достовірно і повно викладає опрацьований теоретичний матеріал; має досконалі навики щодо коментування знань, здобутих у результаті самостійної роботи; практичні та самостійні роботи виконані в повному обсязі. 	</a:t>
            </a:r>
            <a:endParaRPr lang="uk-UA" sz="14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 в цілому володіє навчальним матеріалом, знає нормативні вимоги української літературної мови в усному та письмовому професійному спілкуванні, реалізує їх практично при складанні професійних міні-текстів та міні-текстів ділової тематики, а також у діалогічному та </a:t>
            </a:r>
            <a:r>
              <a:rPr lang="uk-UA" sz="1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полілогічному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спілкуванні (хоча й допускає кілька незначних неточностей, що суттєво не впливає на загальну результативність роботи); мовлення відзначається лексичним багатством, композиційною стрункістю, логічною довершеністю, виразністю, знанням фахової синонімії, фразеології та термінології; аргументує свою точку зору; систематично дотримується вимог етикету ділового спілкування; достовірно викладає опрацьований теоретичний матеріал; правильно відповідає на додаткові запитання викладача; практичні та самостійні роботи виконані в повному обсязі. 	</a:t>
            </a:r>
            <a:endParaRPr lang="uk-UA" sz="14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89788"/>
            <a:ext cx="655352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 не в повному обсязі володіє навчальним матеріалом, знає не всі основні нормативні вимоги української літературної мови за професійним спрямуванням, не завжди реалізує їх практично при складанні професійних </a:t>
            </a:r>
            <a:r>
              <a:rPr lang="uk-UA" sz="1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мінітекстів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1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мінітекстів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ділової тематики, діалогів та </a:t>
            </a:r>
            <a:r>
              <a:rPr lang="uk-UA" sz="1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полілогів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допускає змішування мовних, мовознавчих та фахових понять; не завжди дотримується орфоепічних, граматичних, лексичних, синтаксичних та стилістичних норм літературної української мови; мовлення не відзначається лексичним багатством, композиційною стрункістю, логічністю, виразністю, досконалим знанням фахової синонімії, найуживанішої фразеології та термінології; правильно складає лише окремі види ділових паперів; виявляє знання і розуміння основних положень певної теми, але викладає матеріал неповно, з допомогою викладача; навички організації самостійної роботи з наступним її коментуванням недостатні; практичні та самостійні роботи не виконані в повному обсязі (менше ніж 60%). 	</a:t>
            </a:r>
            <a:endParaRPr lang="uk-UA" sz="14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 в цілому не володіє навчальним матеріалом, не знає основні нормативні вимоги української літературної мови за професійним спілкуванням, допускає багато грубих лексичних, орфоепічних, стилістичних та синтаксичних помилок; не має </a:t>
            </a:r>
            <a:r>
              <a:rPr lang="uk-UA" sz="1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навичків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роботи зі словниками та довідниками; спосіб висловлення думок спрощений; низький рівень умінь формулювання власної думки; не може відтворити щойно почутий навчальний матеріал; лексика збіднена; не завжди дотримується вимог етикету ділового спілкування; навички організації самостійної роботи не результативні; практичні та самостійні роботи не виконані в повному обсязі (менше ніж 50%). 	</a:t>
            </a:r>
            <a:endParaRPr lang="uk-UA" sz="14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268761"/>
            <a:ext cx="76328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1.Зубков М.Г. Норми та культура української мови за оновленим правописом-К.:Арій, 2020.- 605с.</a:t>
            </a:r>
            <a:endParaRPr lang="uk-UA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2.Караман С.О.,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Копусь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О.А.,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Тихоша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В.І.,Українська мова за професійним спрямуванням: навчальний посібник.-К.:Літера ЛТД, 2013.-543с.</a:t>
            </a:r>
            <a:endParaRPr lang="uk-UA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.Українська мова (за професійним спрямуванням): 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навч.посіб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студ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ВНЗ І-ІІ 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р.а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./ Т.М.Антонюк, Л.М.Борис, А.М.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Кабаненко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Чернівці: 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ДрукАрт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2015. -  528 с.</a:t>
            </a:r>
            <a:endParaRPr lang="uk-UA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4.Українська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мова за професійним спрямуванням : підручник / С. В. Шевчук,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І.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Київ: </a:t>
            </a:r>
            <a:r>
              <a:rPr lang="uk-UA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Алерта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2023.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653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460" y="404495"/>
            <a:ext cx="6787515" cy="39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sym typeface="+mn-ea"/>
              </a:rPr>
              <a:t>ОСНОВНІ Й ДОПОМІЖНІ  ІНФОРМАЦІЙНІ  ДЖЕРЕЛА:</a:t>
            </a:r>
            <a:endParaRPr lang="uk-UA" sz="20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-267" y="0"/>
          <a:ext cx="9144000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4035"/>
                <a:gridCol w="3744149"/>
                <a:gridCol w="2915816"/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07</a:t>
                      </a:r>
                      <a:r>
                        <a:rPr lang="uk-UA" sz="1800" b="1" kern="1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УПРАВЛІННЯ ТА АДМІНІСТРУВАННЯ</a:t>
                      </a:r>
                      <a:endParaRPr lang="uk-UA" sz="18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61918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075 МАРКЕТИНГ</a:t>
                      </a:r>
                      <a:endParaRPr lang="uk-UA" sz="18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16209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</a:t>
                      </a:r>
                      <a:r>
                        <a:rPr lang="uk-UA" sz="18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МАРКЕТИНГ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ВІДДІЛЕННЯ</a:t>
                      </a:r>
                      <a:endParaRPr lang="uk-UA" sz="1800" b="1" i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uk-UA" sz="1800" b="1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ГОТЕЛЬНО-РЕСТОРАННОГО</a:t>
                      </a:r>
                      <a:r>
                        <a:rPr lang="uk-UA" sz="1800" b="1" i="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БІЗНЕСУ</a:t>
                      </a:r>
                      <a:endParaRPr lang="uk-UA" sz="1800" b="1" i="0" baseline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uk-UA" sz="1800" b="1" i="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br>
                        <a:rPr lang="uk-UA" sz="1800" b="1" i="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uk-UA" sz="1800" b="1" i="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ПІДПРИЄМНИЦТВА</a:t>
                      </a:r>
                      <a:endParaRPr lang="uk-UA" sz="1800" b="1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</a:t>
                      </a:r>
                      <a:r>
                        <a:rPr lang="uk-UA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61918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3492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mpd="sng">
                      <a:noFill/>
                    </a:lnB>
                  </a:tcPr>
                </a:tc>
              </a:tr>
              <a:tr h="457511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61918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12956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8240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екзамен</a:t>
                      </a:r>
                      <a:endParaRPr lang="uk-UA" sz="18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712879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формування </a:t>
            </a:r>
            <a:r>
              <a:rPr lang="uk-UA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національнозорієнтованої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мовної особистості фахового молодшого бакалавра; поглиблення мовних знань і мовленнєвих умінь; збагачення слововжитку термінологічною, фаховою лексикою; підвищення загальномовного рівня майбутніх фахівців.</a:t>
            </a:r>
            <a:endParaRPr lang="uk-UA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удосконалення навичок, що є необхідними в майбутній фаховій діяльності; вмінь самоконтролю за дотриманням мовних норм у спілкуванні, навичок оптимальної мовної поведінки в професійній сфері, оперування фаховою термінологією, редагування, корегування та перекладу професійних текстів.</a:t>
            </a:r>
            <a:endParaRPr lang="uk-UA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</a:t>
            </a: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 2.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Володіти державною мовою у професійному середовищі.</a:t>
            </a:r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 4.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набуті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розв'язування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практичних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маркетингу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 8.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Використовувати цифрові інформаційні та комунікаційні технології, а також спеціалізовані програмні продукти, необхідні для розв’язування завдань з маркетингу.</a:t>
            </a:r>
            <a:endParaRPr lang="uk-UA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РН 16.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Демонструвати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ставленні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моральних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культурних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досягнень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професійній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маркетинговій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8064896" cy="6047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 3.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застосовувати знання у практичних ситуаціях.</a:t>
            </a:r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 5.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інформаційні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комунікаційні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технології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 6.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спілкуватися державною мовою як усно, так і письмово.</a:t>
            </a: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 8.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працювати в команді.</a:t>
            </a:r>
            <a:endParaRPr lang="uk-UA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18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 9.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працювати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самостійно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автономно.</a:t>
            </a:r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</a:t>
            </a: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 10.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обґрунтовувати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презентувати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/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маркетингу.</a:t>
            </a:r>
            <a:endParaRPr lang="uk-UA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 14.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здійснення науково-пошукової та дослідницької</a:t>
            </a:r>
            <a:endParaRPr lang="uk-UA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/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діяльності.</a:t>
            </a:r>
            <a:endParaRPr lang="uk-UA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 15.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до професійного самовдосконалення, самоосвіти в умовах </a:t>
            </a:r>
            <a:endParaRPr lang="uk-UA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/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мінливого середовища та підвищення рівня кваліфікації відповідно до потреб</a:t>
            </a:r>
            <a:endParaRPr lang="uk-UA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/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 праці.</a:t>
            </a:r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51520" y="1556792"/>
          <a:ext cx="7056784" cy="3710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/>
                <a:gridCol w="5621506"/>
                <a:gridCol w="897049"/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cPr/>
                </a:tc>
                <a:tc hMerge="1">
                  <a:tcPr/>
                </a:tc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  <a:endParaRPr lang="uk-UA" b="0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1.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Культура</a:t>
                      </a:r>
                      <a:r>
                        <a:rPr lang="uk-UA" sz="16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фахового мовлення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Етика ділового спілкування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uk-UA" sz="16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Лексичний аспект сучасної української літературної мови у професійному спілкуванні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163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4.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Нормативність та правильність фахового мовлення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5.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Укладання професійних документів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" name="Прямоугольник 1"/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  <a:endParaRPr lang="uk-UA" sz="2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/>
          <p:cNvGraphicFramePr>
            <a:graphicFrameLocks noGrp="1"/>
          </p:cNvGraphicFramePr>
          <p:nvPr/>
        </p:nvGraphicFramePr>
        <p:xfrm>
          <a:off x="611560" y="344230"/>
          <a:ext cx="6336704" cy="12866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/>
                <a:gridCol w="5488741"/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b="0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Державна мова – </a:t>
                      </a:r>
                      <a:r>
                        <a:rPr lang="uk-UA" sz="1600" b="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мова</a:t>
                      </a: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професійного спілкування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/>
          <p:cNvGraphicFramePr>
            <a:graphicFrameLocks noGrp="1"/>
          </p:cNvGraphicFramePr>
          <p:nvPr/>
        </p:nvGraphicFramePr>
        <p:xfrm>
          <a:off x="251520" y="344230"/>
          <a:ext cx="6840760" cy="6436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/>
                <a:gridCol w="5925345"/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Мовленнєва культура – критерій професійної майстерності </a:t>
                      </a:r>
                      <a:r>
                        <a:rPr lang="uk-UA" sz="16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комунікатора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Публічний виступ як важливий засіб комунікації переконання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Презентація як різновид публічного мовлення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Риторика як мистецтво переконання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Спілкування як інструмент професійної діяльності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Основні правила ділового спілкування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Мистецтво спілкування при проведенні зустрічей, переговорів, прийомів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Культура телефонного діалогу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Терміни і термінологія фаху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Спеціальна термінологія і </a:t>
                      </a:r>
                      <a:r>
                        <a:rPr lang="uk-UA" sz="16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професіоналізми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Точність і доречність фахового мовлення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Складні випадки слововживання у професійному мовленні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Володіння орфографічними нормами </a:t>
                      </a:r>
                      <a:r>
                        <a:rPr lang="uk-UA" sz="16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СУЛМ</a:t>
                      </a: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як ознака фахової компетенції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Орфоепічні й акцентуаційні норми </a:t>
                      </a:r>
                      <a:r>
                        <a:rPr lang="uk-UA" sz="16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СУЛМ</a:t>
                      </a: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 професійному спілкуванні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835696" y="-25234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/>
          <p:cNvGraphicFramePr>
            <a:graphicFrameLocks noGrp="1"/>
          </p:cNvGraphicFramePr>
          <p:nvPr/>
        </p:nvGraphicFramePr>
        <p:xfrm>
          <a:off x="395536" y="476672"/>
          <a:ext cx="6840760" cy="5909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/>
                <a:gridCol w="5925345"/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Особливості використання іменників і прикметників у професійному мовленні</a:t>
                      </a:r>
                      <a:endParaRPr lang="uk-UA" sz="160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defTabSz="457200" rtl="0" eaLnBrk="1" latinLnBrk="0" hangingPunct="1"/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Запис цифрової інформації у професійних текстах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Особливості вживання синтаксичних конструкцій у професійному мовленні</a:t>
                      </a:r>
                      <a:endParaRPr lang="uk-UA" sz="160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defTabSz="457200" rtl="0" eaLnBrk="1" latinLnBrk="0" hangingPunct="1"/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Пунктуаційні норми </a:t>
                      </a:r>
                      <a:r>
                        <a:rPr lang="uk-UA" sz="16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СУЛМ</a:t>
                      </a: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 професійних текстах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Документ як засіб писемної професійної комунікації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7806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Реквізити документів та правила їх оформлювання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Укладання документів щодо особового складу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Особливості оформлювання резюме 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Довідково-інформаційна документація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Етикет ділового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листування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</a:t>
                      </a:r>
                      <a:r>
                        <a:rPr lang="uk-UA" sz="16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-технології</a:t>
                      </a: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як інструмент ефективного просування у сфері бізнесу, торгівлі, маркетингу 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Брендбук</a:t>
                      </a: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особливості оформлювання та використання у сфері бізнесу і торгівлі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835696" y="-25234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</a:t>
            </a:r>
            <a:r>
              <a:rPr lang="uk-UA" sz="18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/>
          <p:cNvGraphicFramePr>
            <a:graphicFrameLocks noGrp="1"/>
          </p:cNvGraphicFramePr>
          <p:nvPr/>
        </p:nvGraphicFramePr>
        <p:xfrm>
          <a:off x="251520" y="344230"/>
          <a:ext cx="6840760" cy="2778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/>
                <a:gridCol w="5925345"/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Рекламні документи як вагома складова залучення клієнтів і формування іміджу підприємств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торгівлі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28</a:t>
                      </a:r>
                      <a:endParaRPr lang="uk-UA" sz="160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Звіт у маркетинговій діяльності: мовні особливості та правила укладання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Підсумкова контрольна робота</a:t>
                      </a:r>
                      <a:endParaRPr lang="uk-UA" sz="160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defTabSz="457200" rtl="0" eaLnBrk="1" latinLnBrk="0" hangingPunct="1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Підсумки та узагальнення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r>
                        <a:rPr lang="uk-UA" sz="16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835696" y="-25234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9838</Words>
  <Application>WPS Presentation</Application>
  <PresentationFormat>Екран (4:3)</PresentationFormat>
  <Paragraphs>468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5" baseType="lpstr">
      <vt:lpstr>Arial</vt:lpstr>
      <vt:lpstr>SimSun</vt:lpstr>
      <vt:lpstr>Wingdings</vt:lpstr>
      <vt:lpstr>Wingdings 3</vt:lpstr>
      <vt:lpstr>Arial</vt:lpstr>
      <vt:lpstr>Times New Roman</vt:lpstr>
      <vt:lpstr>Calibri</vt:lpstr>
      <vt:lpstr>Microsoft YaHei</vt:lpstr>
      <vt:lpstr>Arial Unicode MS</vt:lpstr>
      <vt:lpstr>Trebuchet MS</vt:lpstr>
      <vt:lpstr>Грань</vt:lpstr>
      <vt:lpstr>УКРАЇНСЬКА МОВА  ЗА ПРОФЕСІЙНИМ СПРЯМУВАННЯМ </vt:lpstr>
      <vt:lpstr>PowerPoint 演示文稿</vt:lpstr>
      <vt:lpstr>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Чеченюк Ірина</cp:lastModifiedBy>
  <cp:revision>73</cp:revision>
  <cp:lastPrinted>2025-06-11T12:28:00Z</cp:lastPrinted>
  <dcterms:created xsi:type="dcterms:W3CDTF">2024-02-06T17:10:00Z</dcterms:created>
  <dcterms:modified xsi:type="dcterms:W3CDTF">2025-09-22T10:34:29Z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D03BDA6BA9984AAF970880F60219F987_12</vt:lpwstr>
  </property>
  <property fmtid="{D5CDD505-2E9C-101B-9397-08002B2CF9AE}" pid="3" name="KSOProductBuildVer">
    <vt:lpwstr>1033-12.2.0.22549</vt:lpwstr>
  </property>
</Properties>
</file>