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C30E1-3D54-4BC7-8922-59C63D6F0C2D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D689-29F7-4D8F-A412-4C8E91A622F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4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5D689-29F7-4D8F-A412-4C8E91A622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8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58" y="857232"/>
            <a:ext cx="84296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Товарознавство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харчових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продуктів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55916"/>
              </p:ext>
            </p:extLst>
          </p:nvPr>
        </p:nvGraphicFramePr>
        <p:xfrm>
          <a:off x="500034" y="3429000"/>
          <a:ext cx="8215370" cy="3117419"/>
        </p:xfrm>
        <a:graphic>
          <a:graphicData uri="http://schemas.openxmlformats.org/drawingml/2006/table">
            <a:tbl>
              <a:tblPr/>
              <a:tblGrid>
                <a:gridCol w="798051"/>
                <a:gridCol w="982585"/>
                <a:gridCol w="1893873"/>
                <a:gridCol w="1893873"/>
                <a:gridCol w="1218228"/>
                <a:gridCol w="1428760"/>
              </a:tblGrid>
              <a:tr h="102686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Викладач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Чубата І.О., викладач вищої категорії, старший викладач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Контактна інформація лектора (e-</a:t>
                      </a:r>
                      <a:r>
                        <a:rPr lang="uk-UA" sz="1100" b="1" i="1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mail</a:t>
                      </a: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Іra_</a:t>
                      </a:r>
                      <a:r>
                        <a:rPr lang="en-US" sz="1100" b="1" i="1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chubata@ukr</a:t>
                      </a: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net</a:t>
                      </a:r>
                      <a:r>
                        <a:rPr lang="en-US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6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Галузь знань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uk-UA" sz="1100" b="1" i="1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«Виробництво </a:t>
                      </a: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та технології»</a:t>
                      </a:r>
                      <a:r>
                        <a:rPr lang="uk-UA" sz="11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Семестр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100" b="1" kern="120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01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Спеціальність</a:t>
                      </a:r>
                      <a:r>
                        <a:rPr lang="uk-UA" sz="1100" b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 « Харчові технології»</a:t>
                      </a: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962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Освітня програма</a:t>
                      </a:r>
                      <a:r>
                        <a:rPr lang="uk-UA" sz="1100" b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Виробництво харчової продукції</a:t>
                      </a:r>
                      <a:endParaRPr lang="uk-UA" sz="11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Тип дисципліни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вибіркова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7971">
                <a:tc row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Обсяг:</a:t>
                      </a:r>
                      <a:r>
                        <a:rPr lang="uk-UA" sz="1100" b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Кредитів</a:t>
                      </a:r>
                      <a:r>
                        <a:rPr lang="uk-UA" sz="1100" b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Годин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Всього                   </a:t>
                      </a: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Аудит.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контролю</a:t>
                      </a:r>
                      <a:r>
                        <a:rPr lang="uk-UA" sz="11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екзамен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48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100" b="1" kern="120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90                                 56</a:t>
                      </a:r>
                      <a:r>
                        <a:rPr lang="uk-UA" sz="11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955" marR="57955" marT="804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7955" marR="57955" marT="804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Метою дисципліни</a:t>
            </a:r>
            <a:endParaRPr lang="ru-RU" sz="50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i="1" dirty="0" smtClean="0"/>
              <a:t>“</a:t>
            </a:r>
            <a:r>
              <a:rPr lang="uk-UA" b="1" i="1" dirty="0" smtClean="0"/>
              <a:t>Товарознавство харчових продуктів</a:t>
            </a:r>
            <a:r>
              <a:rPr lang="uk-UA" i="1" dirty="0" smtClean="0"/>
              <a:t>” є формування у здобувачів фахової освіти необхідних знань та практичних умінь для управління асортиментом, якістю продовольчої сировини та напівфабрикатів закладів ресторанного господарства.</a:t>
            </a:r>
          </a:p>
          <a:p>
            <a:pPr algn="just"/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Основним завданням дисципліни </a:t>
            </a:r>
            <a:r>
              <a:rPr lang="ru-RU" i="1" dirty="0" smtClean="0"/>
              <a:t>«Товарознавство харчових продуктів» є теоретична і практична підготовка здобувачів фахової освіти до діяльності в сфері виробництва високоякісної кулінарної продукції, управління якістю продовольчої сировини</a:t>
            </a:r>
            <a:r>
              <a:rPr lang="ru-RU" dirty="0" smtClean="0"/>
              <a:t>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 smtClean="0"/>
              <a:t>Вступ в товарознавство харчових продуктів</a:t>
            </a:r>
          </a:p>
          <a:p>
            <a:r>
              <a:rPr lang="uk-UA" i="1" dirty="0" smtClean="0"/>
              <a:t>Свіжі овочі, плоди, гриби, продукти їх переробки</a:t>
            </a:r>
          </a:p>
          <a:p>
            <a:r>
              <a:rPr lang="uk-UA" i="1" dirty="0" smtClean="0"/>
              <a:t>Риба і рибні продукти</a:t>
            </a:r>
          </a:p>
          <a:p>
            <a:r>
              <a:rPr lang="uk-UA" i="1" dirty="0" smtClean="0"/>
              <a:t>М'ясо і м'ясні продукти</a:t>
            </a:r>
          </a:p>
          <a:p>
            <a:r>
              <a:rPr lang="uk-UA" i="1" dirty="0" smtClean="0"/>
              <a:t>Молоко і молочні продукти, яйця і яєчні продукти</a:t>
            </a:r>
          </a:p>
          <a:p>
            <a:r>
              <a:rPr lang="uk-UA" i="1" dirty="0" smtClean="0"/>
              <a:t>Харчові жири</a:t>
            </a:r>
          </a:p>
          <a:p>
            <a:r>
              <a:rPr lang="uk-UA" i="1" dirty="0" smtClean="0"/>
              <a:t>Продукти переробки зерна</a:t>
            </a:r>
          </a:p>
          <a:p>
            <a:r>
              <a:rPr lang="uk-UA" i="1" dirty="0" smtClean="0"/>
              <a:t>Крохмаль, крохмалепродукти, мед, цукор, кондитерські вироби</a:t>
            </a:r>
          </a:p>
          <a:p>
            <a:r>
              <a:rPr lang="uk-UA" i="1" dirty="0" smtClean="0"/>
              <a:t>Смакові товари</a:t>
            </a:r>
          </a:p>
          <a:p>
            <a:r>
              <a:rPr lang="uk-UA" i="1" dirty="0" smtClean="0"/>
              <a:t>Харчові концентрати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8468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Основні розділи, теми</a:t>
            </a: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571744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Здобувач повинен знати:</a:t>
            </a:r>
          </a:p>
          <a:p>
            <a:r>
              <a:rPr lang="ru-RU" sz="1800" i="1" dirty="0" smtClean="0"/>
              <a:t>споживчі властивості продовольчої сировини, харчових продуктів та чинники їх формування;</a:t>
            </a:r>
          </a:p>
          <a:p>
            <a:r>
              <a:rPr lang="ru-RU" sz="1800" i="1" dirty="0" smtClean="0"/>
              <a:t>особливості класифікації харчових продуктів;</a:t>
            </a:r>
          </a:p>
          <a:p>
            <a:r>
              <a:rPr lang="ru-RU" sz="1800" i="1" dirty="0" smtClean="0"/>
              <a:t>вимоги нормативних документів щодо якості та безпечності харчових продуктів;</a:t>
            </a:r>
          </a:p>
          <a:p>
            <a:r>
              <a:rPr lang="ru-RU" sz="1800" i="1" dirty="0" smtClean="0"/>
              <a:t>формування асортименту товарів та забезпечення їх якості у сфері товарного обігу;</a:t>
            </a:r>
          </a:p>
          <a:p>
            <a:r>
              <a:rPr lang="ru-RU" sz="1800" i="1" dirty="0" smtClean="0"/>
              <a:t>підходи до забезпечення якості та безпечності  харчових продуктів;</a:t>
            </a:r>
          </a:p>
          <a:p>
            <a:r>
              <a:rPr lang="ru-RU" sz="1800" i="1" dirty="0" smtClean="0"/>
              <a:t>види фальсифікації та основні методи її виявлення та дослідження якості товарів.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857232"/>
            <a:ext cx="84459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Основні фахові компетентності, які </a:t>
            </a:r>
          </a:p>
          <a:p>
            <a:pPr algn="ctr"/>
            <a:r>
              <a:rPr lang="uk-UA" sz="3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</a:t>
            </a:r>
            <a:r>
              <a:rPr lang="uk-UA" sz="36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ормує дисципліна</a:t>
            </a:r>
            <a:endParaRPr lang="ru-RU" sz="36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accent3"/>
                </a:solidFill>
              </a:rPr>
              <a:t>Здобувач повинен вміти:</a:t>
            </a:r>
          </a:p>
          <a:p>
            <a:r>
              <a:rPr lang="uk-UA" i="1" dirty="0" smtClean="0"/>
              <a:t>встановлювати належність продукції до певних класифікаційних груп;</a:t>
            </a:r>
          </a:p>
          <a:p>
            <a:r>
              <a:rPr lang="uk-UA" i="1" dirty="0" smtClean="0"/>
              <a:t>характеризувати асортимент продовольчої сировини та розробляти пропозиції щодо його удосконалення; </a:t>
            </a:r>
          </a:p>
          <a:p>
            <a:r>
              <a:rPr lang="uk-UA" i="1" dirty="0" smtClean="0"/>
              <a:t>аналізувати основні чинники формування споживчих властивостей продукції та оцінювати їх вплив на якість кулінарної продукції; </a:t>
            </a:r>
          </a:p>
          <a:p>
            <a:r>
              <a:rPr lang="uk-UA" i="1" dirty="0" smtClean="0"/>
              <a:t>користуватись нормативними документами для оцінки якості товарів; </a:t>
            </a:r>
          </a:p>
          <a:p>
            <a:r>
              <a:rPr lang="uk-UA" i="1" dirty="0" smtClean="0"/>
              <a:t>визначати якість товарів; </a:t>
            </a:r>
          </a:p>
          <a:p>
            <a:r>
              <a:rPr lang="uk-UA" i="1" dirty="0" smtClean="0"/>
              <a:t>виявляти дефекти, фальсифікацію продукції та встановлювати причини їх виникнення.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8604"/>
            <a:ext cx="85011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Основні фахові компетентності, які </a:t>
            </a:r>
          </a:p>
          <a:p>
            <a:pPr algn="ctr"/>
            <a:r>
              <a:rPr lang="uk-UA" sz="3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формує дисципліна</a:t>
            </a:r>
            <a:endParaRPr lang="ru-RU" sz="36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smtClean="0">
                <a:solidFill>
                  <a:srgbClr val="0070C0"/>
                </a:solidFill>
              </a:rPr>
              <a:t>Робіть правильний вибір і будьте успішними!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446</TotalTime>
  <Words>328</Words>
  <Application>Microsoft Office PowerPoint</Application>
  <PresentationFormat>Екран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Презентація PowerPoint</vt:lpstr>
      <vt:lpstr>         Метою дисципліни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Богдан</dc:creator>
  <cp:lastModifiedBy>admin</cp:lastModifiedBy>
  <cp:revision>94</cp:revision>
  <dcterms:created xsi:type="dcterms:W3CDTF">2010-03-14T11:14:07Z</dcterms:created>
  <dcterms:modified xsi:type="dcterms:W3CDTF">2023-03-09T11:22:40Z</dcterms:modified>
</cp:coreProperties>
</file>