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58" r:id="rId4"/>
    <p:sldId id="266" r:id="rId5"/>
    <p:sldId id="262" r:id="rId6"/>
    <p:sldId id="269" r:id="rId7"/>
    <p:sldId id="277" r:id="rId8"/>
    <p:sldId id="278" r:id="rId9"/>
    <p:sldId id="276" r:id="rId10"/>
    <p:sldId id="263" r:id="rId11"/>
    <p:sldId id="264" r:id="rId12"/>
    <p:sldId id="279" r:id="rId13"/>
    <p:sldId id="280" r:id="rId14"/>
    <p:sldId id="265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812" autoAdjust="0"/>
  </p:normalViewPr>
  <p:slideViewPr>
    <p:cSldViewPr>
      <p:cViewPr varScale="1">
        <p:scale>
          <a:sx n="81" d="100"/>
          <a:sy n="81" d="100"/>
        </p:scale>
        <p:origin x="18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69B74-2BDF-4655-9840-B3A1B9DF638F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A4D31-E1F3-4E02-A468-9E73DD23D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226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A4D31-E1F3-4E02-A468-9E73DD23DC64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9201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adeinua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140968"/>
            <a:ext cx="8062912" cy="2808312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Товарознавство. Продовольчі товари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en-US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en-US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sz="1600" b="1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chemeClr val="accent1">
                  <a:lumMod val="60000"/>
                  <a:lumOff val="40000"/>
                </a:schemeClr>
              </a:solidFill>
              <a:uFillTx/>
              <a:latin typeface="Arial" panose="020B0604020202020204"/>
            </a:endParaRPr>
          </a:p>
          <a:p>
            <a:pPr algn="ctr"/>
            <a:endParaRPr lang="uk-UA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628058"/>
              </p:ext>
            </p:extLst>
          </p:nvPr>
        </p:nvGraphicFramePr>
        <p:xfrm>
          <a:off x="539552" y="1412775"/>
          <a:ext cx="8208912" cy="4179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4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плоди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переробки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Зерно і </a:t>
                      </a: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зернопро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дукти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Кондитерські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вироби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молочні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Яйця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яєчні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590396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755065"/>
              </p:ext>
            </p:extLst>
          </p:nvPr>
        </p:nvGraphicFramePr>
        <p:xfrm>
          <a:off x="395536" y="116633"/>
          <a:ext cx="8424936" cy="6686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8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09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075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Свіжі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овочі</a:t>
                      </a:r>
                      <a:endParaRPr lang="uk-UA" sz="12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Свіжі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плоди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Перероблені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овочі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плоди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Гриби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свіжі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перероблені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Зерно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зернопродукти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Крохмаль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цукор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мед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48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Кондитерські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М’ясо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забійних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тварин,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птиці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субпродукти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274756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ясні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789307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рибні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513016"/>
                  </a:ext>
                </a:extLst>
              </a:tr>
              <a:tr h="38407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молочні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343245"/>
                  </a:ext>
                </a:extLst>
              </a:tr>
              <a:tr h="38407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Яйця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яєчні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307849"/>
                  </a:ext>
                </a:extLst>
              </a:tr>
              <a:tr h="38407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жири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концентрати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25596"/>
                  </a:ext>
                </a:extLst>
              </a:tr>
              <a:tr h="384074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774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AA8C13EF-4530-4220-A87C-40AE644AA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2561"/>
              </p:ext>
            </p:extLst>
          </p:nvPr>
        </p:nvGraphicFramePr>
        <p:xfrm>
          <a:off x="323528" y="332657"/>
          <a:ext cx="8558609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3718525515"/>
                    </a:ext>
                  </a:extLst>
                </a:gridCol>
                <a:gridCol w="8134305">
                  <a:extLst>
                    <a:ext uri="{9D8B030D-6E8A-4147-A177-3AD203B41FA5}">
                      <a16:colId xmlns:a16="http://schemas.microsoft.com/office/drawing/2014/main" val="178885606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21954636"/>
                    </a:ext>
                  </a:extLst>
                </a:gridCol>
              </a:tblGrid>
              <a:tr h="43599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542038"/>
                  </a:ext>
                </a:extLst>
              </a:tr>
              <a:tr h="61090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здійснюється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4-бальною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шкалою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Робота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здобувача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освіти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заняттях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з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предмету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ґрунтовна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часткова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достатній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низький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підготовки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відсутність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).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результатів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практичних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відбувається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загальними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відповідь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обґрунтовано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висновки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пропозиції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і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належним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чином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допущено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неточності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70%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припущення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незначних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помилок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r>
                        <a:rPr lang="uk-UA" sz="1800" b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	</a:t>
                      </a:r>
                      <a:endParaRPr lang="uk-UA" sz="1800" b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endParaRPr lang="uk-UA" altLang="en-US" sz="140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/>
                      </a:endParaRPr>
                    </a:p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6243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636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4AFA0C1A-9EC9-4BD5-BF94-F5E16F98C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910677"/>
              </p:ext>
            </p:extLst>
          </p:nvPr>
        </p:nvGraphicFramePr>
        <p:xfrm>
          <a:off x="179512" y="188640"/>
          <a:ext cx="8784976" cy="6617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3718525515"/>
                    </a:ext>
                  </a:extLst>
                </a:gridCol>
                <a:gridCol w="7995886">
                  <a:extLst>
                    <a:ext uri="{9D8B030D-6E8A-4147-A177-3AD203B41FA5}">
                      <a16:colId xmlns:a16="http://schemas.microsoft.com/office/drawing/2014/main" val="1788856068"/>
                    </a:ext>
                  </a:extLst>
                </a:gridCol>
                <a:gridCol w="285034">
                  <a:extLst>
                    <a:ext uri="{9D8B030D-6E8A-4147-A177-3AD203B41FA5}">
                      <a16:colId xmlns:a16="http://schemas.microsoft.com/office/drawing/2014/main" val="2521954636"/>
                    </a:ext>
                  </a:extLst>
                </a:gridCol>
              </a:tblGrid>
              <a:tr h="704737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542038"/>
                  </a:ext>
                </a:extLst>
              </a:tr>
              <a:tr h="488095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семінарське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наступних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критеріїв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відмінно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90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під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час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дискусії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всебічні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систематизовані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глибокі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додаткових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джерел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інформації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творчого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використання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добре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65-89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успішне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освоєння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літератури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аналітичного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виявляє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безумовне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розуміння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проте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зовсім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відповідає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40-64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здатність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упоратися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з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менше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ніж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серйозні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прогалини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в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припустився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принципових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помилок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нижче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може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проаналізувати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явища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процеси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практичні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семестрові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даного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залік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усіх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екзамен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екзаменаційного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білету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6243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02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251520" y="764704"/>
            <a:ext cx="8568952" cy="5124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 база</a:t>
            </a:r>
            <a:endParaRPr lang="uk-UA" sz="1200" b="1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1.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«Про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захист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 № 3161-IV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01.01.2005 р.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«Про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безпеку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продовольчої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»:№ 2116-15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21.10.2004 р.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непродовольчі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Чинні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Держспоживстандарт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uk-UA" sz="1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література</a:t>
            </a:r>
          </a:p>
          <a:p>
            <a:pPr algn="just"/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Бровко О. Г.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Кондор, 2010. 730 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Букрєєва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 С.,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Рибалко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В.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стандартизації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відповідності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електрон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 схемах і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таблицях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ХНАДУ, 2019. 76 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Власенко В. В., Власенко І. Г.,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Сіренко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О.,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Гирич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В., Бандура В. М.,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Коляновська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 М.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Вінниця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РВВ ВНАУ, 2016. 273 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 Дикань В. Л.,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Каграманян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А. О.,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Каличева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Н. Є. 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УкрДУЗТ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2018. 362 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Мельник Т. Ю.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(для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спеціальностей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Житомир: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Житомирська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політехніка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2020. 364 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Павлова В. А.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Комерційне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Кондор, 2024. 286 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Сирохман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В.</a:t>
            </a:r>
            <a:r>
              <a:rPr lang="en-US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Товарознавство</a:t>
            </a:r>
            <a:r>
              <a:rPr lang="en-US" sz="1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en-US" sz="1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uk-UA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Харків:Світ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Книг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2019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.713с.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Топольник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Г., Котляр М. А.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Метрологія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сертифікація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якістю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Львів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Магнолія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2006, 2015. 216 с. (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Серія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»).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Чорна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 М.</a:t>
            </a:r>
            <a:r>
              <a:rPr lang="ru-RU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Товарознавство</a:t>
            </a:r>
            <a:r>
              <a:rPr lang="ru-RU" sz="1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sz="1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2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1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Ірпінь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податковий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2023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.326с.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 в Інтернеті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Made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Зроблено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https://madeinua.org/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(дата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Made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UA.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https://madeinua.org/catalog/produkti-harchuvannya (дата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сайт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Держспоживстандарту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http://www.dssu.gov.ua/ (дата </a:t>
            </a: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048920"/>
              </p:ext>
            </p:extLst>
          </p:nvPr>
        </p:nvGraphicFramePr>
        <p:xfrm>
          <a:off x="107504" y="188430"/>
          <a:ext cx="8712967" cy="666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76"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 ТА ТОРГІВЛЯ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</a:p>
                    <a:p>
                      <a:pPr algn="ctr"/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6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98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82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екзамен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5863656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надання здобувачам освіти системи спеціальних знань щодо формування та зберігання споживних властивостей товарів протягом їх життєвого циклу, асортименту й навичок  оцінки   споживних властивостей товарів. </a:t>
            </a:r>
          </a:p>
          <a:p>
            <a:pPr algn="just"/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посилення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загальної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товарознавчої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підготовки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фахівців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даного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профілю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оволодіння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ними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знаннями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необхідними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стану ринку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окремих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товарів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асортименту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споживних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властивостей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вимог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якості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пакування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маркування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зберігання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РН-9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Уміти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застосовувати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інноваційні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підходи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у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підприємницькій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торговельній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діяльності</a:t>
            </a: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РН-10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Визначати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характеристику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товарів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і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послуг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у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підприємницькій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торговельній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діяльності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допомогою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сучасних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методів</a:t>
            </a: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РН-19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Розробляти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і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втілювати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заходи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спрямовані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забезпечення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ефективності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технології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торговельних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</a:rPr>
              <a:t>проц</a:t>
            </a:r>
            <a:r>
              <a:rPr lang="uk-UA" sz="1800" dirty="0" err="1">
                <a:effectLst/>
                <a:latin typeface="+mj-lt"/>
                <a:ea typeface="Times New Roman" panose="02020603050405020304" pitchFamily="18" charset="0"/>
              </a:rPr>
              <a:t>есів</a:t>
            </a:r>
            <a:r>
              <a:rPr lang="uk-UA" sz="1800" dirty="0"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9289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63245" algn="l"/>
              </a:tabLst>
            </a:pP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2000" b="1" i="1" dirty="0">
                <a:solidFill>
                  <a:schemeClr val="bg2"/>
                </a:solidFill>
              </a:rPr>
              <a:t>У результаті навчання здобувач освіти повинен </a:t>
            </a: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2000" b="1" i="1" dirty="0">
                <a:solidFill>
                  <a:schemeClr val="bg2"/>
                </a:solidFill>
              </a:rPr>
              <a:t>отримати:</a:t>
            </a: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2000" b="1" i="1" dirty="0">
                <a:solidFill>
                  <a:schemeClr val="bg2"/>
                </a:solidFill>
              </a:rPr>
              <a:t>Загальні компетентності:</a:t>
            </a: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2000" b="1" i="1" dirty="0">
                <a:solidFill>
                  <a:schemeClr val="bg2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3К 3.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застосовувати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знання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у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практичних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ситуаціях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</a:t>
            </a:r>
            <a:br>
              <a:rPr lang="uk-UA" sz="1800" dirty="0">
                <a:effectLst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ЗК 7.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до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пошуку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оброблення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аналізу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інформації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з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різних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джерел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</a:t>
            </a:r>
            <a:br>
              <a:rPr lang="uk-UA" sz="1800" dirty="0">
                <a:effectLst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ЗК 10.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працювати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самостійно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автономно</a:t>
            </a:r>
            <a:br>
              <a:rPr lang="uk-UA" sz="1800" dirty="0">
                <a:effectLst/>
                <a:ea typeface="Times New Roman" panose="02020603050405020304" pitchFamily="18" charset="0"/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1600" b="1" i="1" dirty="0">
                <a:solidFill>
                  <a:schemeClr val="bg2"/>
                </a:solidFill>
              </a:rPr>
            </a:br>
            <a:br>
              <a:rPr lang="uk-UA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117"/>
            <a:ext cx="8229600" cy="4537976"/>
          </a:xfrm>
          <a:solidFill>
            <a:schemeClr val="accent2">
              <a:lumMod val="5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000"/>
              </a:spcAft>
            </a:pPr>
            <a:r>
              <a:rPr lang="uk-UA" sz="1800" b="1" i="1" dirty="0">
                <a:solidFill>
                  <a:srgbClr val="FFA015"/>
                </a:solidFill>
              </a:rPr>
              <a:t>Спеціальні компетентності: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3.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застосовувати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інноваційні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підходи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у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діяльності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підприємницьких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торговельних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структур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4.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визначати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характеристики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товарів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і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послуг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у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підприємницькій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торговельній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діяльності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 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11.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формувати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інформаційне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середовище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щодо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якості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і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безпечності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товарів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товарної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асортиментної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структури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правового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поля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здійснення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торговельно-технологічних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процесів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 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12.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Вміння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визначати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відповідність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якості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товарів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тари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послуг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вимогам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законодавчо-правових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актів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13.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здійснення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науково-пошукової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дослідницької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діяльності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14.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застосовувати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отримані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нові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знання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й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практичні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навички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для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розв’язання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комплексних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проблем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у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сфері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професійної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діяльності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адаптувати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їх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умов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змінного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середовища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15.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аналізувати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стан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тенденції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напрями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розвитку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ринку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товарів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послуг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регіональному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національному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рівнях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СК 16.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Здатність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професійного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самовдосконалення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самоосвіти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умовах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мінливого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середовища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та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підвищення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рівня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кваліфікації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відповідно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до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потреб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ринку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прац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101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260312"/>
              </p:ext>
            </p:extLst>
          </p:nvPr>
        </p:nvGraphicFramePr>
        <p:xfrm>
          <a:off x="251520" y="905436"/>
          <a:ext cx="8496944" cy="5734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плоди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Перероблені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плоди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Зерно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зернопродукти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Кондитерські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М’ясо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забійних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тварин,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птиці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ясні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868685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364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молочні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105886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жири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концентрати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627460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75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209153"/>
              </p:ext>
            </p:extLst>
          </p:nvPr>
        </p:nvGraphicFramePr>
        <p:xfrm>
          <a:off x="287523" y="1041747"/>
          <a:ext cx="8532949" cy="5565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7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9305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027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8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Практичне заняття  №1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видів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господарсько-ботанічних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сортів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картопляних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коренеплідних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капустяних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цибулевих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овочів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захворювань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пошкоджень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861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№2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господарсько-ботанічних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сортів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гарбузових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томатних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бобових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зернових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захворювань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пошкоджень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гарбузових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томатних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бобових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зернових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відповідність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вимогам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стандарту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02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№3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помологічних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сортів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яблук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груш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кісточкових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плодів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захворювань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пошкоджень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№4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ампелографічних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сортів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винограду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захворювань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пошкоджень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126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№5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асортименту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перероблених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плодів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перероблених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плодів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463747"/>
                  </a:ext>
                </a:extLst>
              </a:tr>
              <a:tr h="104230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№6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асортименту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борошна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круп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макаронних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868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386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801908"/>
              </p:ext>
            </p:extLst>
          </p:nvPr>
        </p:nvGraphicFramePr>
        <p:xfrm>
          <a:off x="287523" y="1041747"/>
          <a:ext cx="8532949" cy="552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7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20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28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03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№7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хліба і булочних виробів.  Органолептична оцінка якості на відповідність вимогам стандарту. Розпізнавання асортименту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бараночних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сухарних виробів.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64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№8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карамелі.Розпізнавання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асортименту цукеркових виробів.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 оцінка якості карамелі, цукерок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28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№9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прянощів. Розпізнавання асортименту приправ.</a:t>
                      </a: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прянощів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приправ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відповідність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вимогам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стандарту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2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№10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Розпізнавання асортименту безалкогольних напоїв.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90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№11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видів, термічного стану, вгодованості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м’яса.Ознайомлення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стандартним розбиранням туш яловичини, свинини, баранини.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відповідність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вимогам стандарту.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видів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субпродуктів.Органолептична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оцінка якості субпродуктів на відповідність вимогам стандартів.</a:t>
                      </a:r>
                    </a:p>
                    <a:p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463747"/>
                  </a:ext>
                </a:extLst>
              </a:tr>
              <a:tr h="81703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868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33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20600"/>
              </p:ext>
            </p:extLst>
          </p:nvPr>
        </p:nvGraphicFramePr>
        <p:xfrm>
          <a:off x="287523" y="1041747"/>
          <a:ext cx="8532949" cy="5581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7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900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259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64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№12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видів, термічного стану м’яса птиці. Визначення розміру середнього зразка.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птиці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відповідність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вимогам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стандарту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07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№13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ковбасних  виробів.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дефектів  виробів.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43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 заняття  №14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 шинкових виробів та м’ясних консервів. Розпізнавання дефектів  виробів.</a:t>
                      </a:r>
                    </a:p>
                    <a:p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1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№15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солоної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риби.Розпізнавання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асортименту в’яленої і сушеної риби. Розпізнавання асортименту копченої риби. Органолептична оцінка якості соленої , в’яленої і копченої  риби.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охолодженої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замороженої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215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№16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рибних консервів і пресервів. Розпізнавання видів і асортименту нерибних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морепродуктів.Розпізнавання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дефектів. Розшифрувати маркування консервів і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пресервів.Органолептична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оцінка якості рибних консервів і пресервів. </a:t>
                      </a:r>
                    </a:p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463747"/>
                  </a:ext>
                </a:extLst>
              </a:tr>
              <a:tr h="643289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868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11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06895"/>
              </p:ext>
            </p:extLst>
          </p:nvPr>
        </p:nvGraphicFramePr>
        <p:xfrm>
          <a:off x="323528" y="764704"/>
          <a:ext cx="8424937" cy="6093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733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466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95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№17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молока і вершків. Органолептична оцінка якості молока і вершків. Розпізнавання дефектів. Розпізнавання асортименту кисломолочних товарів. Органолептична оцінка якості сметани, сиру, сиркових виробів на відповідність вимогам стандарту. Розпізнавання асортименту кисломолочних напоїв.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кисломолочних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напоїв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021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№18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молочних консервів.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 оцінка якості на відповідність вимогам стандарту. Розпізнавання асортименту коров’ячого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масла.Органолептична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оцінка якості коров’ячого масла.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Розпізнавання асортименту сирів.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сирів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922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№19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Визначення виду, категорії яєць та ступеня свіжості яєць</a:t>
                      </a:r>
                    </a:p>
                    <a:p>
                      <a:pPr lvl="0"/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зовнішнім виглядом ,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овоскопуванням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виливкою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4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№20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харчових жирів. Органолептична оцінка якості харчових жирів. Розпізнавання асортименту харчових  концентратів.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концентратів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4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№21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Розпізнавання асортименту  та о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рганолептична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харчових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концентратів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766045"/>
                  </a:ext>
                </a:extLst>
              </a:tr>
              <a:tr h="5424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609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156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810</TotalTime>
  <Words>2196</Words>
  <Application>Microsoft Office PowerPoint</Application>
  <PresentationFormat>Екран (4:3)</PresentationFormat>
  <Paragraphs>333</Paragraphs>
  <Slides>14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Verdana</vt:lpstr>
      <vt:lpstr>Wingdings 2</vt:lpstr>
      <vt:lpstr>Яркая</vt:lpstr>
      <vt:lpstr>Товарознавство. Продовольчі товари </vt:lpstr>
      <vt:lpstr>Презентація PowerPoint</vt:lpstr>
      <vt:lpstr> </vt:lpstr>
      <vt:lpstr>    У результаті навчання здобувач освіти повинен  отримати: Загальні компетентності:  3К 3. Здатність застосовувати знання у практичних ситуаціях.  ЗК 7. Здатність до пошуку, оброблення та аналізу інформації з різних джерел. ЗК 10. Здатність працювати самостійно та автономно 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75</cp:revision>
  <dcterms:created xsi:type="dcterms:W3CDTF">2024-02-06T17:10:51Z</dcterms:created>
  <dcterms:modified xsi:type="dcterms:W3CDTF">2025-09-29T13:07:49Z</dcterms:modified>
</cp:coreProperties>
</file>