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0" r:id="rId3"/>
    <p:sldId id="257" r:id="rId4"/>
    <p:sldId id="258" r:id="rId5"/>
    <p:sldId id="266" r:id="rId6"/>
    <p:sldId id="259" r:id="rId7"/>
    <p:sldId id="262" r:id="rId8"/>
    <p:sldId id="263" r:id="rId9"/>
    <p:sldId id="267" r:id="rId10"/>
    <p:sldId id="264" r:id="rId11"/>
  </p:sldIdLst>
  <p:sldSz cx="12188825" cy="6858000"/>
  <p:notesSz cx="6858000" cy="9144000"/>
  <p:defaultTextStyle>
    <a:defPPr rtl="0"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3888">
          <p15:clr>
            <a:srgbClr val="A4A3A4"/>
          </p15:clr>
        </p15:guide>
        <p15:guide id="3" orient="horz" pos="432">
          <p15:clr>
            <a:srgbClr val="A4A3A4"/>
          </p15:clr>
        </p15:guide>
        <p15:guide id="4" orient="horz" pos="3072">
          <p15:clr>
            <a:srgbClr val="A4A3A4"/>
          </p15:clr>
        </p15:guide>
        <p15:guide id="5" orient="horz" pos="3408">
          <p15:clr>
            <a:srgbClr val="A4A3A4"/>
          </p15:clr>
        </p15:guide>
        <p15:guide id="6" pos="3839">
          <p15:clr>
            <a:srgbClr val="A4A3A4"/>
          </p15:clr>
        </p15:guide>
        <p15:guide id="7" pos="383">
          <p15:clr>
            <a:srgbClr val="A4A3A4"/>
          </p15:clr>
        </p15:guide>
        <p15:guide id="8" pos="7295">
          <p15:clr>
            <a:srgbClr val="A4A3A4"/>
          </p15:clr>
        </p15:guide>
        <p15:guide id="9" pos="815">
          <p15:clr>
            <a:srgbClr val="A4A3A4"/>
          </p15:clr>
        </p15:guide>
        <p15:guide id="10" pos="2879">
          <p15:clr>
            <a:srgbClr val="A4A3A4"/>
          </p15:clr>
        </p15:guide>
        <p15:guide id="11" pos="307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73" d="100"/>
          <a:sy n="73" d="100"/>
        </p:scale>
        <p:origin x="618" y="72"/>
      </p:cViewPr>
      <p:guideLst>
        <p:guide orient="horz" pos="2160"/>
        <p:guide orient="horz" pos="3888"/>
        <p:guide orient="horz" pos="432"/>
        <p:guide orient="horz" pos="3072"/>
        <p:guide orient="horz" pos="3408"/>
        <p:guide pos="3839"/>
        <p:guide pos="383"/>
        <p:guide pos="7295"/>
        <p:guide pos="815"/>
        <p:guide pos="2879"/>
        <p:guide pos="307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7" d="100"/>
          <a:sy n="87" d="100"/>
        </p:scale>
        <p:origin x="3840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dirty="0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r>
              <a:rPr lang="en-US"/>
              <a:t>01.05.2017</a:t>
            </a:r>
            <a:endParaRPr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98ED8CD-4E4C-49AC-BDC6-2963BA49E54F}" type="slidenum">
              <a:rPr/>
              <a:t>‹№›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34179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dirty="0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r>
              <a:rPr lang="en-US"/>
              <a:t>01.05.2017</a:t>
            </a:r>
            <a:endParaRPr dirty="0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dirty="0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Зразки заголовків</a:t>
            </a:r>
          </a:p>
          <a:p>
            <a:pPr lvl="1" rtl="0"/>
            <a:r>
              <a:t>Другий рівень</a:t>
            </a:r>
          </a:p>
          <a:p>
            <a:pPr lvl="2" rtl="0"/>
            <a:r>
              <a:t>Третій рівень</a:t>
            </a:r>
          </a:p>
          <a:p>
            <a:pPr lvl="3" rtl="0"/>
            <a:r>
              <a:t>Четвертий рівень</a:t>
            </a:r>
          </a:p>
          <a:p>
            <a:pPr lvl="4" rtl="0"/>
            <a:r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FB91549-43BF-425A-AF25-75262019208C}" type="slidenum">
              <a:rPr/>
              <a:t>‹№›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9286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FB91549-43BF-425A-AF25-75262019208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78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FB91549-43BF-425A-AF25-75262019208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171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а 3"/>
          <p:cNvGrpSpPr/>
          <p:nvPr/>
        </p:nvGrpSpPr>
        <p:grpSpPr>
          <a:xfrm>
            <a:off x="31542" y="-1"/>
            <a:ext cx="12190413" cy="6858001"/>
            <a:chOff x="-1588" y="0"/>
            <a:chExt cx="12190413" cy="6858001"/>
          </a:xfrm>
        </p:grpSpPr>
        <p:sp>
          <p:nvSpPr>
            <p:cNvPr id="11" name="Прямокутник 10"/>
            <p:cNvSpPr/>
            <p:nvPr/>
          </p:nvSpPr>
          <p:spPr>
            <a:xfrm>
              <a:off x="-1588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873625" y="0"/>
              <a:ext cx="7315200" cy="6858001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8013" y="609600"/>
            <a:ext cx="3962400" cy="4724399"/>
          </a:xfrm>
        </p:spPr>
        <p:txBody>
          <a:bodyPr rtlCol="0">
            <a:normAutofit/>
          </a:bodyPr>
          <a:lstStyle>
            <a:lvl1pPr>
              <a:defRPr sz="4800"/>
            </a:lvl1pPr>
          </a:lstStyle>
          <a:p>
            <a:pPr rtl="0"/>
            <a:r>
              <a:rPr lang="uk-UA" smtClean="0"/>
              <a:t>Зразок заголовка</a:t>
            </a:r>
            <a:endParaRPr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608013" y="5410200"/>
            <a:ext cx="3962400" cy="7620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uk-UA" smtClean="0"/>
              <a:t>Клацніть, щоб редагувати стиль зразка підзаголовка</a:t>
            </a:r>
            <a:endParaRPr dirty="0"/>
          </a:p>
        </p:txBody>
      </p:sp>
      <p:sp>
        <p:nvSpPr>
          <p:cNvPr id="8" name="Місце для дати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en-US" smtClean="0"/>
              <a:t>01.05.2017</a:t>
            </a:r>
            <a:endParaRPr lang="en-US" dirty="0"/>
          </a:p>
        </p:txBody>
      </p:sp>
      <p:sp>
        <p:nvSpPr>
          <p:cNvPr id="9" name="Місце для нижнього колонтитула 8"/>
          <p:cNvSpPr>
            <a:spLocks noGrp="1"/>
          </p:cNvSpPr>
          <p:nvPr>
            <p:ph type="ftr" sz="quarter" idx="11"/>
          </p:nvPr>
        </p:nvSpPr>
        <p:spPr bwMode="ltGray"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uk"/>
              <a:t>Додайте нижній колонтитул</a:t>
            </a:r>
          </a:p>
        </p:txBody>
      </p:sp>
      <p:sp>
        <p:nvSpPr>
          <p:cNvPr id="10" name="Місце для номера слайда 9"/>
          <p:cNvSpPr>
            <a:spLocks noGrp="1"/>
          </p:cNvSpPr>
          <p:nvPr>
            <p:ph type="sldNum" sz="quarter" idx="12"/>
          </p:nvPr>
        </p:nvSpPr>
        <p:spPr bwMode="ltGray"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A3F31473-23EB-4724-8B59-FE6D21D89FA4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429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smtClean="0"/>
              <a:t>Зразок заголовка</a:t>
            </a:r>
            <a:endParaRPr/>
          </a:p>
        </p:txBody>
      </p:sp>
      <p:sp>
        <p:nvSpPr>
          <p:cNvPr id="3" name="Місце для вертикального тексту 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uk"/>
              <a:t>Зразки заголовків</a:t>
            </a:r>
          </a:p>
          <a:p>
            <a:pPr lvl="1" rtl="0"/>
            <a:r>
              <a:rPr lang="uk"/>
              <a:t>Другий рівень</a:t>
            </a:r>
          </a:p>
          <a:p>
            <a:pPr lvl="2" rtl="0"/>
            <a:r>
              <a:rPr lang="uk"/>
              <a:t>Третій рівень</a:t>
            </a:r>
          </a:p>
          <a:p>
            <a:pPr lvl="3" rtl="0"/>
            <a:r>
              <a:rPr lang="uk"/>
              <a:t>Четвертий рівень</a:t>
            </a:r>
          </a:p>
          <a:p>
            <a:pPr lvl="4" rtl="0"/>
            <a:r>
              <a:rPr lang="uk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smtClean="0"/>
              <a:t>01.05.2017</a:t>
            </a:r>
            <a:endParaRPr lang="en-US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uk"/>
              <a:t>Додайте нижній колонтитул</a:t>
            </a: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434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 1"/>
          <p:cNvSpPr>
            <a:spLocks noGrp="1"/>
          </p:cNvSpPr>
          <p:nvPr>
            <p:ph type="title" orient="vert"/>
          </p:nvPr>
        </p:nvSpPr>
        <p:spPr>
          <a:xfrm>
            <a:off x="10285412" y="685800"/>
            <a:ext cx="1295401" cy="5486400"/>
          </a:xfrm>
        </p:spPr>
        <p:txBody>
          <a:bodyPr vert="eaVert" rtlCol="0"/>
          <a:lstStyle/>
          <a:p>
            <a:pPr rtl="0"/>
            <a:r>
              <a:rPr lang="uk-UA" smtClean="0"/>
              <a:t>Зразок заголовка</a:t>
            </a:r>
            <a:endParaRPr/>
          </a:p>
        </p:txBody>
      </p:sp>
      <p:sp>
        <p:nvSpPr>
          <p:cNvPr id="3" name="Місце для вертикального тексту 2"/>
          <p:cNvSpPr>
            <a:spLocks noGrp="1"/>
          </p:cNvSpPr>
          <p:nvPr>
            <p:ph type="body" orient="vert" idx="1" hasCustomPrompt="1"/>
          </p:nvPr>
        </p:nvSpPr>
        <p:spPr>
          <a:xfrm>
            <a:off x="608012" y="685800"/>
            <a:ext cx="9474253" cy="5486400"/>
          </a:xfrm>
        </p:spPr>
        <p:txBody>
          <a:bodyPr vert="eaVert" rtlCol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uk"/>
              <a:t>Зразки заголовків</a:t>
            </a:r>
          </a:p>
          <a:p>
            <a:pPr lvl="1" rtl="0"/>
            <a:r>
              <a:rPr lang="uk"/>
              <a:t>Другий рівень</a:t>
            </a:r>
          </a:p>
          <a:p>
            <a:pPr lvl="2" rtl="0"/>
            <a:r>
              <a:rPr lang="uk"/>
              <a:t>Третій рівень</a:t>
            </a:r>
          </a:p>
          <a:p>
            <a:pPr lvl="3" rtl="0"/>
            <a:r>
              <a:rPr lang="uk"/>
              <a:t>Четвертий рівень</a:t>
            </a:r>
          </a:p>
          <a:p>
            <a:pPr lvl="4" rtl="0"/>
            <a:r>
              <a:rPr lang="uk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smtClean="0"/>
              <a:t>01.05.2017</a:t>
            </a:r>
            <a:endParaRPr lang="en-US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uk"/>
              <a:t>Додайте нижній колонтитул</a:t>
            </a: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563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smtClean="0"/>
              <a:t>Зразок заголовка</a:t>
            </a:r>
            <a:endParaRPr/>
          </a:p>
        </p:txBody>
      </p:sp>
      <p:sp>
        <p:nvSpPr>
          <p:cNvPr id="7" name="Місце для вмісту 2"/>
          <p:cNvSpPr>
            <a:spLocks noGrp="1"/>
          </p:cNvSpPr>
          <p:nvPr>
            <p:ph idx="13" hasCustomPrompt="1"/>
          </p:nvPr>
        </p:nvSpPr>
        <p:spPr>
          <a:xfrm>
            <a:off x="1293812" y="685801"/>
            <a:ext cx="10287000" cy="4190999"/>
          </a:xfrm>
        </p:spPr>
        <p:txBody>
          <a:bodyPr rtlCol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uk"/>
              <a:t>Зразки заголовків</a:t>
            </a:r>
          </a:p>
          <a:p>
            <a:pPr lvl="1" rtl="0"/>
            <a:r>
              <a:rPr lang="uk"/>
              <a:t>Другий рівень</a:t>
            </a:r>
          </a:p>
          <a:p>
            <a:pPr lvl="2" rtl="0"/>
            <a:r>
              <a:rPr lang="uk"/>
              <a:t>Третій рівень</a:t>
            </a:r>
          </a:p>
          <a:p>
            <a:pPr lvl="3" rtl="0"/>
            <a:r>
              <a:rPr lang="uk"/>
              <a:t>Четвертий рівень</a:t>
            </a:r>
          </a:p>
          <a:p>
            <a:pPr lvl="4" rtl="0"/>
            <a:r>
              <a:rPr lang="uk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smtClean="0"/>
              <a:t>01.05.2017</a:t>
            </a:r>
            <a:endParaRPr lang="en-US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uk"/>
              <a:t>Додайте нижній колонтитул</a:t>
            </a: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410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013" y="2514600"/>
            <a:ext cx="8229599" cy="2819400"/>
          </a:xfrm>
        </p:spPr>
        <p:txBody>
          <a:bodyPr rtlCol="0" anchor="b">
            <a:normAutofit/>
          </a:bodyPr>
          <a:lstStyle>
            <a:lvl1pPr algn="l">
              <a:defRPr sz="4800" b="0" cap="none" baseline="0"/>
            </a:lvl1pPr>
          </a:lstStyle>
          <a:p>
            <a:pPr rtl="0"/>
            <a:r>
              <a:rPr lang="uk-UA" smtClean="0"/>
              <a:t>Зразок заголовка</a:t>
            </a:r>
            <a:endParaRPr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606425" y="5410200"/>
            <a:ext cx="8231187" cy="762000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smtClean="0"/>
              <a:t>01.05.2017</a:t>
            </a:r>
            <a:endParaRPr lang="en-US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uk"/>
              <a:t>Додайте нижній колонтитул</a:t>
            </a:r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706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елементи вміст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smtClean="0"/>
              <a:t>Зразок заголовка</a:t>
            </a:r>
            <a:endParaRPr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1293813" y="685800"/>
            <a:ext cx="5029200" cy="41910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uk"/>
              <a:t>Зразки заголовків</a:t>
            </a:r>
          </a:p>
          <a:p>
            <a:pPr lvl="1" rtl="0"/>
            <a:r>
              <a:rPr lang="uk"/>
              <a:t>Другий рівень</a:t>
            </a:r>
          </a:p>
          <a:p>
            <a:pPr lvl="2" rtl="0"/>
            <a:r>
              <a:rPr lang="uk"/>
              <a:t>Третій рівень</a:t>
            </a:r>
          </a:p>
          <a:p>
            <a:pPr lvl="3" rtl="0"/>
            <a:r>
              <a:rPr lang="uk"/>
              <a:t>Четвертий рівень</a:t>
            </a:r>
          </a:p>
          <a:p>
            <a:pPr lvl="4" rtl="0"/>
            <a:r>
              <a:rPr lang="uk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551614" y="685800"/>
            <a:ext cx="5029199" cy="41910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uk"/>
              <a:t>Зразки заголовків</a:t>
            </a:r>
          </a:p>
          <a:p>
            <a:pPr lvl="1" rtl="0"/>
            <a:r>
              <a:rPr lang="uk"/>
              <a:t>Другий рівень</a:t>
            </a:r>
          </a:p>
          <a:p>
            <a:pPr lvl="2" rtl="0"/>
            <a:r>
              <a:rPr lang="uk"/>
              <a:t>Третій рівень</a:t>
            </a:r>
          </a:p>
          <a:p>
            <a:pPr lvl="3" rtl="0"/>
            <a:r>
              <a:rPr lang="uk"/>
              <a:t>Четвертий рівень</a:t>
            </a:r>
          </a:p>
          <a:p>
            <a:pPr lvl="4" rtl="0"/>
            <a:r>
              <a:rPr lang="uk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smtClean="0"/>
              <a:t>01.05.2017</a:t>
            </a:r>
            <a:endParaRPr lang="en-US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uk"/>
              <a:t>Додайте нижній колонтитул</a:t>
            </a: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07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441" y="5105400"/>
            <a:ext cx="10971372" cy="106680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uk-UA" smtClean="0"/>
              <a:t>Зразок заголовка</a:t>
            </a:r>
            <a:endParaRPr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1293664" y="685800"/>
            <a:ext cx="5029200" cy="99060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1293664" y="1752600"/>
            <a:ext cx="5029200" cy="3200400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uk"/>
              <a:t>Зразки заголовків</a:t>
            </a:r>
          </a:p>
          <a:p>
            <a:pPr lvl="1" rtl="0"/>
            <a:r>
              <a:rPr lang="uk"/>
              <a:t>Другий рівень</a:t>
            </a:r>
          </a:p>
          <a:p>
            <a:pPr lvl="2" rtl="0"/>
            <a:r>
              <a:rPr lang="uk"/>
              <a:t>Третій рівень</a:t>
            </a:r>
          </a:p>
          <a:p>
            <a:pPr lvl="3" rtl="0"/>
            <a:r>
              <a:rPr lang="uk"/>
              <a:t>Четвертий рівень</a:t>
            </a:r>
          </a:p>
          <a:p>
            <a:pPr lvl="4" rtl="0"/>
            <a:r>
              <a:rPr lang="uk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551613" y="685800"/>
            <a:ext cx="5029200" cy="99060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550025" y="1752600"/>
            <a:ext cx="5029200" cy="3200400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uk"/>
              <a:t>Зразки заголовків</a:t>
            </a:r>
          </a:p>
          <a:p>
            <a:pPr lvl="1" rtl="0"/>
            <a:r>
              <a:rPr lang="uk"/>
              <a:t>Другий рівень</a:t>
            </a:r>
          </a:p>
          <a:p>
            <a:pPr lvl="2" rtl="0"/>
            <a:r>
              <a:rPr lang="uk"/>
              <a:t>Третій рівень</a:t>
            </a:r>
          </a:p>
          <a:p>
            <a:pPr lvl="3" rtl="0"/>
            <a:r>
              <a:rPr lang="uk"/>
              <a:t>Четвертий рівень</a:t>
            </a:r>
          </a:p>
          <a:p>
            <a:pPr lvl="4" rtl="0"/>
            <a:r>
              <a:rPr lang="uk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smtClean="0"/>
              <a:t>01.05.2017</a:t>
            </a:r>
            <a:endParaRPr lang="en-US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uk"/>
              <a:t>Додайте нижній колонтитул</a:t>
            </a:r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809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smtClean="0"/>
              <a:t>Зразок заголовка</a:t>
            </a:r>
            <a:endParaRPr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smtClean="0"/>
              <a:t>01.05.2017</a:t>
            </a:r>
            <a:endParaRPr lang="en-US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uk"/>
              <a:t>Додайте нижній колонтитул</a:t>
            </a:r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365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smtClean="0"/>
              <a:t>01.05.2017</a:t>
            </a:r>
            <a:endParaRPr lang="en-US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uk"/>
              <a:t>Додайте нижній колонтитул</a:t>
            </a: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4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014" y="685800"/>
            <a:ext cx="3962400" cy="4648200"/>
          </a:xfrm>
        </p:spPr>
        <p:txBody>
          <a:bodyPr rtlCol="0" anchor="b">
            <a:noAutofit/>
          </a:bodyPr>
          <a:lstStyle>
            <a:lvl1pPr algn="l">
              <a:defRPr sz="3600" b="0"/>
            </a:lvl1pPr>
          </a:lstStyle>
          <a:p>
            <a:pPr rtl="0"/>
            <a:r>
              <a:rPr lang="uk-UA" smtClean="0"/>
              <a:t>Зразок заголовка</a:t>
            </a:r>
            <a:endParaRPr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08013" y="5410200"/>
            <a:ext cx="3962400" cy="7620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4875212" y="685800"/>
            <a:ext cx="6704171" cy="5486400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 rtl="0"/>
            <a:r>
              <a:rPr lang="uk"/>
              <a:t>Зразки заголовків</a:t>
            </a:r>
          </a:p>
          <a:p>
            <a:pPr lvl="1" rtl="0"/>
            <a:r>
              <a:rPr lang="uk"/>
              <a:t>Другий рівень</a:t>
            </a:r>
          </a:p>
          <a:p>
            <a:pPr lvl="2" rtl="0"/>
            <a:r>
              <a:rPr lang="uk"/>
              <a:t>Третій рівень</a:t>
            </a:r>
          </a:p>
          <a:p>
            <a:pPr lvl="3" rtl="0"/>
            <a:r>
              <a:rPr lang="uk"/>
              <a:t>Четвертий рівень</a:t>
            </a:r>
          </a:p>
          <a:p>
            <a:pPr lvl="4" rtl="0"/>
            <a:r>
              <a:rPr lang="uk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smtClean="0"/>
              <a:t>01.05.2017</a:t>
            </a:r>
            <a:endParaRPr lang="en-US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uk"/>
              <a:t>Додайте нижній колонтитул</a:t>
            </a: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91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014" y="685800"/>
            <a:ext cx="3962400" cy="4648200"/>
          </a:xfrm>
        </p:spPr>
        <p:txBody>
          <a:bodyPr rtlCol="0" anchor="b">
            <a:normAutofit/>
          </a:bodyPr>
          <a:lstStyle>
            <a:lvl1pPr algn="l">
              <a:defRPr sz="3600" b="0"/>
            </a:lvl1pPr>
          </a:lstStyle>
          <a:p>
            <a:pPr rtl="0"/>
            <a:r>
              <a:rPr lang="uk-UA" smtClean="0"/>
              <a:t>Зразок заголовка</a:t>
            </a:r>
            <a:endParaRPr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08013" y="5410200"/>
            <a:ext cx="3962400" cy="7620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3" name="Місце для зображення 2" descr="Пустий покажчик місця заповнення для зображення Клацніть цей покажчик і виберіть зображення, яке потрібно додати"/>
          <p:cNvSpPr>
            <a:spLocks noGrp="1"/>
          </p:cNvSpPr>
          <p:nvPr>
            <p:ph type="pic" idx="1"/>
          </p:nvPr>
        </p:nvSpPr>
        <p:spPr>
          <a:xfrm>
            <a:off x="4875213" y="685800"/>
            <a:ext cx="6705600" cy="5486400"/>
          </a:xfrm>
          <a:ln w="63500">
            <a:solidFill>
              <a:schemeClr val="bg1"/>
            </a:solidFill>
            <a:miter lim="800000"/>
          </a:ln>
        </p:spPr>
        <p:txBody>
          <a:bodyPr rtlCol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uk-UA" smtClean="0"/>
              <a:t>Клацніть піктограму, щоб додати зображення</a:t>
            </a:r>
            <a:endParaRPr dirty="0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smtClean="0"/>
              <a:t>01.05.2017</a:t>
            </a:r>
            <a:endParaRPr lang="en-US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uk"/>
              <a:t>Додайте нижній колонтитул</a:t>
            </a: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425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-1588" y="0"/>
            <a:ext cx="12188952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1293813" y="685800"/>
            <a:ext cx="10287000" cy="4190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uk"/>
              <a:t>Зразки заголовків</a:t>
            </a:r>
          </a:p>
          <a:p>
            <a:pPr lvl="1" rtl="0"/>
            <a:r>
              <a:rPr lang="uk"/>
              <a:t>Другий рівень</a:t>
            </a:r>
          </a:p>
          <a:p>
            <a:pPr lvl="2" rtl="0"/>
            <a:r>
              <a:rPr lang="uk"/>
              <a:t>Третій рівень</a:t>
            </a:r>
          </a:p>
          <a:p>
            <a:pPr lvl="3" rtl="0"/>
            <a:r>
              <a:rPr lang="uk"/>
              <a:t>Четвертий рівень</a:t>
            </a:r>
          </a:p>
          <a:p>
            <a:pPr lvl="4" rtl="0"/>
            <a:r>
              <a:rPr lang="uk"/>
              <a:t>П’ятий рівень</a:t>
            </a:r>
          </a:p>
        </p:txBody>
      </p:sp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609441" y="5105400"/>
            <a:ext cx="10971372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uk"/>
              <a:t>Зразок заголовка</a:t>
            </a:r>
            <a:endParaRPr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rtl="0"/>
            <a:r>
              <a:rPr lang="en-US" smtClean="0"/>
              <a:t>01.05.2017</a:t>
            </a:r>
            <a:endParaRPr lang="en-US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rtl="0"/>
            <a:r>
              <a:rPr lang="uk"/>
              <a:t>Додайте нижній колонтитул</a:t>
            </a:r>
            <a:endParaRPr lang="en-US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rtl="0"/>
            <a:fld id="{A3F31473-23EB-4724-8B59-FE6D21D89FA4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53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15950" indent="-28575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Corbe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80744" indent="-283464" algn="l" defTabSz="914400" rtl="0" eaLnBrk="1" latinLnBrk="0" hangingPunct="1">
        <a:lnSpc>
          <a:spcPct val="90000"/>
        </a:lnSpc>
        <a:spcBef>
          <a:spcPts val="600"/>
        </a:spcBef>
        <a:buFont typeface="Corbe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64792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48840" indent="-283464" algn="l" defTabSz="914400" rtl="0" eaLnBrk="1" latinLnBrk="0" hangingPunct="1">
        <a:lnSpc>
          <a:spcPct val="90000"/>
        </a:lnSpc>
        <a:spcBef>
          <a:spcPts val="600"/>
        </a:spcBef>
        <a:buFont typeface="Corbel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532888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916936" indent="-283464" algn="l" defTabSz="914400" rtl="0" eaLnBrk="1" latinLnBrk="0" hangingPunct="1">
        <a:lnSpc>
          <a:spcPct val="90000"/>
        </a:lnSpc>
        <a:spcBef>
          <a:spcPts val="600"/>
        </a:spcBef>
        <a:buFont typeface="Corbel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358134" indent="-28575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zakon0.rada.gov.ua/laws/show/698-12" TargetMode="External"/><Relationship Id="rId2" Type="http://schemas.openxmlformats.org/officeDocument/2006/relationships/hyperlink" Target="http://zakon3.rada.gov.ua/laws/show/1023-12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lntu.edu.ua/sites/default/files/files12/tovaroznavstvo_gosp.tovariv_0.pdf" TargetMode="External"/><Relationship Id="rId4" Type="http://schemas.openxmlformats.org/officeDocument/2006/relationships/hyperlink" Target="http://www.nbuv.gov.ua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5734372" y="2564904"/>
            <a:ext cx="5328592" cy="1944216"/>
          </a:xfrm>
          <a:solidFill>
            <a:schemeClr val="accent2">
              <a:lumMod val="40000"/>
              <a:lumOff val="60000"/>
            </a:schemeClr>
          </a:solidFill>
        </p:spPr>
        <p:txBody>
          <a:bodyPr rtlCol="0">
            <a:noAutofit/>
          </a:bodyPr>
          <a:lstStyle/>
          <a:p>
            <a:pPr algn="ctr" rtl="0"/>
            <a:r>
              <a:rPr lang="uk" sz="4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Товарознавство. Непродовольчі товари</a:t>
            </a:r>
            <a:endParaRPr lang="en-US" sz="4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261765" y="404664"/>
            <a:ext cx="453650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ТЕРНОПІЛЬСЬКИЙ ФАХОВИЙ КОЛЕДЖ ХАРЧОВИХ ТЕХНОЛОГІЙ І ТОРГІВЛІ</a:t>
            </a:r>
          </a:p>
          <a:p>
            <a:pPr algn="ctr"/>
            <a:endParaRPr lang="ru-RU" sz="3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СИЛАБУС</a:t>
            </a:r>
          </a:p>
          <a:p>
            <a:pPr algn="ctr"/>
            <a:endParaRPr lang="ru-RU" sz="4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ОСВІТНЬОГО  КОМПОНЕНТА</a:t>
            </a:r>
          </a:p>
          <a:p>
            <a:pPr algn="ctr"/>
            <a:endParaRPr lang="ru-RU" sz="32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 </a:t>
            </a:r>
            <a:r>
              <a:rPr lang="ru-RU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базової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загальної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середньої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uk-UA" sz="2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8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1804" y="260648"/>
            <a:ext cx="10971372" cy="504056"/>
          </a:xfrm>
        </p:spPr>
        <p:txBody>
          <a:bodyPr rtlCol="0">
            <a:normAutofit fontScale="90000"/>
          </a:bodyPr>
          <a:lstStyle/>
          <a:p>
            <a:pPr algn="ctr"/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</a:rPr>
              <a:t>Основні і допоміжні джерела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418858" y="764704"/>
            <a:ext cx="11377264" cy="6038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 захист прав споживачів: Закон України від 12.05.1991 № 1023- XII зі змінами	та доповненнями. – Режим доступу: </a:t>
            </a:r>
            <a:r>
              <a:rPr lang="uk-UA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http://zakon3.rada.gov.ua/laws/show/1023-12</a:t>
            </a:r>
            <a:endParaRPr lang="uk-UA" sz="14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 indent="4572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 підприємництво: Закон України від 07.02.1991 № 698-XII зі змінами та доповненнями. – Режим доступу: </a:t>
            </a:r>
            <a:r>
              <a:rPr lang="uk-UA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http://zakon0.rada.gov.ua/laws/show/698-12</a:t>
            </a:r>
            <a:endParaRPr lang="uk-UA" sz="14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 indent="4572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Діючі нормативні документи на непродовольчі </a:t>
            </a:r>
            <a:r>
              <a:rPr lang="uk-UA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товари</a:t>
            </a:r>
          </a:p>
          <a:p>
            <a:pPr lvl="0" indent="4572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1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r>
              <a:rPr lang="uk-UA" sz="1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Антюх</a:t>
            </a:r>
            <a:r>
              <a:rPr lang="uk-UA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Т.М., Черняк Л.В. Ювелірні вироби та побутові годинники: </a:t>
            </a:r>
            <a:r>
              <a:rPr lang="uk-UA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навч</a:t>
            </a:r>
            <a:r>
              <a:rPr lang="uk-UA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uk-UA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пос</a:t>
            </a:r>
            <a:r>
              <a:rPr lang="uk-UA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uk-UA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2021.-</a:t>
            </a:r>
            <a:r>
              <a:rPr lang="uk-UA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292 </a:t>
            </a:r>
            <a:r>
              <a:rPr lang="uk-UA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с.</a:t>
            </a:r>
            <a:endParaRPr lang="uk-UA" sz="11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indent="4572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1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Беднарчук</a:t>
            </a:r>
            <a:r>
              <a:rPr lang="uk-UA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М.С, </a:t>
            </a:r>
            <a:r>
              <a:rPr lang="uk-UA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Шумський</a:t>
            </a:r>
            <a:r>
              <a:rPr lang="uk-UA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О.В.: Меблі. – Львів: </a:t>
            </a:r>
            <a:r>
              <a:rPr lang="uk-UA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2019</a:t>
            </a:r>
            <a:r>
              <a:rPr lang="uk-UA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– 424 </a:t>
            </a:r>
            <a:r>
              <a:rPr lang="uk-UA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с.</a:t>
            </a:r>
            <a:endParaRPr lang="uk-UA" sz="11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indent="4572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1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В.І.Михайлов</a:t>
            </a:r>
            <a:r>
              <a:rPr lang="uk-UA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uk-UA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Т.Г.Глушкова</a:t>
            </a:r>
            <a:r>
              <a:rPr lang="uk-UA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та ін. Непродовольчі товари./</a:t>
            </a:r>
            <a:r>
              <a:rPr lang="uk-UA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Підручник.-К.:</a:t>
            </a:r>
            <a:r>
              <a:rPr lang="uk-UA" sz="1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Книга</a:t>
            </a:r>
            <a:r>
              <a:rPr lang="uk-UA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2022р</a:t>
            </a:r>
            <a:endParaRPr lang="uk-UA" sz="11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indent="4572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1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Галик</a:t>
            </a:r>
            <a:r>
              <a:rPr lang="uk-UA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uk-UA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І.С.,  </a:t>
            </a:r>
            <a:r>
              <a:rPr lang="uk-UA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Семак</a:t>
            </a:r>
            <a:r>
              <a:rPr lang="uk-UA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Б.Д.  Товарознавство  трикотажних  товарів.-К.:   ТМЦ "</a:t>
            </a:r>
            <a:r>
              <a:rPr lang="uk-UA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Укоопосвіта</a:t>
            </a:r>
            <a:r>
              <a:rPr lang="uk-UA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", </a:t>
            </a:r>
            <a:r>
              <a:rPr lang="uk-UA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2019, </a:t>
            </a:r>
            <a:r>
              <a:rPr lang="uk-UA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296 </a:t>
            </a:r>
            <a:r>
              <a:rPr lang="uk-UA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с.</a:t>
            </a:r>
            <a:endParaRPr lang="uk-UA" sz="11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indent="4572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1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Зрезарцев</a:t>
            </a:r>
            <a:r>
              <a:rPr lang="uk-UA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М.П., </a:t>
            </a:r>
            <a:r>
              <a:rPr lang="uk-UA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Зрезарцев</a:t>
            </a:r>
            <a:r>
              <a:rPr lang="uk-UA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В.М. </a:t>
            </a:r>
            <a:r>
              <a:rPr lang="uk-UA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Товпарознавство</a:t>
            </a:r>
            <a:r>
              <a:rPr lang="uk-UA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сировини та матеріалів.:Навч.</a:t>
            </a:r>
            <a:r>
              <a:rPr lang="uk-UA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пос</a:t>
            </a:r>
            <a:r>
              <a:rPr lang="uk-UA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.-</a:t>
            </a:r>
            <a:r>
              <a:rPr lang="uk-UA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К.:Центр</a:t>
            </a:r>
            <a:r>
              <a:rPr lang="uk-UA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учбової літератури, </a:t>
            </a:r>
            <a:r>
              <a:rPr lang="uk-UA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2018</a:t>
            </a:r>
            <a:r>
              <a:rPr lang="uk-UA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.- 404 </a:t>
            </a:r>
            <a:r>
              <a:rPr lang="uk-UA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с.</a:t>
            </a:r>
            <a:endParaRPr lang="uk-UA" sz="11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indent="4572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1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Зрезарцев</a:t>
            </a:r>
            <a:r>
              <a:rPr lang="uk-UA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М.П.,</a:t>
            </a:r>
            <a:r>
              <a:rPr lang="uk-UA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Зрезарцев</a:t>
            </a:r>
            <a:r>
              <a:rPr lang="uk-UA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В.М.,</a:t>
            </a:r>
            <a:r>
              <a:rPr lang="uk-UA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Параніч</a:t>
            </a:r>
            <a:r>
              <a:rPr lang="uk-UA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В.П. Товарознавство непродовольчих </a:t>
            </a:r>
            <a:r>
              <a:rPr lang="uk-UA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товарів-К:ЦУЛ,2019</a:t>
            </a:r>
            <a:r>
              <a:rPr lang="uk-UA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.-</a:t>
            </a:r>
            <a:r>
              <a:rPr lang="uk-UA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328с.</a:t>
            </a:r>
            <a:endParaRPr lang="uk-UA" sz="11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indent="4572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Кисляк</a:t>
            </a:r>
            <a:r>
              <a:rPr lang="uk-UA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Т.М. Коломієць, В.М. Кравченко, С.О. Сіренко. Товарознавство господарських товарів: </a:t>
            </a:r>
            <a:r>
              <a:rPr lang="uk-UA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Підруч</a:t>
            </a:r>
            <a:r>
              <a:rPr lang="uk-UA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для </a:t>
            </a:r>
            <a:r>
              <a:rPr lang="uk-UA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студ</a:t>
            </a:r>
            <a:r>
              <a:rPr lang="uk-UA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uk-UA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товарознав</a:t>
            </a:r>
            <a:r>
              <a:rPr lang="uk-UA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 спец. </a:t>
            </a:r>
            <a:r>
              <a:rPr lang="uk-UA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вищ</a:t>
            </a:r>
            <a:r>
              <a:rPr lang="uk-UA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uk-UA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навч</a:t>
            </a:r>
            <a:r>
              <a:rPr lang="uk-UA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uk-UA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закл</a:t>
            </a:r>
            <a:r>
              <a:rPr lang="uk-UA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 /НК.  – К.: КНИГА, 19 – Т. 11. - </a:t>
            </a:r>
            <a:r>
              <a:rPr lang="uk-UA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2018 </a:t>
            </a:r>
            <a:endParaRPr lang="uk-UA" sz="11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indent="4572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Кушнір </a:t>
            </a:r>
            <a:r>
              <a:rPr lang="uk-UA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М.К. Товарознавство взуттєвих товарів.-К.: НМЦ "</a:t>
            </a:r>
            <a:r>
              <a:rPr lang="uk-UA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Укоопосвіта</a:t>
            </a:r>
            <a:r>
              <a:rPr lang="uk-UA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", </a:t>
            </a:r>
            <a:r>
              <a:rPr lang="uk-UA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2021,266с.</a:t>
            </a:r>
            <a:endParaRPr lang="uk-UA" sz="11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indent="4572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1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Л.Г.Войнаш</a:t>
            </a:r>
            <a:r>
              <a:rPr lang="uk-UA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uk-UA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Л.І.Байдакова</a:t>
            </a:r>
            <a:r>
              <a:rPr lang="uk-UA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і ін. Товарознавство непродовольчих товарів.ч.1,2./Підручник.-К.:НМЦ «Укоопосвіта»,</a:t>
            </a:r>
            <a:r>
              <a:rPr lang="uk-UA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2020р.</a:t>
            </a:r>
            <a:endParaRPr lang="uk-UA" sz="11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indent="4572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Полікарпов </a:t>
            </a:r>
            <a:r>
              <a:rPr lang="uk-UA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І.С., </a:t>
            </a:r>
            <a:r>
              <a:rPr lang="uk-UA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Беднарчук</a:t>
            </a:r>
            <a:r>
              <a:rPr lang="uk-UA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М.С. Асортимент та якість </a:t>
            </a:r>
            <a:r>
              <a:rPr lang="uk-UA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нетканних</a:t>
            </a:r>
            <a:r>
              <a:rPr lang="uk-UA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матеріалів – К: НМЦ “</a:t>
            </a:r>
            <a:r>
              <a:rPr lang="uk-UA" sz="1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Укросвіта</a:t>
            </a:r>
            <a:r>
              <a:rPr lang="uk-UA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endParaRPr lang="uk-UA" sz="11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indent="4572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1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Симкович</a:t>
            </a:r>
            <a:r>
              <a:rPr lang="uk-UA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Н.М.,Полікарпов</a:t>
            </a:r>
            <a:r>
              <a:rPr lang="uk-UA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І.С. Хутряні вироби.-К.: НМЦ "</a:t>
            </a:r>
            <a:r>
              <a:rPr lang="uk-UA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Укоопосвіта</a:t>
            </a:r>
            <a:r>
              <a:rPr lang="uk-UA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", </a:t>
            </a:r>
            <a:r>
              <a:rPr lang="uk-UA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2021</a:t>
            </a:r>
            <a:r>
              <a:rPr lang="uk-UA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129с.</a:t>
            </a:r>
            <a:endParaRPr lang="uk-UA" sz="11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lnSpc>
                <a:spcPct val="115000"/>
              </a:lnSpc>
              <a:spcAft>
                <a:spcPts val="0"/>
              </a:spcAft>
            </a:pPr>
            <a:r>
              <a:rPr lang="uk-UA" sz="16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uk-UA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http</a:t>
            </a:r>
            <a:r>
              <a:rPr lang="uk-UA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://www.nbuv.gov.ua/</a:t>
            </a:r>
            <a:r>
              <a:rPr lang="uk-UA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–	Національна	бібліотека	України ім. В.І. </a:t>
            </a:r>
            <a:r>
              <a:rPr lang="uk-UA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Вернадського </a:t>
            </a:r>
            <a:r>
              <a:rPr lang="uk-UA" sz="1600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hlinkClick r:id="rId5"/>
              </a:rPr>
              <a:t>https</a:t>
            </a:r>
            <a:r>
              <a:rPr lang="uk-UA" sz="1600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hlinkClick r:id="rId5"/>
              </a:rPr>
              <a:t>://lntu.edu.ua/sites/default/files/files12/tovaroznavstvo_gosp.tovariv_0.pdf</a:t>
            </a:r>
            <a:r>
              <a:rPr lang="uk-UA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- ТОВАРОЗНАВСТВО ГОСПОДАРЧИХ, БУДІВЕЛЬНИХ ТА ТОВАРІВ КУЛЬТУРНОПОБУТОВОГО ПРИЗНАЧЕННЯ</a:t>
            </a:r>
            <a:endParaRPr lang="uk-UA" sz="14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389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764" y="3356992"/>
            <a:ext cx="4464496" cy="2224176"/>
          </a:xfrm>
        </p:spPr>
        <p:txBody>
          <a:bodyPr rtlCol="0">
            <a:normAutofit/>
          </a:bodyPr>
          <a:lstStyle/>
          <a:p>
            <a:pPr algn="ctr"/>
            <a:r>
              <a:rPr lang="uk-UA" sz="3100" dirty="0" smtClean="0"/>
              <a:t>Відділення</a:t>
            </a:r>
            <a:br>
              <a:rPr lang="uk-UA" sz="3100" dirty="0" smtClean="0"/>
            </a:br>
            <a:r>
              <a:rPr lang="uk-UA" sz="3100" dirty="0" err="1" smtClean="0"/>
              <a:t>готельно</a:t>
            </a:r>
            <a:r>
              <a:rPr lang="uk-UA" sz="3100" dirty="0" smtClean="0"/>
              <a:t>– ресторанного бізнесу та підприємництва</a:t>
            </a:r>
            <a:endParaRPr lang="uk-UA" sz="3100" dirty="0"/>
          </a:p>
        </p:txBody>
      </p:sp>
      <p:graphicFrame>
        <p:nvGraphicFramePr>
          <p:cNvPr id="6" name="Місце для вмісту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84717215"/>
              </p:ext>
            </p:extLst>
          </p:nvPr>
        </p:nvGraphicFramePr>
        <p:xfrm>
          <a:off x="4582244" y="248327"/>
          <a:ext cx="7344816" cy="621733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6027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20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r>
                        <a:rPr lang="uk-UA" sz="1800" noProof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Галузь знань </a:t>
                      </a:r>
                      <a:endParaRPr lang="uk-UA" sz="18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07 </a:t>
                      </a:r>
                      <a:r>
                        <a:rPr lang="uk-UA" sz="1600" noProof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Управління та адміністрування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3794">
                <a:tc>
                  <a:txBody>
                    <a:bodyPr/>
                    <a:lstStyle/>
                    <a:p>
                      <a:r>
                        <a:rPr lang="uk-UA" sz="1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Спеціальність</a:t>
                      </a:r>
                      <a:endParaRPr lang="uk-U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1" noProof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076  Підприємництво</a:t>
                      </a:r>
                      <a:r>
                        <a:rPr lang="uk-UA" sz="1600" b="1" baseline="0" noProof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і торгівля</a:t>
                      </a:r>
                      <a:endParaRPr lang="uk-UA" sz="1600" b="1" noProof="0" dirty="0" smtClean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2310">
                <a:tc>
                  <a:txBody>
                    <a:bodyPr/>
                    <a:lstStyle/>
                    <a:p>
                      <a:r>
                        <a:rPr lang="uk-UA" sz="1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Освітньо-професійна програма </a:t>
                      </a:r>
                      <a:endParaRPr lang="uk-U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1" noProof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Підприємництво, торгівля та біржова діяльність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6960">
                <a:tc>
                  <a:txBody>
                    <a:bodyPr/>
                    <a:lstStyle/>
                    <a:p>
                      <a:r>
                        <a:rPr lang="uk-UA" sz="1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Освітньо-професійний ступінь</a:t>
                      </a:r>
                      <a:endParaRPr lang="uk-U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фаховий молодший бакалавр</a:t>
                      </a:r>
                      <a:r>
                        <a:rPr lang="uk-UA" sz="1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6542">
                <a:tc>
                  <a:txBody>
                    <a:bodyPr/>
                    <a:lstStyle/>
                    <a:p>
                      <a:r>
                        <a:rPr lang="uk-UA" sz="1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Статус освітнього компонента</a:t>
                      </a:r>
                      <a:endParaRPr lang="uk-U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обов'язковий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3794">
                <a:tc>
                  <a:txBody>
                    <a:bodyPr/>
                    <a:lstStyle/>
                    <a:p>
                      <a:r>
                        <a:rPr lang="uk-UA" sz="1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Мова викладання</a:t>
                      </a:r>
                      <a:endParaRPr lang="uk-UA" sz="18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українська</a:t>
                      </a:r>
                      <a:endParaRPr lang="uk-UA" sz="16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3794">
                <a:tc>
                  <a:txBody>
                    <a:bodyPr/>
                    <a:lstStyle/>
                    <a:p>
                      <a:r>
                        <a:rPr lang="uk-UA" sz="1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Кількість кредитів ЄКТС</a:t>
                      </a:r>
                      <a:endParaRPr lang="uk-UA" sz="18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5,5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7829">
                <a:tc>
                  <a:txBody>
                    <a:bodyPr/>
                    <a:lstStyle/>
                    <a:p>
                      <a:r>
                        <a:rPr lang="uk-UA" sz="1800" b="1" noProof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Розподіл за видами занять та годинами навчання </a:t>
                      </a:r>
                      <a:endParaRPr lang="uk-UA" sz="1800" b="1" noProof="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165</a:t>
                      </a:r>
                      <a:endParaRPr lang="uk-UA" sz="16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8915">
                <a:tc>
                  <a:txBody>
                    <a:bodyPr/>
                    <a:lstStyle/>
                    <a:p>
                      <a:r>
                        <a:rPr lang="uk-UA" sz="1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аудиторні</a:t>
                      </a:r>
                    </a:p>
                    <a:p>
                      <a:r>
                        <a:rPr lang="uk-UA" sz="1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лекційні</a:t>
                      </a:r>
                    </a:p>
                    <a:p>
                      <a:r>
                        <a:rPr lang="uk-UA" sz="1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практичні</a:t>
                      </a:r>
                    </a:p>
                    <a:p>
                      <a:r>
                        <a:rPr lang="uk-UA" sz="1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семінарські</a:t>
                      </a:r>
                    </a:p>
                    <a:p>
                      <a:r>
                        <a:rPr lang="uk-UA" sz="1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самостійна робота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70</a:t>
                      </a:r>
                    </a:p>
                    <a:p>
                      <a:r>
                        <a:rPr lang="uk-UA" sz="1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42</a:t>
                      </a:r>
                    </a:p>
                    <a:p>
                      <a:r>
                        <a:rPr lang="uk-UA" sz="1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20</a:t>
                      </a:r>
                    </a:p>
                    <a:p>
                      <a:r>
                        <a:rPr lang="uk-UA" sz="1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8</a:t>
                      </a:r>
                    </a:p>
                    <a:p>
                      <a:r>
                        <a:rPr lang="uk-UA" sz="1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95</a:t>
                      </a:r>
                      <a:endParaRPr lang="uk-UA" sz="16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3596537"/>
                  </a:ext>
                </a:extLst>
              </a:tr>
              <a:tr h="248915">
                <a:tc>
                  <a:txBody>
                    <a:bodyPr/>
                    <a:lstStyle/>
                    <a:p>
                      <a:r>
                        <a:rPr lang="uk-UA" sz="1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Форма підсумкового контролю </a:t>
                      </a:r>
                      <a:endParaRPr lang="uk-UA" sz="18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екзамен</a:t>
                      </a:r>
                      <a:endParaRPr lang="uk-UA" sz="16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785703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605" y="908720"/>
            <a:ext cx="2374813" cy="218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40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3"/>
          </p:nvPr>
        </p:nvSpPr>
        <p:spPr>
          <a:xfrm>
            <a:off x="225760" y="188640"/>
            <a:ext cx="11665296" cy="4248472"/>
          </a:xfrm>
        </p:spPr>
        <p:txBody>
          <a:bodyPr rtlCol="0"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1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Метою: </a:t>
            </a:r>
            <a:r>
              <a:rPr lang="uk-UA" sz="1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 </a:t>
            </a:r>
            <a:r>
              <a:rPr lang="uk-UA" sz="1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 у здобувачів освіти системи знань і практичних навичок, що дозволять їм: здійснювати класифікацію та формувати асортимент непродовольчих товарів, оцінювати якість і безпечність продукції згідно з чинними стандартами, виявляти дефекти та ознаки фальсифікації товарів, управляти товарними запасами, ефективно їх розміщувати та організовувати зберігання, враховувати особливості маркування, пакування та транспортування продукції, а також аналізувати споживчі властивості товарів. Це підготує випускників до ефективної роботи у сфері торгівлі та управління товарними потоками</a:t>
            </a:r>
            <a:r>
              <a:rPr lang="uk-UA" sz="1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uk-UA" sz="1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1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uk-UA" sz="1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uk-UA" sz="1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розкрити </a:t>
            </a:r>
            <a:r>
              <a:rPr lang="uk-UA" sz="1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сутність та практичні аспекти роботи з непродовольчою </a:t>
            </a:r>
            <a:r>
              <a:rPr lang="uk-UA" sz="1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групою товарів, це </a:t>
            </a:r>
            <a:r>
              <a:rPr lang="uk-UA" sz="1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включає: вивчення організації товарознавчої діяльності підприємств, формування та управління асортиментом, оцінку якості, безпечності та конкурентоспроможності товарів, ідентифікацію дефектів і фальсифікатів, організацію ефективного зберігання, пакування та транспортування, а також ознайомлення з принципами маркування </a:t>
            </a:r>
            <a:r>
              <a:rPr lang="uk-UA" sz="1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uk-UA" sz="1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інформаційного забезпечення.</a:t>
            </a:r>
            <a:endParaRPr lang="en-US" sz="1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25760" y="3717032"/>
            <a:ext cx="11665296" cy="295232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uk-UA" sz="17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Програмні результати навчання:</a:t>
            </a:r>
            <a:br>
              <a:rPr lang="uk-UA" sz="17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7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РН2. </a:t>
            </a:r>
            <a:r>
              <a:rPr lang="uk-UA" sz="17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Застосовувати знання, розуміння закономірностей та сучасних досягнень </a:t>
            </a:r>
            <a:r>
              <a:rPr lang="uk-UA" sz="17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підприємницькій </a:t>
            </a:r>
            <a:r>
              <a:rPr lang="uk-UA" sz="17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uk-UA" sz="17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торговельній діяльності </a:t>
            </a:r>
            <a:r>
              <a:rPr lang="uk-UA" sz="17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 професійною </a:t>
            </a:r>
            <a:r>
              <a:rPr lang="uk-UA" sz="17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метою</a:t>
            </a:r>
            <a:r>
              <a:rPr lang="uk-UA" sz="17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17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7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РН5. </a:t>
            </a:r>
            <a:r>
              <a:rPr lang="uk-UA" sz="17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Збирати й аналізувати необхідну інформацію, обчислювати економічні та маркетингові показники, </a:t>
            </a:r>
            <a:r>
              <a:rPr lang="uk-UA" sz="17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обґрунтовувати управлінські </a:t>
            </a:r>
            <a:r>
              <a:rPr lang="uk-UA" sz="17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 на основі використання необхідного аналітичного, методичного й методологічного інструментарію. </a:t>
            </a:r>
            <a:br>
              <a:rPr lang="uk-UA" sz="17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7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РН7. </a:t>
            </a:r>
            <a:r>
              <a:rPr lang="uk-UA" sz="17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Використовувати цифрові інформаційні та комунікаційні технології, а також спеціалізовані програмні продукти, необхідні для розв’язування завдань з </a:t>
            </a:r>
            <a:r>
              <a:rPr lang="uk-UA" sz="17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маркетингу</a:t>
            </a:r>
            <a:br>
              <a:rPr lang="uk-UA" sz="17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7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РН10. </a:t>
            </a:r>
            <a:r>
              <a:rPr lang="uk-UA" sz="17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Визначати характеристику товарів і послуг у підприємницькій та торговельній діяльності за допомогою сучасних методів.</a:t>
            </a:r>
            <a:r>
              <a:rPr lang="ru-RU" sz="17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7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7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РН14. </a:t>
            </a:r>
            <a:r>
              <a:rPr lang="uk-UA" sz="17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Визначати потреби споживачів для формування асортименту товарів у підприємницькій та торговельній діяльності</a:t>
            </a:r>
            <a:endParaRPr lang="uk-UA" sz="17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4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3"/>
          </p:nvPr>
        </p:nvSpPr>
        <p:spPr>
          <a:xfrm>
            <a:off x="117748" y="188640"/>
            <a:ext cx="11809312" cy="6336704"/>
          </a:xfrm>
        </p:spPr>
        <p:txBody>
          <a:bodyPr rtlCol="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uk-UA" sz="2400" b="1" dirty="0">
                <a:solidFill>
                  <a:schemeClr val="accent6">
                    <a:lumMod val="50000"/>
                  </a:schemeClr>
                </a:solidFill>
              </a:rPr>
              <a:t>У результаті навчання здобувач освіти повинен отримати:</a:t>
            </a:r>
          </a:p>
          <a:p>
            <a:pPr marL="0">
              <a:spcBef>
                <a:spcPts val="0"/>
              </a:spcBef>
            </a:pPr>
            <a:r>
              <a:rPr lang="uk-UA" sz="2400" b="1" dirty="0" smtClean="0">
                <a:solidFill>
                  <a:schemeClr val="accent6">
                    <a:lumMod val="50000"/>
                  </a:schemeClr>
                </a:solidFill>
              </a:rPr>
              <a:t>Загальні </a:t>
            </a:r>
            <a:r>
              <a:rPr lang="uk-UA" sz="2400" b="1" dirty="0">
                <a:solidFill>
                  <a:schemeClr val="accent6">
                    <a:lumMod val="50000"/>
                  </a:schemeClr>
                </a:solidFill>
              </a:rPr>
              <a:t>компетентності: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2000" dirty="0" smtClean="0">
                <a:solidFill>
                  <a:schemeClr val="accent6">
                    <a:lumMod val="50000"/>
                  </a:schemeClr>
                </a:solidFill>
              </a:rPr>
              <a:t>3К </a:t>
            </a:r>
            <a:r>
              <a:rPr lang="uk-UA" sz="2000" dirty="0">
                <a:solidFill>
                  <a:schemeClr val="accent6">
                    <a:lumMod val="50000"/>
                  </a:schemeClr>
                </a:solidFill>
              </a:rPr>
              <a:t>3. Здатність застосовувати знання у практичних ситуаціях.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2000" dirty="0" smtClean="0">
                <a:solidFill>
                  <a:schemeClr val="accent6">
                    <a:lumMod val="50000"/>
                  </a:schemeClr>
                </a:solidFill>
              </a:rPr>
              <a:t>3К </a:t>
            </a:r>
            <a:r>
              <a:rPr lang="uk-UA" sz="2000" dirty="0">
                <a:solidFill>
                  <a:schemeClr val="accent6">
                    <a:lumMod val="50000"/>
                  </a:schemeClr>
                </a:solidFill>
              </a:rPr>
              <a:t>6. Здатність використовувати інформаційні та </a:t>
            </a:r>
            <a:r>
              <a:rPr lang="uk-UA" sz="2000" dirty="0" smtClean="0">
                <a:solidFill>
                  <a:schemeClr val="accent6">
                    <a:lumMod val="50000"/>
                  </a:schemeClr>
                </a:solidFill>
              </a:rPr>
              <a:t>комунікаційні технології</a:t>
            </a:r>
            <a:r>
              <a:rPr lang="uk-UA" sz="2000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2000" dirty="0" smtClean="0">
                <a:solidFill>
                  <a:schemeClr val="accent6">
                    <a:lumMod val="50000"/>
                  </a:schemeClr>
                </a:solidFill>
              </a:rPr>
              <a:t>ЗК </a:t>
            </a:r>
            <a:r>
              <a:rPr lang="uk-UA" sz="2000" dirty="0">
                <a:solidFill>
                  <a:schemeClr val="accent6">
                    <a:lumMod val="50000"/>
                  </a:schemeClr>
                </a:solidFill>
              </a:rPr>
              <a:t>8. Здатність виявляти ініціативу та підприємливість.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2000" dirty="0">
                <a:solidFill>
                  <a:schemeClr val="accent6">
                    <a:lumMod val="50000"/>
                  </a:schemeClr>
                </a:solidFill>
              </a:rPr>
              <a:t>ЗК 9. Здатність володіння навичками міжособистісної </a:t>
            </a:r>
            <a:r>
              <a:rPr lang="uk-UA" sz="2000" dirty="0" smtClean="0">
                <a:solidFill>
                  <a:schemeClr val="accent6">
                    <a:lumMod val="50000"/>
                  </a:schemeClr>
                </a:solidFill>
              </a:rPr>
              <a:t>взаємодії, вміння </a:t>
            </a:r>
            <a:r>
              <a:rPr lang="uk-UA" sz="2000" dirty="0">
                <a:solidFill>
                  <a:schemeClr val="accent6">
                    <a:lumMod val="50000"/>
                  </a:schemeClr>
                </a:solidFill>
              </a:rPr>
              <a:t>працювати в команді, налагоджувати контакт з різними </a:t>
            </a:r>
            <a:r>
              <a:rPr lang="uk-UA" sz="2000" dirty="0" smtClean="0">
                <a:solidFill>
                  <a:schemeClr val="accent6">
                    <a:lumMod val="50000"/>
                  </a:schemeClr>
                </a:solidFill>
              </a:rPr>
              <a:t>за віком</a:t>
            </a:r>
            <a:r>
              <a:rPr lang="uk-UA" sz="2000" dirty="0">
                <a:solidFill>
                  <a:schemeClr val="accent6">
                    <a:lumMod val="50000"/>
                  </a:schemeClr>
                </a:solidFill>
              </a:rPr>
              <a:t>, характером і статусом людьми.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2000" dirty="0">
                <a:solidFill>
                  <a:schemeClr val="accent6">
                    <a:lumMod val="50000"/>
                  </a:schemeClr>
                </a:solidFill>
              </a:rPr>
              <a:t>ЗК 10. Здатність працювати самостійно та </a:t>
            </a:r>
            <a:r>
              <a:rPr lang="uk-UA" sz="2000" dirty="0" err="1" smtClean="0">
                <a:solidFill>
                  <a:schemeClr val="accent6">
                    <a:lumMod val="50000"/>
                  </a:schemeClr>
                </a:solidFill>
              </a:rPr>
              <a:t>автономно</a:t>
            </a:r>
            <a:r>
              <a:rPr lang="uk-UA" sz="2000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uk-UA" sz="2000" dirty="0">
              <a:solidFill>
                <a:schemeClr val="accent6">
                  <a:lumMod val="50000"/>
                </a:schemeClr>
              </a:solidFill>
            </a:endParaRPr>
          </a:p>
          <a:p>
            <a:pPr marL="0">
              <a:spcBef>
                <a:spcPts val="0"/>
              </a:spcBef>
            </a:pPr>
            <a:r>
              <a:rPr lang="uk-UA" sz="2400" b="1" dirty="0">
                <a:solidFill>
                  <a:schemeClr val="accent6">
                    <a:lumMod val="50000"/>
                  </a:schemeClr>
                </a:solidFill>
              </a:rPr>
              <a:t>С</a:t>
            </a:r>
            <a:r>
              <a:rPr lang="uk-UA" sz="2400" b="1" dirty="0" smtClean="0">
                <a:solidFill>
                  <a:schemeClr val="accent6">
                    <a:lumMod val="50000"/>
                  </a:schemeClr>
                </a:solidFill>
              </a:rPr>
              <a:t>пеціальні </a:t>
            </a:r>
            <a:r>
              <a:rPr lang="uk-UA" sz="2400" b="1" dirty="0">
                <a:solidFill>
                  <a:schemeClr val="accent6">
                    <a:lumMod val="50000"/>
                  </a:schemeClr>
                </a:solidFill>
              </a:rPr>
              <a:t>компетентності: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2000" dirty="0">
                <a:solidFill>
                  <a:schemeClr val="accent6">
                    <a:lumMod val="50000"/>
                  </a:schemeClr>
                </a:solidFill>
              </a:rPr>
              <a:t>СК 1. Здатність враховувати основні закономірності й </a:t>
            </a:r>
            <a:r>
              <a:rPr lang="uk-UA" sz="2000" dirty="0" smtClean="0">
                <a:solidFill>
                  <a:schemeClr val="accent6">
                    <a:lumMod val="50000"/>
                  </a:schemeClr>
                </a:solidFill>
              </a:rPr>
              <a:t>сучасні досягнення </a:t>
            </a:r>
            <a:r>
              <a:rPr lang="uk-UA" sz="2000" dirty="0">
                <a:solidFill>
                  <a:schemeClr val="accent6">
                    <a:lumMod val="50000"/>
                  </a:schemeClr>
                </a:solidFill>
              </a:rPr>
              <a:t>у підприємницькій та торговельній діяльності.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2000" dirty="0" smtClean="0">
                <a:solidFill>
                  <a:schemeClr val="accent6">
                    <a:lumMod val="50000"/>
                  </a:schemeClr>
                </a:solidFill>
              </a:rPr>
              <a:t>СК </a:t>
            </a:r>
            <a:r>
              <a:rPr lang="uk-UA" sz="2000" dirty="0">
                <a:solidFill>
                  <a:schemeClr val="accent6">
                    <a:lumMod val="50000"/>
                  </a:schemeClr>
                </a:solidFill>
              </a:rPr>
              <a:t>3. Здатність застосовувати інноваційні підходи у діяльності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2000" dirty="0">
                <a:solidFill>
                  <a:schemeClr val="accent6">
                    <a:lumMod val="50000"/>
                  </a:schemeClr>
                </a:solidFill>
              </a:rPr>
              <a:t>підприємницьких та торговельних структур</a:t>
            </a:r>
            <a:r>
              <a:rPr lang="uk-UA" sz="2000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uk-UA" sz="2000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uk-UA" sz="2000" dirty="0">
                <a:solidFill>
                  <a:schemeClr val="accent6">
                    <a:lumMod val="50000"/>
                  </a:schemeClr>
                </a:solidFill>
              </a:rPr>
              <a:t>СК 4. Здатність визначати характеристики товарів і послуг </a:t>
            </a:r>
            <a:r>
              <a:rPr lang="uk-UA" sz="2000" dirty="0" smtClean="0">
                <a:solidFill>
                  <a:schemeClr val="accent6">
                    <a:lumMod val="50000"/>
                  </a:schemeClr>
                </a:solidFill>
              </a:rPr>
              <a:t>у підприємницькій </a:t>
            </a:r>
            <a:r>
              <a:rPr lang="uk-UA" sz="2000" dirty="0">
                <a:solidFill>
                  <a:schemeClr val="accent6">
                    <a:lumMod val="50000"/>
                  </a:schemeClr>
                </a:solidFill>
              </a:rPr>
              <a:t>та торговельній </a:t>
            </a:r>
            <a:r>
              <a:rPr lang="uk-UA" sz="2000" dirty="0" smtClean="0">
                <a:solidFill>
                  <a:schemeClr val="accent6">
                    <a:lumMod val="50000"/>
                  </a:schemeClr>
                </a:solidFill>
              </a:rPr>
              <a:t>діяльності.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2000" dirty="0" smtClean="0">
                <a:solidFill>
                  <a:schemeClr val="accent6">
                    <a:lumMod val="50000"/>
                  </a:schemeClr>
                </a:solidFill>
              </a:rPr>
              <a:t>СК </a:t>
            </a:r>
            <a:r>
              <a:rPr lang="uk-UA" sz="2000" dirty="0">
                <a:solidFill>
                  <a:schemeClr val="accent6">
                    <a:lumMod val="50000"/>
                  </a:schemeClr>
                </a:solidFill>
              </a:rPr>
              <a:t>5. Здатність здійснювати діяльність із дотриманням </a:t>
            </a:r>
            <a:r>
              <a:rPr lang="uk-UA" sz="2000" dirty="0" smtClean="0">
                <a:solidFill>
                  <a:schemeClr val="accent6">
                    <a:lumMod val="50000"/>
                  </a:schemeClr>
                </a:solidFill>
              </a:rPr>
              <a:t>вимог нормативно-правових </a:t>
            </a:r>
            <a:r>
              <a:rPr lang="uk-UA" sz="2000" dirty="0">
                <a:solidFill>
                  <a:schemeClr val="accent6">
                    <a:lumMod val="50000"/>
                  </a:schemeClr>
                </a:solidFill>
              </a:rPr>
              <a:t>документів у сфері підприємницької </a:t>
            </a:r>
            <a:r>
              <a:rPr lang="uk-UA" sz="2000" dirty="0" smtClean="0">
                <a:solidFill>
                  <a:schemeClr val="accent6">
                    <a:lumMod val="50000"/>
                  </a:schemeClr>
                </a:solidFill>
              </a:rPr>
              <a:t>та торговельної </a:t>
            </a:r>
            <a:r>
              <a:rPr lang="uk-UA" sz="2000" dirty="0">
                <a:solidFill>
                  <a:schemeClr val="accent6">
                    <a:lumMod val="50000"/>
                  </a:schemeClr>
                </a:solidFill>
              </a:rPr>
              <a:t>діяльності.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2000" dirty="0" smtClean="0">
                <a:solidFill>
                  <a:schemeClr val="accent6">
                    <a:lumMod val="50000"/>
                  </a:schemeClr>
                </a:solidFill>
              </a:rPr>
              <a:t>СК </a:t>
            </a:r>
            <a:r>
              <a:rPr lang="uk-UA" sz="2000" dirty="0">
                <a:solidFill>
                  <a:schemeClr val="accent6">
                    <a:lumMod val="50000"/>
                  </a:schemeClr>
                </a:solidFill>
              </a:rPr>
              <a:t>8. Здатність визначати і задовольняти потреби споживачів </a:t>
            </a:r>
            <a:r>
              <a:rPr lang="uk-UA" sz="2000" dirty="0" smtClean="0">
                <a:solidFill>
                  <a:schemeClr val="accent6">
                    <a:lumMod val="50000"/>
                  </a:schemeClr>
                </a:solidFill>
              </a:rPr>
              <a:t>як пріоритетних </a:t>
            </a:r>
            <a:r>
              <a:rPr lang="uk-UA" sz="2000" dirty="0">
                <a:solidFill>
                  <a:schemeClr val="accent6">
                    <a:lumMod val="50000"/>
                  </a:schemeClr>
                </a:solidFill>
              </a:rPr>
              <a:t>суб’єктів ринку.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2000" dirty="0" smtClean="0">
                <a:solidFill>
                  <a:schemeClr val="accent6">
                    <a:lumMod val="50000"/>
                  </a:schemeClr>
                </a:solidFill>
              </a:rPr>
              <a:t>СК </a:t>
            </a:r>
            <a:r>
              <a:rPr lang="uk-UA" sz="2000" dirty="0">
                <a:solidFill>
                  <a:schemeClr val="accent6">
                    <a:lumMod val="50000"/>
                  </a:schemeClr>
                </a:solidFill>
              </a:rPr>
              <a:t>11. Здатність формувати інформаційне середовище </a:t>
            </a:r>
            <a:r>
              <a:rPr lang="uk-UA" sz="2000" dirty="0" smtClean="0">
                <a:solidFill>
                  <a:schemeClr val="accent6">
                    <a:lumMod val="50000"/>
                  </a:schemeClr>
                </a:solidFill>
              </a:rPr>
              <a:t>щодо якості </a:t>
            </a:r>
            <a:r>
              <a:rPr lang="uk-UA" sz="2000" dirty="0">
                <a:solidFill>
                  <a:schemeClr val="accent6">
                    <a:lumMod val="50000"/>
                  </a:schemeClr>
                </a:solidFill>
              </a:rPr>
              <a:t>і безпечності товарів, товарної асортиментної </a:t>
            </a:r>
            <a:r>
              <a:rPr lang="uk-UA" sz="2000" dirty="0" smtClean="0">
                <a:solidFill>
                  <a:schemeClr val="accent6">
                    <a:lumMod val="50000"/>
                  </a:schemeClr>
                </a:solidFill>
              </a:rPr>
              <a:t>структури, правового </a:t>
            </a:r>
            <a:r>
              <a:rPr lang="uk-UA" sz="2000" dirty="0">
                <a:solidFill>
                  <a:schemeClr val="accent6">
                    <a:lumMod val="50000"/>
                  </a:schemeClr>
                </a:solidFill>
              </a:rPr>
              <a:t>поля здійснення торговельно-технологічних процесів.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2000" dirty="0">
                <a:solidFill>
                  <a:schemeClr val="accent6">
                    <a:lumMod val="50000"/>
                  </a:schemeClr>
                </a:solidFill>
              </a:rPr>
              <a:t>СК 12. Вміння визначати відповідність якості товарів, </a:t>
            </a:r>
            <a:r>
              <a:rPr lang="uk-UA" sz="2000" dirty="0" smtClean="0">
                <a:solidFill>
                  <a:schemeClr val="accent6">
                    <a:lumMod val="50000"/>
                  </a:schemeClr>
                </a:solidFill>
              </a:rPr>
              <a:t>тари, послуг </a:t>
            </a:r>
            <a:r>
              <a:rPr lang="uk-UA" sz="2000" dirty="0">
                <a:solidFill>
                  <a:schemeClr val="accent6">
                    <a:lumMod val="50000"/>
                  </a:schemeClr>
                </a:solidFill>
              </a:rPr>
              <a:t>вимогам законодавчо-правових актів.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2000" dirty="0" smtClean="0">
                <a:solidFill>
                  <a:schemeClr val="accent6">
                    <a:lumMod val="50000"/>
                  </a:schemeClr>
                </a:solidFill>
              </a:rPr>
              <a:t>СК </a:t>
            </a:r>
            <a:r>
              <a:rPr lang="uk-UA" sz="2000" dirty="0">
                <a:solidFill>
                  <a:schemeClr val="accent6">
                    <a:lumMod val="50000"/>
                  </a:schemeClr>
                </a:solidFill>
              </a:rPr>
              <a:t>15. Здатність аналізувати стан, тенденції та напрями </a:t>
            </a:r>
            <a:r>
              <a:rPr lang="uk-UA" sz="2000" dirty="0" smtClean="0">
                <a:solidFill>
                  <a:schemeClr val="accent6">
                    <a:lumMod val="50000"/>
                  </a:schemeClr>
                </a:solidFill>
              </a:rPr>
              <a:t>розвитку ринку </a:t>
            </a:r>
            <a:r>
              <a:rPr lang="uk-UA" sz="2000" dirty="0">
                <a:solidFill>
                  <a:schemeClr val="accent6">
                    <a:lumMod val="50000"/>
                  </a:schemeClr>
                </a:solidFill>
              </a:rPr>
              <a:t>товарів та послуг на регіональному та </a:t>
            </a:r>
            <a:r>
              <a:rPr lang="uk-UA" sz="2000" dirty="0" smtClean="0">
                <a:solidFill>
                  <a:schemeClr val="accent6">
                    <a:lumMod val="50000"/>
                  </a:schemeClr>
                </a:solidFill>
              </a:rPr>
              <a:t>національному рівнях.</a:t>
            </a:r>
            <a:endParaRPr lang="uk-UA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582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66420" y="620688"/>
            <a:ext cx="4320480" cy="756320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chemeClr val="accent6">
                    <a:lumMod val="75000"/>
                  </a:schemeClr>
                </a:solidFill>
              </a:rPr>
              <a:t>СТРУКТУРА КУРСУ</a:t>
            </a:r>
            <a:endParaRPr lang="uk-UA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4" name="Місце для вмісту 3"/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4272936700"/>
              </p:ext>
            </p:extLst>
          </p:nvPr>
        </p:nvGraphicFramePr>
        <p:xfrm>
          <a:off x="405780" y="404664"/>
          <a:ext cx="4896543" cy="622883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008112">
                  <a:extLst>
                    <a:ext uri="{9D8B030D-6E8A-4147-A177-3AD203B41FA5}">
                      <a16:colId xmlns:a16="http://schemas.microsoft.com/office/drawing/2014/main" val="1656727941"/>
                    </a:ext>
                  </a:extLst>
                </a:gridCol>
                <a:gridCol w="2399847">
                  <a:extLst>
                    <a:ext uri="{9D8B030D-6E8A-4147-A177-3AD203B41FA5}">
                      <a16:colId xmlns:a16="http://schemas.microsoft.com/office/drawing/2014/main" val="3885529482"/>
                    </a:ext>
                  </a:extLst>
                </a:gridCol>
                <a:gridCol w="1488584">
                  <a:extLst>
                    <a:ext uri="{9D8B030D-6E8A-4147-A177-3AD203B41FA5}">
                      <a16:colId xmlns:a16="http://schemas.microsoft.com/office/drawing/2014/main" val="1380839913"/>
                    </a:ext>
                  </a:extLst>
                </a:gridCol>
              </a:tblGrid>
              <a:tr h="399972">
                <a:tc gridSpan="3">
                  <a:txBody>
                    <a:bodyPr/>
                    <a:lstStyle/>
                    <a:p>
                      <a:pPr algn="ctr"/>
                      <a:r>
                        <a:rPr lang="uk-UA" sz="2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Лекцій </a:t>
                      </a:r>
                      <a:endParaRPr lang="uk-UA" sz="24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8861924"/>
                  </a:ext>
                </a:extLst>
              </a:tr>
              <a:tr h="230804">
                <a:tc>
                  <a:txBody>
                    <a:bodyPr/>
                    <a:lstStyle/>
                    <a:p>
                      <a:pPr algn="ctr"/>
                      <a:r>
                        <a:rPr lang="uk-UA" sz="1400" b="1" i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з/п</a:t>
                      </a:r>
                      <a:endParaRPr lang="uk-UA" sz="1400" b="1" i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i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Тема:</a:t>
                      </a:r>
                      <a:endParaRPr lang="uk-UA" sz="1400" b="1" i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i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К-ть</a:t>
                      </a:r>
                      <a:r>
                        <a:rPr lang="uk-UA" sz="1400" b="1" i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годин</a:t>
                      </a:r>
                      <a:endParaRPr lang="uk-UA" sz="1400" b="1" i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0336628"/>
                  </a:ext>
                </a:extLst>
              </a:tr>
              <a:tr h="153076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Текстильні волокна, пряжа, нитки</a:t>
                      </a:r>
                      <a:endParaRPr lang="uk-UA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0088056"/>
                  </a:ext>
                </a:extLst>
              </a:tr>
              <a:tr h="219364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Асортимент тканин</a:t>
                      </a: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.</a:t>
                      </a:r>
                      <a:r>
                        <a:rPr lang="uk-UA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Вимоги до якості тканин</a:t>
                      </a:r>
                      <a:endParaRPr lang="uk-UA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8060018"/>
                  </a:ext>
                </a:extLst>
              </a:tr>
              <a:tr h="141636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uk-UA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Килимові вироби</a:t>
                      </a:r>
                      <a:endParaRPr lang="uk-UA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9522081"/>
                  </a:ext>
                </a:extLst>
              </a:tr>
              <a:tr h="135916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uk-UA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Швейні вироби</a:t>
                      </a:r>
                      <a:endParaRPr lang="uk-UA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2501387"/>
                  </a:ext>
                </a:extLst>
              </a:tr>
              <a:tr h="130196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uk-UA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Хутряні та овчинно-шубні товари</a:t>
                      </a:r>
                      <a:endParaRPr lang="uk-UA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1416508"/>
                  </a:ext>
                </a:extLst>
              </a:tr>
              <a:tr h="124476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uk-UA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Взуття. Шкіряне взуття</a:t>
                      </a:r>
                      <a:r>
                        <a:rPr lang="ru-RU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.</a:t>
                      </a:r>
                      <a:r>
                        <a:rPr lang="uk-UA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Гумове взуття</a:t>
                      </a:r>
                      <a:endParaRPr lang="uk-UA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5751169"/>
                  </a:ext>
                </a:extLst>
              </a:tr>
              <a:tr h="118756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uk-UA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Господарські товари із пластичних мас</a:t>
                      </a:r>
                      <a:endParaRPr lang="uk-UA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56166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uk-UA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Побутові товари зі скла</a:t>
                      </a:r>
                      <a:endParaRPr lang="uk-UA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29732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uk-UA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Керамічні побутові вироби</a:t>
                      </a:r>
                      <a:endParaRPr lang="uk-UA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14192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uk-UA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Музичні товари</a:t>
                      </a:r>
                      <a:endParaRPr lang="uk-UA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02449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uk-UA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Фото- і кіно товари</a:t>
                      </a:r>
                      <a:endParaRPr lang="uk-UA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95183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uk-UA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Спортивні товари</a:t>
                      </a:r>
                      <a:endParaRPr lang="uk-UA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69201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uk-UA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Мисливські та рибальські товари</a:t>
                      </a:r>
                      <a:endParaRPr lang="uk-UA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6227402"/>
                  </a:ext>
                </a:extLst>
              </a:tr>
              <a:tr h="388863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uk-UA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Транспортні засоби</a:t>
                      </a:r>
                      <a:endParaRPr lang="uk-UA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741741"/>
                  </a:ext>
                </a:extLst>
              </a:tr>
            </a:tbl>
          </a:graphicData>
        </a:graphic>
      </p:graphicFrame>
      <p:graphicFrame>
        <p:nvGraphicFramePr>
          <p:cNvPr id="6" name="Таблиця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4759101"/>
              </p:ext>
            </p:extLst>
          </p:nvPr>
        </p:nvGraphicFramePr>
        <p:xfrm>
          <a:off x="5950396" y="2060848"/>
          <a:ext cx="5328592" cy="407931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008112">
                  <a:extLst>
                    <a:ext uri="{9D8B030D-6E8A-4147-A177-3AD203B41FA5}">
                      <a16:colId xmlns:a16="http://schemas.microsoft.com/office/drawing/2014/main" val="1490104528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3799647226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630223309"/>
                    </a:ext>
                  </a:extLst>
                </a:gridCol>
              </a:tblGrid>
              <a:tr h="4116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1" i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з/п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1" i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i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К-ть годин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9285553"/>
                  </a:ext>
                </a:extLst>
              </a:tr>
              <a:tr h="411625">
                <a:tc>
                  <a:txBody>
                    <a:bodyPr/>
                    <a:lstStyle/>
                    <a:p>
                      <a:pPr algn="ctr"/>
                      <a:r>
                        <a:rPr lang="uk-UA" sz="1400" b="0" i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uk-UA" sz="1400" b="0" i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Шкільні, письмові, канцелярські товари та оргтехніка.</a:t>
                      </a:r>
                      <a:endParaRPr lang="uk-UA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 i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400" b="0" i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3638324"/>
                  </a:ext>
                </a:extLst>
              </a:tr>
              <a:tr h="411625">
                <a:tc>
                  <a:txBody>
                    <a:bodyPr/>
                    <a:lstStyle/>
                    <a:p>
                      <a:pPr algn="ctr"/>
                      <a:r>
                        <a:rPr lang="uk-UA" sz="1400" b="0" i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uk-UA" sz="1400" b="0" i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Іграшки</a:t>
                      </a:r>
                      <a:endParaRPr lang="uk-UA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 i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400" b="0" i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9713035"/>
                  </a:ext>
                </a:extLst>
              </a:tr>
              <a:tr h="489399">
                <a:tc>
                  <a:txBody>
                    <a:bodyPr/>
                    <a:lstStyle/>
                    <a:p>
                      <a:pPr algn="ctr"/>
                      <a:r>
                        <a:rPr lang="uk-UA" sz="1400" b="0" i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uk-UA" sz="1400" b="0" i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Галантерейні товари</a:t>
                      </a:r>
                      <a:endParaRPr lang="uk-UA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 i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400" b="0" i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3938547"/>
                  </a:ext>
                </a:extLst>
              </a:tr>
              <a:tr h="435966">
                <a:tc>
                  <a:txBody>
                    <a:bodyPr/>
                    <a:lstStyle/>
                    <a:p>
                      <a:pPr algn="ctr"/>
                      <a:r>
                        <a:rPr lang="uk-UA" sz="1400" b="0" i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uk-UA" sz="1400" b="0" i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Ювелірні вироби</a:t>
                      </a:r>
                      <a:endParaRPr lang="uk-UA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 i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400" b="0" i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221218"/>
                  </a:ext>
                </a:extLst>
              </a:tr>
              <a:tr h="607707">
                <a:tc>
                  <a:txBody>
                    <a:bodyPr/>
                    <a:lstStyle/>
                    <a:p>
                      <a:pPr algn="ctr"/>
                      <a:r>
                        <a:rPr lang="uk-UA" sz="1400" b="0" i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uk-UA" sz="1400" b="0" i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Годинники</a:t>
                      </a:r>
                      <a:endParaRPr lang="uk-UA" sz="12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 i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400" b="0" i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0107961"/>
                  </a:ext>
                </a:extLst>
              </a:tr>
              <a:tr h="411625">
                <a:tc>
                  <a:txBody>
                    <a:bodyPr/>
                    <a:lstStyle/>
                    <a:p>
                      <a:pPr algn="ctr"/>
                      <a:r>
                        <a:rPr lang="uk-UA" sz="1400" b="0" i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uk-UA" sz="1400" b="0" i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Парфумерні товари.</a:t>
                      </a:r>
                      <a:endParaRPr lang="uk-UA" sz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 i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400" b="0" i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5185290"/>
                  </a:ext>
                </a:extLst>
              </a:tr>
              <a:tr h="483837">
                <a:tc>
                  <a:txBody>
                    <a:bodyPr/>
                    <a:lstStyle/>
                    <a:p>
                      <a:pPr algn="ctr"/>
                      <a:r>
                        <a:rPr lang="uk-UA" sz="1400" b="0" i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uk-UA" sz="1400" b="0" i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Косметичні</a:t>
                      </a: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uk-UA" sz="1400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товари</a:t>
                      </a:r>
                      <a:endParaRPr lang="uk-UA" sz="1200" noProof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 i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400" b="0" i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0157798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400" b="0" i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 i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Разом : </a:t>
                      </a:r>
                      <a:endParaRPr lang="uk-UA" sz="1400" b="0" i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i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63454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1729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я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6577418"/>
              </p:ext>
            </p:extLst>
          </p:nvPr>
        </p:nvGraphicFramePr>
        <p:xfrm>
          <a:off x="477788" y="764704"/>
          <a:ext cx="11101594" cy="506496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648072">
                  <a:extLst>
                    <a:ext uri="{9D8B030D-6E8A-4147-A177-3AD203B41FA5}">
                      <a16:colId xmlns:a16="http://schemas.microsoft.com/office/drawing/2014/main" val="821405395"/>
                    </a:ext>
                  </a:extLst>
                </a:gridCol>
                <a:gridCol w="9289032">
                  <a:extLst>
                    <a:ext uri="{9D8B030D-6E8A-4147-A177-3AD203B41FA5}">
                      <a16:colId xmlns:a16="http://schemas.microsoft.com/office/drawing/2014/main" val="3012334476"/>
                    </a:ext>
                  </a:extLst>
                </a:gridCol>
                <a:gridCol w="1164490">
                  <a:extLst>
                    <a:ext uri="{9D8B030D-6E8A-4147-A177-3AD203B41FA5}">
                      <a16:colId xmlns:a16="http://schemas.microsoft.com/office/drawing/2014/main" val="4038561181"/>
                    </a:ext>
                  </a:extLst>
                </a:gridCol>
              </a:tblGrid>
              <a:tr h="576064">
                <a:tc gridSpan="3">
                  <a:txBody>
                    <a:bodyPr/>
                    <a:lstStyle/>
                    <a:p>
                      <a:pPr algn="ctr"/>
                      <a:r>
                        <a:rPr lang="uk-UA" sz="2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Практичні заняття</a:t>
                      </a:r>
                      <a:endParaRPr lang="uk-UA" sz="28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0956218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uk-UA" sz="1700" b="1" i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з/п</a:t>
                      </a:r>
                      <a:endParaRPr lang="uk-UA" sz="1700" b="1" i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700" b="1" i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Тема:</a:t>
                      </a:r>
                      <a:endParaRPr lang="uk-UA" sz="1700" b="1" i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700" b="1" i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К-ть</a:t>
                      </a:r>
                      <a:r>
                        <a:rPr lang="uk-UA" sz="1700" b="1" i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годин</a:t>
                      </a:r>
                      <a:endParaRPr lang="uk-UA" sz="1700" b="1" i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3203691"/>
                  </a:ext>
                </a:extLst>
              </a:tr>
              <a:tr h="121920">
                <a:tc>
                  <a:txBody>
                    <a:bodyPr/>
                    <a:lstStyle/>
                    <a:p>
                      <a:pPr algn="ctr"/>
                      <a:r>
                        <a:rPr lang="uk-UA" sz="17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uk-UA" sz="17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7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Практичне заняття №1 Тема: Вивчення асортименту бавовняних</a:t>
                      </a:r>
                      <a:r>
                        <a:rPr lang="uk-UA" sz="17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і лляних </a:t>
                      </a:r>
                      <a:r>
                        <a:rPr lang="uk-UA" sz="17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тканин </a:t>
                      </a:r>
                      <a:endParaRPr lang="uk-UA" sz="1700" dirty="0" smtClean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7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</a:t>
                      </a:r>
                      <a:endParaRPr lang="uk-UA" sz="17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2969829"/>
                  </a:ext>
                </a:extLst>
              </a:tr>
              <a:tr h="210304">
                <a:tc>
                  <a:txBody>
                    <a:bodyPr/>
                    <a:lstStyle/>
                    <a:p>
                      <a:pPr algn="ctr"/>
                      <a:r>
                        <a:rPr lang="uk-UA" sz="17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</a:t>
                      </a:r>
                      <a:endParaRPr lang="uk-UA" sz="17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7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Практичне заняття №2</a:t>
                      </a:r>
                      <a:r>
                        <a:rPr lang="uk-UA" sz="17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7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Тема</a:t>
                      </a:r>
                      <a:r>
                        <a:rPr lang="uk-UA" sz="17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: Вивчення асортименту верхнього одягу </a:t>
                      </a:r>
                      <a:endParaRPr lang="uk-UA" sz="17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7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</a:t>
                      </a:r>
                      <a:endParaRPr lang="uk-UA" sz="17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1174186"/>
                  </a:ext>
                </a:extLst>
              </a:tr>
              <a:tr h="276592">
                <a:tc>
                  <a:txBody>
                    <a:bodyPr/>
                    <a:lstStyle/>
                    <a:p>
                      <a:pPr algn="ctr"/>
                      <a:r>
                        <a:rPr lang="uk-UA" sz="17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3</a:t>
                      </a:r>
                      <a:endParaRPr lang="uk-UA" sz="17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7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Практичне заняття №3</a:t>
                      </a:r>
                      <a:r>
                        <a:rPr lang="uk-UA" sz="17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7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Тема</a:t>
                      </a:r>
                      <a:r>
                        <a:rPr lang="uk-UA" sz="17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: Вивчення асортименту шкіряного взуття </a:t>
                      </a:r>
                      <a:endParaRPr lang="uk-UA" sz="17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7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</a:t>
                      </a:r>
                      <a:endParaRPr lang="uk-UA" sz="17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6649206"/>
                  </a:ext>
                </a:extLst>
              </a:tr>
              <a:tr h="270872">
                <a:tc>
                  <a:txBody>
                    <a:bodyPr/>
                    <a:lstStyle/>
                    <a:p>
                      <a:pPr algn="ctr"/>
                      <a:r>
                        <a:rPr lang="uk-UA" sz="17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4</a:t>
                      </a:r>
                      <a:endParaRPr lang="uk-UA" sz="17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7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Практичне заняття №4 Тема: Вивчення асортименту товарів зі скла</a:t>
                      </a:r>
                      <a:endParaRPr lang="uk-UA" sz="17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7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</a:t>
                      </a:r>
                      <a:endParaRPr lang="uk-UA" sz="17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0848152"/>
                  </a:ext>
                </a:extLst>
              </a:tr>
              <a:tr h="265152">
                <a:tc>
                  <a:txBody>
                    <a:bodyPr/>
                    <a:lstStyle/>
                    <a:p>
                      <a:pPr algn="ctr"/>
                      <a:r>
                        <a:rPr lang="uk-UA" sz="17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5</a:t>
                      </a:r>
                      <a:endParaRPr lang="uk-UA" sz="17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7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Практичне заняття № 5 Тема: Вивчення асортименту, споживчих властивостей керамічних товарів </a:t>
                      </a:r>
                      <a:endParaRPr lang="uk-UA" sz="17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7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</a:t>
                      </a:r>
                      <a:endParaRPr lang="uk-UA" sz="17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7828490"/>
                  </a:ext>
                </a:extLst>
              </a:tr>
              <a:tr h="374104">
                <a:tc>
                  <a:txBody>
                    <a:bodyPr/>
                    <a:lstStyle/>
                    <a:p>
                      <a:pPr algn="ctr"/>
                      <a:r>
                        <a:rPr lang="uk-UA" sz="17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6</a:t>
                      </a:r>
                      <a:endParaRPr lang="uk-UA" sz="17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7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Практичне заняття №6 Тема: Вивчення асортименту транспортних засобів</a:t>
                      </a:r>
                      <a:endParaRPr lang="uk-UA" sz="17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7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</a:t>
                      </a:r>
                      <a:endParaRPr lang="uk-UA" sz="17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739448"/>
                  </a:ext>
                </a:extLst>
              </a:tr>
              <a:tr h="253712">
                <a:tc>
                  <a:txBody>
                    <a:bodyPr/>
                    <a:lstStyle/>
                    <a:p>
                      <a:pPr algn="ctr"/>
                      <a:r>
                        <a:rPr lang="uk-UA" sz="17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7</a:t>
                      </a:r>
                      <a:endParaRPr lang="uk-UA" sz="17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7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Практичне заняття №7</a:t>
                      </a:r>
                      <a:r>
                        <a:rPr lang="uk-UA" sz="17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7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Тема: Вивчення асортименту і показників якості іграшок </a:t>
                      </a:r>
                      <a:endParaRPr lang="uk-UA" sz="1700" dirty="0" smtClean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7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</a:t>
                      </a:r>
                      <a:endParaRPr lang="uk-UA" sz="17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93879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uk-UA" sz="17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8</a:t>
                      </a:r>
                      <a:endParaRPr lang="uk-UA" sz="17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7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Практичне заняття №8</a:t>
                      </a:r>
                      <a:r>
                        <a:rPr lang="uk-UA" sz="17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7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Тема: Вивчення асортименту і показників якості галантерейних товарів</a:t>
                      </a:r>
                      <a:endParaRPr lang="uk-UA" sz="1700" dirty="0" smtClean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7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</a:t>
                      </a:r>
                      <a:endParaRPr lang="uk-UA" sz="17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3454563"/>
                  </a:ext>
                </a:extLst>
              </a:tr>
              <a:tr h="170264">
                <a:tc>
                  <a:txBody>
                    <a:bodyPr/>
                    <a:lstStyle/>
                    <a:p>
                      <a:pPr algn="ctr"/>
                      <a:r>
                        <a:rPr lang="uk-UA" sz="17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9</a:t>
                      </a:r>
                      <a:endParaRPr lang="uk-UA" sz="17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7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Практичне заняття №9 Тема:  Вивчення асортименту ювелірних виробів</a:t>
                      </a:r>
                      <a:endParaRPr lang="uk-UA" sz="17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7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</a:t>
                      </a:r>
                      <a:endParaRPr lang="uk-UA" sz="17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7588954"/>
                  </a:ext>
                </a:extLst>
              </a:tr>
              <a:tr h="236552">
                <a:tc>
                  <a:txBody>
                    <a:bodyPr/>
                    <a:lstStyle/>
                    <a:p>
                      <a:pPr algn="ctr"/>
                      <a:r>
                        <a:rPr lang="uk-UA" sz="17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10</a:t>
                      </a:r>
                      <a:endParaRPr lang="uk-UA" sz="17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7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Практичне заняття №10 </a:t>
                      </a:r>
                      <a:r>
                        <a:rPr lang="uk-UA" sz="1700" noProof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Тема:  Вивчення асортименту парфумерних товарів</a:t>
                      </a:r>
                      <a:endParaRPr lang="uk-UA" sz="17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7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</a:t>
                      </a:r>
                      <a:endParaRPr lang="uk-UA" sz="17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2187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uk-UA" sz="17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700" b="1" noProof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Разом </a:t>
                      </a:r>
                      <a:endParaRPr lang="uk-UA" sz="1700" b="1" noProof="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7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20</a:t>
                      </a:r>
                      <a:endParaRPr lang="uk-UA" sz="17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61639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8616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я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1955382"/>
              </p:ext>
            </p:extLst>
          </p:nvPr>
        </p:nvGraphicFramePr>
        <p:xfrm>
          <a:off x="981844" y="1628800"/>
          <a:ext cx="10225136" cy="26308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728192">
                  <a:extLst>
                    <a:ext uri="{9D8B030D-6E8A-4147-A177-3AD203B41FA5}">
                      <a16:colId xmlns:a16="http://schemas.microsoft.com/office/drawing/2014/main" val="2354076143"/>
                    </a:ext>
                  </a:extLst>
                </a:gridCol>
                <a:gridCol w="6336704">
                  <a:extLst>
                    <a:ext uri="{9D8B030D-6E8A-4147-A177-3AD203B41FA5}">
                      <a16:colId xmlns:a16="http://schemas.microsoft.com/office/drawing/2014/main" val="272881461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521482383"/>
                    </a:ext>
                  </a:extLst>
                </a:gridCol>
              </a:tblGrid>
              <a:tr h="144016">
                <a:tc gridSpan="3">
                  <a:txBody>
                    <a:bodyPr/>
                    <a:lstStyle/>
                    <a:p>
                      <a:pPr algn="ctr"/>
                      <a:r>
                        <a:rPr lang="uk-UA" sz="2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Семінарські заняття</a:t>
                      </a:r>
                      <a:endParaRPr lang="uk-UA" sz="28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993517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uk-UA" sz="1700" b="1" i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з/п</a:t>
                      </a:r>
                      <a:endParaRPr lang="uk-UA" sz="1700" b="1" i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700" b="1" i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Тема:</a:t>
                      </a:r>
                      <a:endParaRPr lang="uk-UA" sz="1700" b="1" i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700" b="1" i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К-ть</a:t>
                      </a:r>
                      <a:r>
                        <a:rPr lang="uk-UA" sz="1700" b="1" i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годин</a:t>
                      </a:r>
                      <a:endParaRPr lang="uk-UA" sz="1700" b="1" i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6884820"/>
                  </a:ext>
                </a:extLst>
              </a:tr>
              <a:tr h="121920">
                <a:tc>
                  <a:txBody>
                    <a:bodyPr/>
                    <a:lstStyle/>
                    <a:p>
                      <a:pPr algn="ctr"/>
                      <a:r>
                        <a:rPr lang="uk-UA" sz="17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uk-UA" sz="17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</a:rPr>
                        <a:t>Тема: Взуття</a:t>
                      </a:r>
                      <a:endParaRPr lang="uk-UA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7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</a:t>
                      </a:r>
                      <a:endParaRPr lang="uk-UA" sz="17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857609"/>
                  </a:ext>
                </a:extLst>
              </a:tr>
              <a:tr h="210304">
                <a:tc>
                  <a:txBody>
                    <a:bodyPr/>
                    <a:lstStyle/>
                    <a:p>
                      <a:pPr algn="ctr"/>
                      <a:r>
                        <a:rPr lang="uk-UA" sz="17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</a:t>
                      </a:r>
                      <a:endParaRPr lang="uk-UA" sz="17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</a:rPr>
                        <a:t>Тема: Скляні побутові товари</a:t>
                      </a:r>
                      <a:endParaRPr lang="uk-UA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7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</a:t>
                      </a:r>
                      <a:endParaRPr lang="uk-UA" sz="17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8114630"/>
                  </a:ext>
                </a:extLst>
              </a:tr>
              <a:tr h="292968">
                <a:tc>
                  <a:txBody>
                    <a:bodyPr/>
                    <a:lstStyle/>
                    <a:p>
                      <a:pPr algn="ctr"/>
                      <a:r>
                        <a:rPr lang="uk-UA" sz="17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3</a:t>
                      </a:r>
                      <a:endParaRPr lang="uk-UA" sz="17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</a:rPr>
                        <a:t>Тема: Спортивні товари</a:t>
                      </a:r>
                      <a:endParaRPr lang="uk-UA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7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</a:t>
                      </a:r>
                      <a:endParaRPr lang="uk-UA" sz="17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3629655"/>
                  </a:ext>
                </a:extLst>
              </a:tr>
              <a:tr h="270872">
                <a:tc>
                  <a:txBody>
                    <a:bodyPr/>
                    <a:lstStyle/>
                    <a:p>
                      <a:pPr algn="ctr"/>
                      <a:r>
                        <a:rPr lang="uk-UA" sz="17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4</a:t>
                      </a:r>
                      <a:endParaRPr lang="uk-UA" sz="17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</a:rPr>
                        <a:t>Тема:</a:t>
                      </a:r>
                      <a:r>
                        <a:rPr lang="uk-UA" sz="18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</a:rPr>
                        <a:t> </a:t>
                      </a:r>
                      <a:r>
                        <a:rPr lang="uk-UA" sz="18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</a:rPr>
                        <a:t>Парфумерно</a:t>
                      </a:r>
                      <a:r>
                        <a:rPr lang="uk-UA" sz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</a:rPr>
                        <a:t>-косметичні </a:t>
                      </a:r>
                      <a:r>
                        <a:rPr lang="uk-UA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</a:rPr>
                        <a:t>товари</a:t>
                      </a:r>
                      <a:endParaRPr lang="uk-UA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7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</a:t>
                      </a:r>
                      <a:endParaRPr lang="uk-UA" sz="17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97685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uk-UA" sz="17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700" b="1" noProof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Разом </a:t>
                      </a:r>
                      <a:endParaRPr lang="uk-UA" sz="1700" b="1" noProof="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7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8</a:t>
                      </a:r>
                      <a:endParaRPr lang="uk-UA" sz="17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53888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45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я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0132342"/>
              </p:ext>
            </p:extLst>
          </p:nvPr>
        </p:nvGraphicFramePr>
        <p:xfrm>
          <a:off x="549796" y="404664"/>
          <a:ext cx="11173602" cy="619805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val="3906389834"/>
                    </a:ext>
                  </a:extLst>
                </a:gridCol>
                <a:gridCol w="7920880">
                  <a:extLst>
                    <a:ext uri="{9D8B030D-6E8A-4147-A177-3AD203B41FA5}">
                      <a16:colId xmlns:a16="http://schemas.microsoft.com/office/drawing/2014/main" val="1687266564"/>
                    </a:ext>
                  </a:extLst>
                </a:gridCol>
                <a:gridCol w="1956578">
                  <a:extLst>
                    <a:ext uri="{9D8B030D-6E8A-4147-A177-3AD203B41FA5}">
                      <a16:colId xmlns:a16="http://schemas.microsoft.com/office/drawing/2014/main" val="3565548996"/>
                    </a:ext>
                  </a:extLst>
                </a:gridCol>
              </a:tblGrid>
              <a:tr h="576064">
                <a:tc gridSpan="3">
                  <a:txBody>
                    <a:bodyPr/>
                    <a:lstStyle/>
                    <a:p>
                      <a:pPr algn="ctr"/>
                      <a:r>
                        <a:rPr lang="uk-UA" sz="2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Самостійна робота</a:t>
                      </a:r>
                      <a:endParaRPr lang="uk-UA" sz="28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6854397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uk-UA" sz="1700" b="1" i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з/п</a:t>
                      </a:r>
                      <a:endParaRPr lang="uk-UA" sz="1700" b="1" i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700" b="1" i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Тема:</a:t>
                      </a:r>
                      <a:endParaRPr lang="uk-UA" sz="1700" b="1" i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700" b="1" i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К-ть</a:t>
                      </a:r>
                      <a:r>
                        <a:rPr lang="uk-UA" sz="1700" b="1" i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годин</a:t>
                      </a:r>
                      <a:endParaRPr lang="uk-UA" sz="1700" b="1" i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9801821"/>
                  </a:ext>
                </a:extLst>
              </a:tr>
              <a:tr h="121920">
                <a:tc>
                  <a:txBody>
                    <a:bodyPr/>
                    <a:lstStyle/>
                    <a:p>
                      <a:pPr algn="ctr"/>
                      <a:r>
                        <a:rPr lang="uk-UA" sz="17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uk-UA" sz="17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</a:rPr>
                        <a:t>Тканини</a:t>
                      </a:r>
                      <a:endParaRPr lang="uk-UA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</a:rPr>
                        <a:t>8</a:t>
                      </a:r>
                      <a:endParaRPr lang="uk-UA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:a16="http://schemas.microsoft.com/office/drawing/2014/main" val="1087392520"/>
                  </a:ext>
                </a:extLst>
              </a:tr>
              <a:tr h="210304">
                <a:tc>
                  <a:txBody>
                    <a:bodyPr/>
                    <a:lstStyle/>
                    <a:p>
                      <a:pPr algn="ctr"/>
                      <a:r>
                        <a:rPr lang="uk-UA" sz="17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</a:t>
                      </a:r>
                      <a:endParaRPr lang="uk-UA" sz="17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</a:rPr>
                        <a:t>Неткані</a:t>
                      </a:r>
                      <a:r>
                        <a:rPr lang="uk-UA" sz="16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</a:rPr>
                        <a:t> </a:t>
                      </a:r>
                      <a:r>
                        <a:rPr lang="uk-UA" sz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</a:rPr>
                        <a:t>матеріали</a:t>
                      </a:r>
                      <a:endParaRPr lang="uk-UA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</a:rPr>
                        <a:t>7</a:t>
                      </a:r>
                      <a:endParaRPr lang="uk-UA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:a16="http://schemas.microsoft.com/office/drawing/2014/main" val="265048075"/>
                  </a:ext>
                </a:extLst>
              </a:tr>
              <a:tr h="276592">
                <a:tc>
                  <a:txBody>
                    <a:bodyPr/>
                    <a:lstStyle/>
                    <a:p>
                      <a:pPr algn="ctr"/>
                      <a:r>
                        <a:rPr lang="uk-UA" sz="17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3</a:t>
                      </a:r>
                      <a:endParaRPr lang="uk-UA" sz="17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</a:rPr>
                        <a:t>Трикотажні вироби</a:t>
                      </a:r>
                      <a:endParaRPr lang="uk-UA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</a:rPr>
                        <a:t>8</a:t>
                      </a:r>
                      <a:endParaRPr lang="uk-UA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:a16="http://schemas.microsoft.com/office/drawing/2014/main" val="425112690"/>
                  </a:ext>
                </a:extLst>
              </a:tr>
              <a:tr h="270872">
                <a:tc>
                  <a:txBody>
                    <a:bodyPr/>
                    <a:lstStyle/>
                    <a:p>
                      <a:pPr algn="ctr"/>
                      <a:r>
                        <a:rPr lang="uk-UA" sz="17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4</a:t>
                      </a:r>
                      <a:endParaRPr lang="uk-UA" sz="17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</a:rPr>
                        <a:t>Хутряні та </a:t>
                      </a:r>
                      <a:r>
                        <a:rPr lang="uk-UA" sz="18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</a:rPr>
                        <a:t>овчинно</a:t>
                      </a:r>
                      <a:r>
                        <a:rPr lang="uk-UA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</a:rPr>
                        <a:t>-шубні товари</a:t>
                      </a:r>
                      <a:endParaRPr lang="uk-UA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</a:rPr>
                        <a:t>7</a:t>
                      </a:r>
                      <a:endParaRPr lang="uk-UA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:a16="http://schemas.microsoft.com/office/drawing/2014/main" val="3341815624"/>
                  </a:ext>
                </a:extLst>
              </a:tr>
              <a:tr h="265152">
                <a:tc>
                  <a:txBody>
                    <a:bodyPr/>
                    <a:lstStyle/>
                    <a:p>
                      <a:pPr algn="ctr"/>
                      <a:r>
                        <a:rPr lang="uk-UA" sz="17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5</a:t>
                      </a:r>
                      <a:endParaRPr lang="uk-UA" sz="17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</a:rPr>
                        <a:t>Господарські товари із пластичних мас</a:t>
                      </a:r>
                      <a:endParaRPr lang="uk-UA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</a:rPr>
                        <a:t>8</a:t>
                      </a:r>
                      <a:endParaRPr lang="uk-UA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:a16="http://schemas.microsoft.com/office/drawing/2014/main" val="1118065417"/>
                  </a:ext>
                </a:extLst>
              </a:tr>
              <a:tr h="278480">
                <a:tc>
                  <a:txBody>
                    <a:bodyPr/>
                    <a:lstStyle/>
                    <a:p>
                      <a:pPr algn="ctr"/>
                      <a:r>
                        <a:rPr lang="uk-UA" sz="17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6</a:t>
                      </a:r>
                      <a:endParaRPr lang="uk-UA" sz="17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</a:rPr>
                        <a:t>Побутові товари зі скла</a:t>
                      </a:r>
                      <a:endParaRPr lang="uk-UA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</a:rPr>
                        <a:t>8</a:t>
                      </a:r>
                      <a:endParaRPr lang="uk-UA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:a16="http://schemas.microsoft.com/office/drawing/2014/main" val="4218499449"/>
                  </a:ext>
                </a:extLst>
              </a:tr>
              <a:tr h="417160">
                <a:tc>
                  <a:txBody>
                    <a:bodyPr/>
                    <a:lstStyle/>
                    <a:p>
                      <a:pPr algn="ctr"/>
                      <a:r>
                        <a:rPr lang="uk-UA" sz="17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7</a:t>
                      </a:r>
                      <a:endParaRPr lang="uk-UA" sz="17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</a:rPr>
                        <a:t>Металеві побутові товари</a:t>
                      </a:r>
                      <a:endParaRPr lang="uk-UA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</a:rPr>
                        <a:t>7</a:t>
                      </a:r>
                      <a:endParaRPr lang="uk-UA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:a16="http://schemas.microsoft.com/office/drawing/2014/main" val="5376926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uk-UA" sz="17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8</a:t>
                      </a:r>
                      <a:endParaRPr lang="uk-UA" sz="17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</a:rPr>
                        <a:t>Будівельні товари</a:t>
                      </a:r>
                      <a:endParaRPr lang="uk-UA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</a:rPr>
                        <a:t>8</a:t>
                      </a:r>
                      <a:endParaRPr lang="uk-UA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:a16="http://schemas.microsoft.com/office/drawing/2014/main" val="1497295497"/>
                  </a:ext>
                </a:extLst>
              </a:tr>
              <a:tr h="170264">
                <a:tc>
                  <a:txBody>
                    <a:bodyPr/>
                    <a:lstStyle/>
                    <a:p>
                      <a:pPr algn="ctr"/>
                      <a:r>
                        <a:rPr lang="uk-UA" sz="17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9</a:t>
                      </a:r>
                      <a:endParaRPr lang="uk-UA" sz="17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</a:rPr>
                        <a:t>Побутові електротовари</a:t>
                      </a:r>
                      <a:endParaRPr lang="uk-UA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</a:rPr>
                        <a:t>8</a:t>
                      </a:r>
                      <a:endParaRPr lang="uk-UA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:a16="http://schemas.microsoft.com/office/drawing/2014/main" val="343982968"/>
                  </a:ext>
                </a:extLst>
              </a:tr>
              <a:tr h="236552">
                <a:tc>
                  <a:txBody>
                    <a:bodyPr/>
                    <a:lstStyle/>
                    <a:p>
                      <a:pPr algn="ctr"/>
                      <a:r>
                        <a:rPr lang="uk-UA" sz="17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10</a:t>
                      </a:r>
                      <a:endParaRPr lang="uk-UA" sz="17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</a:rPr>
                        <a:t>Радіоелектронні товари</a:t>
                      </a:r>
                      <a:endParaRPr lang="uk-UA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</a:rPr>
                        <a:t>7</a:t>
                      </a:r>
                      <a:endParaRPr lang="uk-UA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:a16="http://schemas.microsoft.com/office/drawing/2014/main" val="4142292169"/>
                  </a:ext>
                </a:extLst>
              </a:tr>
              <a:tr h="230832">
                <a:tc>
                  <a:txBody>
                    <a:bodyPr/>
                    <a:lstStyle/>
                    <a:p>
                      <a:pPr algn="ctr"/>
                      <a:r>
                        <a:rPr lang="uk-UA" sz="17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11</a:t>
                      </a:r>
                      <a:endParaRPr lang="uk-UA" sz="17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</a:rPr>
                        <a:t>Галантерейні товари</a:t>
                      </a:r>
                      <a:endParaRPr lang="uk-UA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</a:rPr>
                        <a:t>6</a:t>
                      </a:r>
                      <a:endParaRPr lang="uk-UA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:a16="http://schemas.microsoft.com/office/drawing/2014/main" val="924341723"/>
                  </a:ext>
                </a:extLst>
              </a:tr>
              <a:tr h="139637">
                <a:tc>
                  <a:txBody>
                    <a:bodyPr/>
                    <a:lstStyle/>
                    <a:p>
                      <a:pPr algn="ctr"/>
                      <a:r>
                        <a:rPr lang="uk-UA" sz="17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12</a:t>
                      </a:r>
                      <a:endParaRPr lang="uk-UA" sz="17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</a:rPr>
                        <a:t>Ювелірні вироби</a:t>
                      </a:r>
                      <a:endParaRPr lang="uk-UA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</a:rPr>
                        <a:t>7</a:t>
                      </a:r>
                      <a:endParaRPr lang="uk-UA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:a16="http://schemas.microsoft.com/office/drawing/2014/main" val="1361507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uk-UA" sz="17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13</a:t>
                      </a:r>
                      <a:endParaRPr lang="uk-UA" sz="17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</a:rPr>
                        <a:t>Парфумерно</a:t>
                      </a:r>
                      <a:r>
                        <a:rPr lang="uk-UA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</a:rPr>
                        <a:t>-косметичні товари</a:t>
                      </a:r>
                      <a:endParaRPr lang="uk-UA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</a:rPr>
                        <a:t>6</a:t>
                      </a:r>
                      <a:endParaRPr lang="uk-UA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5400" marR="25400" marT="0" marB="0"/>
                </a:tc>
                <a:extLst>
                  <a:ext uri="{0D108BD9-81ED-4DB2-BD59-A6C34878D82A}">
                    <a16:rowId xmlns:a16="http://schemas.microsoft.com/office/drawing/2014/main" val="10761551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uk-UA" sz="17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700" b="1" noProof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Разом </a:t>
                      </a:r>
                      <a:endParaRPr lang="uk-UA" sz="1700" b="1" noProof="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7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95</a:t>
                      </a:r>
                      <a:endParaRPr lang="uk-UA" sz="17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4657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567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5980" y="332656"/>
            <a:ext cx="8229599" cy="770384"/>
          </a:xfrm>
        </p:spPr>
        <p:txBody>
          <a:bodyPr>
            <a:normAutofit/>
          </a:bodyPr>
          <a:lstStyle/>
          <a:p>
            <a:pPr algn="ctr"/>
            <a:r>
              <a:rPr lang="uk-UA" sz="4400" dirty="0">
                <a:solidFill>
                  <a:schemeClr val="accent6">
                    <a:lumMod val="50000"/>
                  </a:schemeClr>
                </a:solidFill>
              </a:rPr>
              <a:t>КРИТЕРІЇ ОЦІНЮВАННЯ 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05781" y="1103040"/>
            <a:ext cx="11521280" cy="5494312"/>
          </a:xfrm>
        </p:spPr>
        <p:txBody>
          <a:bodyPr>
            <a:normAutofit fontScale="92500" lnSpcReduction="20000"/>
          </a:bodyPr>
          <a:lstStyle/>
          <a:p>
            <a:pPr indent="457200"/>
            <a:r>
              <a:rPr lang="uk-UA" dirty="0">
                <a:solidFill>
                  <a:schemeClr val="accent6">
                    <a:lumMod val="50000"/>
                  </a:schemeClr>
                </a:solidFill>
              </a:rPr>
              <a:t>Оцінювання результатів навчання здобувачів освіти здійснюється через контрольні заходи з використанням критеріїв, які відображають рівень сформованих </a:t>
            </a:r>
            <a:r>
              <a:rPr lang="uk-UA" dirty="0" err="1">
                <a:solidFill>
                  <a:schemeClr val="accent6">
                    <a:lumMod val="50000"/>
                  </a:schemeClr>
                </a:solidFill>
              </a:rPr>
              <a:t>компетентностей</a:t>
            </a:r>
            <a:r>
              <a:rPr lang="uk-UA" dirty="0">
                <a:solidFill>
                  <a:schemeClr val="accent6">
                    <a:lumMod val="50000"/>
                  </a:schemeClr>
                </a:solidFill>
              </a:rPr>
              <a:t>. Контроль може бути: усним, письмовим, практичним, комп’ютерним, у формі індивідуальних завдань.</a:t>
            </a:r>
            <a:br>
              <a:rPr lang="uk-UA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uk-UA" dirty="0">
                <a:solidFill>
                  <a:schemeClr val="accent6">
                    <a:lumMod val="50000"/>
                  </a:schemeClr>
                </a:solidFill>
              </a:rPr>
              <a:t>          Оцінювання охоплює всі компоненти </a:t>
            </a:r>
            <a:r>
              <a:rPr lang="uk-UA" dirty="0" err="1">
                <a:solidFill>
                  <a:schemeClr val="accent6">
                    <a:lumMod val="50000"/>
                  </a:schemeClr>
                </a:solidFill>
              </a:rPr>
              <a:t>компетентностей</a:t>
            </a:r>
            <a:r>
              <a:rPr lang="uk-UA" dirty="0">
                <a:solidFill>
                  <a:schemeClr val="accent6">
                    <a:lumMod val="50000"/>
                  </a:schemeClr>
                </a:solidFill>
              </a:rPr>
              <a:t>: знання, вміння/навички, комунікація, відповідальність, автономія.</a:t>
            </a:r>
            <a:br>
              <a:rPr lang="uk-UA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uk-UA" dirty="0">
                <a:solidFill>
                  <a:schemeClr val="accent6">
                    <a:lumMod val="50000"/>
                  </a:schemeClr>
                </a:solidFill>
              </a:rPr>
              <a:t>          Використовують наступні  види контролю:  поточний контроль – проводиться під час лекцій та практичних занять (усне опитування, експрес-контроль, тести, завдання) та підсумковий (семестровий) контроль – здійснюється згідно з графіком освітнього процесу у формі заліку.</a:t>
            </a:r>
          </a:p>
          <a:p>
            <a:endParaRPr lang="uk-UA" dirty="0">
              <a:solidFill>
                <a:schemeClr val="accent6">
                  <a:lumMod val="50000"/>
                </a:schemeClr>
              </a:solidFill>
            </a:endParaRPr>
          </a:p>
          <a:p>
            <a:pPr indent="457200"/>
            <a:r>
              <a:rPr lang="uk-UA" u="sng" dirty="0">
                <a:solidFill>
                  <a:schemeClr val="accent6">
                    <a:lumMod val="50000"/>
                  </a:schemeClr>
                </a:solidFill>
              </a:rPr>
              <a:t>Критерії оцінювання результатів навчання:</a:t>
            </a:r>
          </a:p>
          <a:p>
            <a:pPr indent="457200"/>
            <a:r>
              <a:rPr lang="uk-UA" dirty="0">
                <a:solidFill>
                  <a:schemeClr val="accent6">
                    <a:lumMod val="50000"/>
                  </a:schemeClr>
                </a:solidFill>
              </a:rPr>
              <a:t>"Відмінно"- здобувач має глибокі системні знання, володіє державною мовою, вміє аналізувати, мислити </a:t>
            </a:r>
            <a:r>
              <a:rPr lang="uk-UA" dirty="0" err="1">
                <a:solidFill>
                  <a:schemeClr val="accent6">
                    <a:lumMod val="50000"/>
                  </a:schemeClr>
                </a:solidFill>
              </a:rPr>
              <a:t>логічно</a:t>
            </a:r>
            <a:r>
              <a:rPr lang="uk-UA" dirty="0">
                <a:solidFill>
                  <a:schemeClr val="accent6">
                    <a:lumMod val="50000"/>
                  </a:schemeClr>
                </a:solidFill>
              </a:rPr>
              <a:t>, творчо застосовує знання, демонструє високий рівень практичних навичок.</a:t>
            </a:r>
          </a:p>
          <a:p>
            <a:pPr indent="457200"/>
            <a:r>
              <a:rPr lang="uk-UA" dirty="0">
                <a:solidFill>
                  <a:schemeClr val="accent6">
                    <a:lumMod val="50000"/>
                  </a:schemeClr>
                </a:solidFill>
              </a:rPr>
              <a:t>"Добре"- має повне знання програмного матеріалу, здатний до аналітичного відтворення, аргументує відповідь, володіє державною мовою, але допускає деякі неточності у </a:t>
            </a:r>
            <a:r>
              <a:rPr lang="uk-UA" dirty="0" err="1">
                <a:solidFill>
                  <a:schemeClr val="accent6">
                    <a:lumMod val="50000"/>
                  </a:schemeClr>
                </a:solidFill>
              </a:rPr>
              <a:t>логіці</a:t>
            </a:r>
            <a:r>
              <a:rPr lang="uk-UA" dirty="0">
                <a:solidFill>
                  <a:schemeClr val="accent6">
                    <a:lumMod val="50000"/>
                  </a:schemeClr>
                </a:solidFill>
              </a:rPr>
              <a:t> або виконанні практичних завдань. </a:t>
            </a:r>
          </a:p>
          <a:p>
            <a:pPr indent="457200"/>
            <a:r>
              <a:rPr lang="uk-UA" dirty="0">
                <a:solidFill>
                  <a:schemeClr val="accent6">
                    <a:lumMod val="50000"/>
                  </a:schemeClr>
                </a:solidFill>
              </a:rPr>
              <a:t>"Задовільно" - опанував основи дисципліни, орієнтується в літературі, але відповідає непереконливо, плутає поняття, припускається помилок при виконанні завдань, має труднощі з державною мовою.</a:t>
            </a:r>
          </a:p>
          <a:p>
            <a:pPr indent="457200"/>
            <a:r>
              <a:rPr lang="uk-UA" dirty="0">
                <a:solidFill>
                  <a:schemeClr val="accent6">
                    <a:lumMod val="50000"/>
                  </a:schemeClr>
                </a:solidFill>
              </a:rPr>
              <a:t>"Незадовільно" - має суттєві прогалини у знаннях, не орієнтується в основних джерелах, не вміє аргументувати відповідь, не володіє базовими навичками, демонструє низький рівень практичної підготовки.</a:t>
            </a:r>
          </a:p>
        </p:txBody>
      </p:sp>
    </p:spTree>
    <p:extLst>
      <p:ext uri="{BB962C8B-B14F-4D97-AF65-F5344CB8AC3E}">
        <p14:creationId xmlns:p14="http://schemas.microsoft.com/office/powerpoint/2010/main" val="3940246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Презентація для продажу продуктів і послуг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3494BA"/>
      </a:accent6>
      <a:hlink>
        <a:srgbClr val="6B9F25"/>
      </a:hlink>
      <a:folHlink>
        <a:srgbClr val="9F6715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4400000" scaled="0"/>
          <a:tileRect/>
        </a:gra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7400000" scaled="0"/>
          <a:tileRect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usiness sales presentation on product or service.potx" id="{BB6578FA-E30D-45EC-B849-CACB373ADC90}" vid="{5A523E24-2D1D-4F75-BD91-64E0BBADB4AA}"/>
    </a:ext>
  </a:extLst>
</a:theme>
</file>

<file path=ppt/theme/theme2.xml><?xml version="1.0" encoding="utf-8"?>
<a:theme xmlns:a="http://schemas.openxmlformats.org/drawingml/2006/main" name="Тема Offic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3494BA"/>
      </a:accent6>
      <a:hlink>
        <a:srgbClr val="6B9F25"/>
      </a:hlink>
      <a:folHlink>
        <a:srgbClr val="9F6715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3494BA"/>
      </a:accent6>
      <a:hlink>
        <a:srgbClr val="6B9F25"/>
      </a:hlink>
      <a:folHlink>
        <a:srgbClr val="9F6715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Ділова презентація для продажу продуктів і послуг</Template>
  <TotalTime>271</TotalTime>
  <Words>878</Words>
  <Application>Microsoft Office PowerPoint</Application>
  <PresentationFormat>Довільний</PresentationFormat>
  <Paragraphs>257</Paragraphs>
  <Slides>10</Slides>
  <Notes>2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10</vt:i4>
      </vt:variant>
    </vt:vector>
  </HeadingPairs>
  <TitlesOfParts>
    <vt:vector size="17" baseType="lpstr">
      <vt:lpstr>Arial</vt:lpstr>
      <vt:lpstr>Calibri</vt:lpstr>
      <vt:lpstr>Cambria</vt:lpstr>
      <vt:lpstr>Corbel</vt:lpstr>
      <vt:lpstr>Tahoma</vt:lpstr>
      <vt:lpstr>Times New Roman</vt:lpstr>
      <vt:lpstr>Презентація для продажу продуктів і послуг</vt:lpstr>
      <vt:lpstr>Презентація PowerPoint</vt:lpstr>
      <vt:lpstr>Відділення готельно– ресторанного бізнесу та підприємництва</vt:lpstr>
      <vt:lpstr>Програмні результати навчання: РН2. Застосовувати знання, розуміння закономірностей та сучасних досягнень у підприємницькій та торговельній діяльності із професійною метою РН5. Збирати й аналізувати необхідну інформацію, обчислювати економічні та маркетингові показники, обґрунтовувати управлінські рішення на основі використання необхідного аналітичного, методичного й методологічного інструментарію.  РН7. Використовувати цифрові інформаційні та комунікаційні технології, а також спеціалізовані програмні продукти, необхідні для розв’язування завдань з маркетингу РН10. Визначати характеристику товарів і послуг у підприємницькій та торговельній діяльності за допомогою сучасних методів. РН14. Визначати потреби споживачів для формування асортименту товарів у підприємницькій та торговельній діяльності</vt:lpstr>
      <vt:lpstr>Презентація PowerPoint</vt:lpstr>
      <vt:lpstr>СТРУКТУРА КУРСУ</vt:lpstr>
      <vt:lpstr>Презентація PowerPoint</vt:lpstr>
      <vt:lpstr>Презентація PowerPoint</vt:lpstr>
      <vt:lpstr>Презентація PowerPoint</vt:lpstr>
      <vt:lpstr>КРИТЕРІЇ ОЦІНЮВАННЯ </vt:lpstr>
      <vt:lpstr>Основні і допоміжні джерела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PC</dc:creator>
  <cp:lastModifiedBy>PC</cp:lastModifiedBy>
  <cp:revision>15</cp:revision>
  <dcterms:created xsi:type="dcterms:W3CDTF">2025-06-13T13:42:56Z</dcterms:created>
  <dcterms:modified xsi:type="dcterms:W3CDTF">2025-09-22T14:26:35Z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