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3"/>
  </p:notesMasterIdLst>
  <p:handoutMasterIdLst>
    <p:handoutMasterId r:id="rId14"/>
  </p:handoutMasterIdLst>
  <p:sldIdLst>
    <p:sldId id="256" r:id="rId2"/>
    <p:sldId id="268" r:id="rId3"/>
    <p:sldId id="260" r:id="rId4"/>
    <p:sldId id="257" r:id="rId5"/>
    <p:sldId id="258" r:id="rId6"/>
    <p:sldId id="266" r:id="rId7"/>
    <p:sldId id="259" r:id="rId8"/>
    <p:sldId id="262" r:id="rId9"/>
    <p:sldId id="263" r:id="rId10"/>
    <p:sldId id="269" r:id="rId11"/>
    <p:sldId id="264" r:id="rId12"/>
  </p:sldIdLst>
  <p:sldSz cx="12188825" cy="6858000"/>
  <p:notesSz cx="6858000" cy="9144000"/>
  <p:defaultTextStyle>
    <a:defPPr rtl="0"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orient="horz" pos="3888">
          <p15:clr>
            <a:srgbClr val="A4A3A4"/>
          </p15:clr>
        </p15:guide>
        <p15:guide id="3" orient="horz" pos="432">
          <p15:clr>
            <a:srgbClr val="A4A3A4"/>
          </p15:clr>
        </p15:guide>
        <p15:guide id="4" orient="horz" pos="3072">
          <p15:clr>
            <a:srgbClr val="A4A3A4"/>
          </p15:clr>
        </p15:guide>
        <p15:guide id="5" orient="horz" pos="3408">
          <p15:clr>
            <a:srgbClr val="A4A3A4"/>
          </p15:clr>
        </p15:guide>
        <p15:guide id="6" pos="3839">
          <p15:clr>
            <a:srgbClr val="A4A3A4"/>
          </p15:clr>
        </p15:guide>
        <p15:guide id="7" pos="383">
          <p15:clr>
            <a:srgbClr val="A4A3A4"/>
          </p15:clr>
        </p15:guide>
        <p15:guide id="8" pos="7295">
          <p15:clr>
            <a:srgbClr val="A4A3A4"/>
          </p15:clr>
        </p15:guide>
        <p15:guide id="9" pos="815">
          <p15:clr>
            <a:srgbClr val="A4A3A4"/>
          </p15:clr>
        </p15:guide>
        <p15:guide id="10" pos="2879">
          <p15:clr>
            <a:srgbClr val="A4A3A4"/>
          </p15:clr>
        </p15:guide>
        <p15:guide id="11" pos="307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3B4B98B0-60AC-42C2-AFA5-B58CD77FA1E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3B4B98B0-60AC-42C2-AFA5-B58CD77FA1E5}" styleName="Light Style 1 - Accent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>
      <p:cViewPr varScale="1">
        <p:scale>
          <a:sx n="73" d="100"/>
          <a:sy n="73" d="100"/>
        </p:scale>
        <p:origin x="618" y="84"/>
      </p:cViewPr>
      <p:guideLst>
        <p:guide orient="horz" pos="2160"/>
        <p:guide orient="horz" pos="3888"/>
        <p:guide orient="horz" pos="432"/>
        <p:guide orient="horz" pos="3072"/>
        <p:guide orient="horz" pos="3408"/>
        <p:guide pos="3839"/>
        <p:guide pos="383"/>
        <p:guide pos="7295"/>
        <p:guide pos="815"/>
        <p:guide pos="2879"/>
        <p:guide pos="3071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 showGuides="1">
      <p:cViewPr varScale="1">
        <p:scale>
          <a:sx n="87" d="100"/>
          <a:sy n="87" d="100"/>
        </p:scale>
        <p:origin x="3840" y="84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  <a:endParaRPr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A98ED8CD-4E4C-49AC-BDC6-2963BA49E54F}" type="slidenum">
              <a:r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34341795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верхнього колонтитула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3" name="Місце для дати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r>
              <a:rPr lang="en-US"/>
              <a:t>01.05.2017</a:t>
            </a:r>
            <a:endParaRPr dirty="0"/>
          </a:p>
        </p:txBody>
      </p:sp>
      <p:sp>
        <p:nvSpPr>
          <p:cNvPr id="4" name="Місце для зображення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dirty="0"/>
          </a:p>
        </p:txBody>
      </p:sp>
      <p:sp>
        <p:nvSpPr>
          <p:cNvPr id="5" name="Місце для нотаток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t>Зразки заголовків</a:t>
            </a:r>
          </a:p>
          <a:p>
            <a:pPr lvl="1" rtl="0"/>
            <a:r>
              <a:t>Другий рівень</a:t>
            </a:r>
          </a:p>
          <a:p>
            <a:pPr lvl="2" rtl="0"/>
            <a:r>
              <a:t>Третій рівень</a:t>
            </a:r>
          </a:p>
          <a:p>
            <a:pPr lvl="3" rtl="0"/>
            <a:r>
              <a:t>Четвертий рівень</a:t>
            </a:r>
          </a:p>
          <a:p>
            <a:pPr lvl="4" rtl="0"/>
            <a:r>
              <a:t>П’ятий рівень</a:t>
            </a:r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dirty="0"/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FB91549-43BF-425A-AF25-75262019208C}" type="slidenum">
              <a:rPr/>
              <a:t>‹№›</a:t>
            </a:fld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2392864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2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317841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зображення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Місце для нотаток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en-US" dirty="0"/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FB91549-43BF-425A-AF25-75262019208C}" type="slidenum">
              <a:rPr lang="en-US" smtClean="0"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311712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и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а 3"/>
          <p:cNvGrpSpPr/>
          <p:nvPr/>
        </p:nvGrpSpPr>
        <p:grpSpPr>
          <a:xfrm>
            <a:off x="31542" y="-1"/>
            <a:ext cx="12190413" cy="6858001"/>
            <a:chOff x="-1588" y="0"/>
            <a:chExt cx="12190413" cy="6858001"/>
          </a:xfrm>
        </p:grpSpPr>
        <p:sp>
          <p:nvSpPr>
            <p:cNvPr id="11" name="Прямокутник 10"/>
            <p:cNvSpPr/>
            <p:nvPr/>
          </p:nvSpPr>
          <p:spPr>
            <a:xfrm>
              <a:off x="-1588" y="0"/>
              <a:ext cx="12188952" cy="6858000"/>
            </a:xfrm>
            <a:prstGeom prst="rect">
              <a:avLst/>
            </a:prstGeom>
            <a:gradFill flip="none" rotWithShape="1">
              <a:gsLst>
                <a:gs pos="0">
                  <a:schemeClr val="accent1">
                    <a:lumMod val="5000"/>
                    <a:lumOff val="95000"/>
                  </a:schemeClr>
                </a:gs>
                <a:gs pos="74000">
                  <a:schemeClr val="accent1">
                    <a:lumMod val="45000"/>
                    <a:lumOff val="55000"/>
                  </a:schemeClr>
                </a:gs>
                <a:gs pos="83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lin ang="5400000" scaled="1"/>
              <a:tileRect/>
            </a:gradFill>
            <a:ln>
              <a:noFill/>
            </a:ln>
          </p:spPr>
          <p:style>
            <a:lnRef idx="3">
              <a:schemeClr val="lt1"/>
            </a:lnRef>
            <a:fillRef idx="1">
              <a:schemeClr val="accent2"/>
            </a:fillRef>
            <a:effectRef idx="1">
              <a:schemeClr val="accent2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0"/>
              <a:endParaRPr lang="en-US" dirty="0"/>
            </a:p>
          </p:txBody>
        </p:sp>
        <p:pic>
          <p:nvPicPr>
            <p:cNvPr id="5" name="Рисунок 4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4873625" y="0"/>
              <a:ext cx="7315200" cy="6858001"/>
            </a:xfrm>
            <a:prstGeom prst="rect">
              <a:avLst/>
            </a:prstGeom>
          </p:spPr>
        </p:pic>
      </p:grp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8013" y="609600"/>
            <a:ext cx="3962400" cy="4724399"/>
          </a:xfrm>
        </p:spPr>
        <p:txBody>
          <a:bodyPr rtlCol="0">
            <a:normAutofit/>
          </a:bodyPr>
          <a:lstStyle>
            <a:lvl1pPr>
              <a:defRPr sz="4800"/>
            </a:lvl1pPr>
          </a:lstStyle>
          <a:p>
            <a:pPr rtl="0"/>
            <a:r>
              <a:rPr lang="uk-UA" smtClean="0"/>
              <a:t>Зразок заголовка</a:t>
            </a:r>
            <a:endParaRPr dirty="0"/>
          </a:p>
        </p:txBody>
      </p:sp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rtl="0"/>
            <a:r>
              <a:rPr lang="uk-UA" smtClean="0"/>
              <a:t>Клацніть, щоб редагувати стиль зразка підзаголовка</a:t>
            </a:r>
            <a:endParaRPr dirty="0"/>
          </a:p>
        </p:txBody>
      </p:sp>
      <p:sp>
        <p:nvSpPr>
          <p:cNvPr id="8" name="Місце для дати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9" name="Місце для нижнього колонтитула 8"/>
          <p:cNvSpPr>
            <a:spLocks noGrp="1"/>
          </p:cNvSpPr>
          <p:nvPr>
            <p:ph type="ftr" sz="quarter" idx="11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10" name="Місце для номера слайда 9"/>
          <p:cNvSpPr>
            <a:spLocks noGrp="1"/>
          </p:cNvSpPr>
          <p:nvPr>
            <p:ph type="sldNum" sz="quarter" idx="12"/>
          </p:nvPr>
        </p:nvSpPr>
        <p:spPr bwMode="ltGray"/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fld id="{A3F31473-23EB-4724-8B59-FE6D21D89FA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789429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і вертикальни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934342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ий заголовок і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ий заголовок 1"/>
          <p:cNvSpPr>
            <a:spLocks noGrp="1"/>
          </p:cNvSpPr>
          <p:nvPr>
            <p:ph type="title" orient="vert"/>
          </p:nvPr>
        </p:nvSpPr>
        <p:spPr>
          <a:xfrm>
            <a:off x="10285412" y="685800"/>
            <a:ext cx="1295401" cy="5486400"/>
          </a:xfrm>
        </p:spPr>
        <p:txBody>
          <a:bodyPr vert="eaVert"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вертикального тексту 2"/>
          <p:cNvSpPr>
            <a:spLocks noGrp="1"/>
          </p:cNvSpPr>
          <p:nvPr>
            <p:ph type="body" orient="vert" idx="1" hasCustomPrompt="1"/>
          </p:nvPr>
        </p:nvSpPr>
        <p:spPr>
          <a:xfrm>
            <a:off x="608012" y="685800"/>
            <a:ext cx="9474253" cy="5486400"/>
          </a:xfrm>
        </p:spPr>
        <p:txBody>
          <a:bodyPr vert="eaVert"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 baseline="0"/>
            </a:lvl8pPr>
            <a:lvl9pPr>
              <a:defRPr baseline="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05634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і об’є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7" name="Місце для вмісту 2"/>
          <p:cNvSpPr>
            <a:spLocks noGrp="1"/>
          </p:cNvSpPr>
          <p:nvPr>
            <p:ph idx="13" hasCustomPrompt="1"/>
          </p:nvPr>
        </p:nvSpPr>
        <p:spPr>
          <a:xfrm>
            <a:off x="1293812" y="685801"/>
            <a:ext cx="10287000" cy="4190999"/>
          </a:xfrm>
        </p:spPr>
        <p:txBody>
          <a:bodyPr rtlCol="0"/>
          <a:lstStyle>
            <a:lvl1pPr>
              <a:defRPr/>
            </a:lvl1pPr>
            <a:lvl2pPr>
              <a:defRPr/>
            </a:lvl2pPr>
            <a:lvl3pPr>
              <a:defRPr/>
            </a:lvl3pPr>
            <a:lvl4pPr>
              <a:defRPr/>
            </a:lvl4pPr>
            <a:lvl5pPr>
              <a:defRPr/>
            </a:lvl5pPr>
            <a:lvl6pPr>
              <a:defRPr/>
            </a:lvl6pPr>
            <a:lvl7pPr>
              <a:defRPr/>
            </a:lvl7pPr>
            <a:lvl8pPr>
              <a:defRPr/>
            </a:lvl8pPr>
            <a:lvl9pPr>
              <a:defRPr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24106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розділ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3" y="2514600"/>
            <a:ext cx="8229599" cy="2819400"/>
          </a:xfrm>
        </p:spPr>
        <p:txBody>
          <a:bodyPr rtlCol="0" anchor="b">
            <a:normAutofit/>
          </a:bodyPr>
          <a:lstStyle>
            <a:lvl1pPr algn="l">
              <a:defRPr sz="4800" b="0" cap="none" baseline="0"/>
            </a:lvl1pPr>
          </a:lstStyle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606425" y="5410200"/>
            <a:ext cx="8231187" cy="762000"/>
          </a:xfrm>
        </p:spPr>
        <p:txBody>
          <a:bodyPr rtlCol="0" anchor="t">
            <a:normAutofit/>
          </a:bodyPr>
          <a:lstStyle>
            <a:lvl1pPr marL="0" indent="0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0470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елементи вміст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 dirty="0"/>
          </a:p>
        </p:txBody>
      </p:sp>
      <p:sp>
        <p:nvSpPr>
          <p:cNvPr id="3" name="Місце для вмісту 2"/>
          <p:cNvSpPr>
            <a:spLocks noGrp="1"/>
          </p:cNvSpPr>
          <p:nvPr>
            <p:ph sz="half" idx="1" hasCustomPrompt="1"/>
          </p:nvPr>
        </p:nvSpPr>
        <p:spPr>
          <a:xfrm>
            <a:off x="1293813" y="685800"/>
            <a:ext cx="5029200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6551614" y="685800"/>
            <a:ext cx="5029199" cy="4191000"/>
          </a:xfrm>
        </p:spPr>
        <p:txBody>
          <a:bodyPr rtlCol="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20764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Порівнянн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3664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4" name="Місце для вмісту 3"/>
          <p:cNvSpPr>
            <a:spLocks noGrp="1"/>
          </p:cNvSpPr>
          <p:nvPr>
            <p:ph sz="half" idx="2" hasCustomPrompt="1"/>
          </p:nvPr>
        </p:nvSpPr>
        <p:spPr>
          <a:xfrm>
            <a:off x="1293664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тексту 4"/>
          <p:cNvSpPr>
            <a:spLocks noGrp="1"/>
          </p:cNvSpPr>
          <p:nvPr>
            <p:ph type="body" sz="quarter" idx="3"/>
          </p:nvPr>
        </p:nvSpPr>
        <p:spPr>
          <a:xfrm>
            <a:off x="6551613" y="685800"/>
            <a:ext cx="5029200" cy="990600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3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6" name="Місце для вмісту 5"/>
          <p:cNvSpPr>
            <a:spLocks noGrp="1"/>
          </p:cNvSpPr>
          <p:nvPr>
            <p:ph sz="quarter" idx="4" hasCustomPrompt="1"/>
          </p:nvPr>
        </p:nvSpPr>
        <p:spPr>
          <a:xfrm>
            <a:off x="6550025" y="1752600"/>
            <a:ext cx="5029200" cy="3200400"/>
          </a:xfrm>
        </p:spPr>
        <p:txBody>
          <a:bodyPr rtlCol="0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7" name="Місце для дати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8" name="Місце для нижнього колонтитула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9" name="Місце для номера слайда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64809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Лише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3" name="Місце для дати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4" name="Місце для нижнього колонтитула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5" name="Місце для номера слайда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823653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Місце для дати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3" name="Місце для нижнього колонтитула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4" name="Місце для номера слайда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4848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Вміст і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Autofit/>
          </a:bodyPr>
          <a:lstStyle>
            <a:lvl1pPr algn="l">
              <a:defRPr sz="3600" b="0"/>
            </a:lvl1pPr>
          </a:lstStyle>
          <a:p>
            <a:pPr rtl="0"/>
            <a:r>
              <a:rPr lang="uk-UA" smtClean="0"/>
              <a:t>Зразок заголовка</a:t>
            </a:r>
            <a:endParaRPr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Місце для вмісту 2"/>
          <p:cNvSpPr>
            <a:spLocks noGrp="1"/>
          </p:cNvSpPr>
          <p:nvPr>
            <p:ph idx="1" hasCustomPrompt="1"/>
          </p:nvPr>
        </p:nvSpPr>
        <p:spPr>
          <a:xfrm>
            <a:off x="4875212" y="685800"/>
            <a:ext cx="6704171" cy="5486400"/>
          </a:xfrm>
        </p:spPr>
        <p:txBody>
          <a:bodyPr rtlCol="0">
            <a:normAutofit/>
          </a:bodyPr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 baseline="0"/>
            </a:lvl6pPr>
            <a:lvl7pPr>
              <a:defRPr sz="1800" baseline="0"/>
            </a:lvl7pPr>
            <a:lvl8pPr>
              <a:defRPr sz="1800" baseline="0"/>
            </a:lvl8pPr>
            <a:lvl9pPr>
              <a:defRPr sz="1800" baseline="0"/>
            </a:lvl9pPr>
          </a:lstStyle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506913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Зображення з підпис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8014" y="685800"/>
            <a:ext cx="3962400" cy="4648200"/>
          </a:xfrm>
        </p:spPr>
        <p:txBody>
          <a:bodyPr rtlCol="0" anchor="b">
            <a:normAutofit/>
          </a:bodyPr>
          <a:lstStyle>
            <a:lvl1pPr algn="l">
              <a:defRPr sz="3600" b="0"/>
            </a:lvl1pPr>
          </a:lstStyle>
          <a:p>
            <a:pPr rtl="0"/>
            <a:r>
              <a:rPr lang="uk-UA" smtClean="0"/>
              <a:t>Зразок заголовка</a:t>
            </a:r>
            <a:endParaRPr dirty="0"/>
          </a:p>
        </p:txBody>
      </p:sp>
      <p:sp>
        <p:nvSpPr>
          <p:cNvPr id="4" name="Місце для тексту 3"/>
          <p:cNvSpPr>
            <a:spLocks noGrp="1"/>
          </p:cNvSpPr>
          <p:nvPr>
            <p:ph type="body" sz="half" idx="2"/>
          </p:nvPr>
        </p:nvSpPr>
        <p:spPr>
          <a:xfrm>
            <a:off x="608013" y="5410200"/>
            <a:ext cx="3962400" cy="76200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 rtl="0"/>
            <a:r>
              <a:rPr lang="uk-UA" smtClean="0"/>
              <a:t>Редагувати стиль зразка тексту</a:t>
            </a:r>
          </a:p>
        </p:txBody>
      </p:sp>
      <p:sp>
        <p:nvSpPr>
          <p:cNvPr id="3" name="Місце для зображення 2" descr="Пустий покажчик місця заповнення для зображення Клацніть цей покажчик і виберіть зображення, яке потрібно додати"/>
          <p:cNvSpPr>
            <a:spLocks noGrp="1"/>
          </p:cNvSpPr>
          <p:nvPr>
            <p:ph type="pic" idx="1"/>
          </p:nvPr>
        </p:nvSpPr>
        <p:spPr>
          <a:xfrm>
            <a:off x="4875213" y="685800"/>
            <a:ext cx="6705600" cy="5486400"/>
          </a:xfrm>
          <a:ln w="63500">
            <a:solidFill>
              <a:schemeClr val="bg1"/>
            </a:solidFill>
            <a:miter lim="800000"/>
          </a:ln>
        </p:spPr>
        <p:txBody>
          <a:bodyPr rtlCol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uk-UA" smtClean="0"/>
              <a:t>Клацніть піктограму, щоб додати зображення</a:t>
            </a:r>
            <a:endParaRPr dirty="0"/>
          </a:p>
        </p:txBody>
      </p:sp>
      <p:sp>
        <p:nvSpPr>
          <p:cNvPr id="5" name="Місце для дати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6" name="Місце для нижнього колонтитула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uk"/>
              <a:t>Додайте нижній колонтитул</a:t>
            </a:r>
          </a:p>
        </p:txBody>
      </p:sp>
      <p:sp>
        <p:nvSpPr>
          <p:cNvPr id="7" name="Місце для номера слайда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A3F31473-23EB-4724-8B59-FE6D21D89FA4}" type="slidenum">
              <a:rPr lang="en-US" smtClean="0"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274257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 bwMode="ltGray"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кутник 6"/>
          <p:cNvSpPr/>
          <p:nvPr/>
        </p:nvSpPr>
        <p:spPr>
          <a:xfrm>
            <a:off x="-1588" y="0"/>
            <a:ext cx="12188952" cy="6858000"/>
          </a:xfrm>
          <a:prstGeom prst="rect">
            <a:avLst/>
          </a:prstGeom>
          <a:gradFill flip="none" rotWithShape="1"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  <a:tileRect/>
          </a:gradFill>
          <a:ln>
            <a:noFill/>
          </a:ln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0"/>
            <a:endParaRPr lang="en-US" dirty="0"/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1293813" y="685800"/>
            <a:ext cx="10287000" cy="419099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uk"/>
              <a:t>Зразки заголовків</a:t>
            </a:r>
          </a:p>
          <a:p>
            <a:pPr lvl="1" rtl="0"/>
            <a:r>
              <a:rPr lang="uk"/>
              <a:t>Другий рівень</a:t>
            </a:r>
          </a:p>
          <a:p>
            <a:pPr lvl="2" rtl="0"/>
            <a:r>
              <a:rPr lang="uk"/>
              <a:t>Третій рівень</a:t>
            </a:r>
          </a:p>
          <a:p>
            <a:pPr lvl="3" rtl="0"/>
            <a:r>
              <a:rPr lang="uk"/>
              <a:t>Четвертий рівень</a:t>
            </a:r>
          </a:p>
          <a:p>
            <a:pPr lvl="4" rtl="0"/>
            <a:r>
              <a:rPr lang="uk"/>
              <a:t>П’ятий рівень</a:t>
            </a:r>
          </a:p>
        </p:txBody>
      </p:sp>
      <p:sp>
        <p:nvSpPr>
          <p:cNvPr id="2" name="Місце для заголовка 1"/>
          <p:cNvSpPr>
            <a:spLocks noGrp="1"/>
          </p:cNvSpPr>
          <p:nvPr>
            <p:ph type="title"/>
          </p:nvPr>
        </p:nvSpPr>
        <p:spPr>
          <a:xfrm>
            <a:off x="609441" y="5105400"/>
            <a:ext cx="10971372" cy="1066800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uk"/>
              <a:t>Зразок заголовка</a:t>
            </a:r>
            <a:endParaRPr/>
          </a:p>
        </p:txBody>
      </p:sp>
      <p:sp>
        <p:nvSpPr>
          <p:cNvPr id="4" name="Місце для дати 3"/>
          <p:cNvSpPr>
            <a:spLocks noGrp="1"/>
          </p:cNvSpPr>
          <p:nvPr>
            <p:ph type="dt" sz="half" idx="2"/>
          </p:nvPr>
        </p:nvSpPr>
        <p:spPr>
          <a:xfrm>
            <a:off x="609441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en-US" smtClean="0"/>
              <a:t>01.05.2017</a:t>
            </a:r>
            <a:endParaRPr lang="en-US" dirty="0"/>
          </a:p>
        </p:txBody>
      </p:sp>
      <p:sp>
        <p:nvSpPr>
          <p:cNvPr id="5" name="Місце для нижнього колонтитула 4"/>
          <p:cNvSpPr>
            <a:spLocks noGrp="1"/>
          </p:cNvSpPr>
          <p:nvPr>
            <p:ph type="ftr" sz="quarter" idx="3"/>
          </p:nvPr>
        </p:nvSpPr>
        <p:spPr>
          <a:xfrm>
            <a:off x="4164515" y="6356351"/>
            <a:ext cx="385979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/>
                </a:solidFill>
              </a:defRPr>
            </a:lvl1pPr>
          </a:lstStyle>
          <a:p>
            <a:pPr rtl="0"/>
            <a:r>
              <a:rPr lang="uk"/>
              <a:t>Додайте нижній колонтитул</a:t>
            </a:r>
            <a:endParaRPr lang="en-US" dirty="0"/>
          </a:p>
        </p:txBody>
      </p:sp>
      <p:sp>
        <p:nvSpPr>
          <p:cNvPr id="6" name="Місце для номера слайда 5"/>
          <p:cNvSpPr>
            <a:spLocks noGrp="1"/>
          </p:cNvSpPr>
          <p:nvPr>
            <p:ph type="sldNum" sz="quarter" idx="4"/>
          </p:nvPr>
        </p:nvSpPr>
        <p:spPr>
          <a:xfrm>
            <a:off x="8735325" y="6356351"/>
            <a:ext cx="28440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/>
                </a:solidFill>
              </a:defRPr>
            </a:lvl1pPr>
          </a:lstStyle>
          <a:p>
            <a:pPr rtl="0"/>
            <a:fld id="{A3F31473-23EB-4724-8B59-FE6D21D89FA4}" type="slidenum">
              <a:rPr lang="en-US" smtClean="0"/>
              <a:pPr/>
              <a:t>‹№›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435381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sldNum="0" hdr="0" ftr="0" dt="0"/>
  <p:txStyles>
    <p:titleStyle>
      <a:lvl1pPr algn="l" defTabSz="914400" rtl="0" eaLnBrk="1" latinLnBrk="0" hangingPunct="1">
        <a:lnSpc>
          <a:spcPct val="80000"/>
        </a:lnSpc>
        <a:spcBef>
          <a:spcPct val="0"/>
        </a:spcBef>
        <a:buNone/>
        <a:defRPr sz="36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Clr>
          <a:schemeClr val="tx1"/>
        </a:buClr>
        <a:buSzPct val="80000"/>
        <a:buFont typeface="Arial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15950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Corbel" pitchFamily="34" charset="0"/>
        <a:buChar char="–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380744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764792" indent="-228600" algn="l" defTabSz="914400" rtl="0" eaLnBrk="1" latinLnBrk="0" hangingPunct="1">
        <a:lnSpc>
          <a:spcPct val="90000"/>
        </a:lnSpc>
        <a:spcBef>
          <a:spcPts val="600"/>
        </a:spcBef>
        <a:buClr>
          <a:schemeClr val="tx1"/>
        </a:buClr>
        <a:buSzPct val="8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148840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532888" indent="-22860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itchFamily="34" charset="0"/>
        <a:buChar char="•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916936" indent="-283464" algn="l" defTabSz="914400" rtl="0" eaLnBrk="1" latinLnBrk="0" hangingPunct="1">
        <a:lnSpc>
          <a:spcPct val="90000"/>
        </a:lnSpc>
        <a:spcBef>
          <a:spcPts val="600"/>
        </a:spcBef>
        <a:buFont typeface="Corbel" pitchFamily="34" charset="0"/>
        <a:buChar char="–"/>
        <a:defRPr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358134" indent="-285750" algn="l" defTabSz="914400" rtl="0" eaLnBrk="1" latinLnBrk="0" hangingPunct="1">
        <a:lnSpc>
          <a:spcPct val="90000"/>
        </a:lnSpc>
        <a:spcBef>
          <a:spcPts val="600"/>
        </a:spcBef>
        <a:buSzPct val="80000"/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://zakon0.rada.gov.ua/laws/show/698-12" TargetMode="External"/><Relationship Id="rId2" Type="http://schemas.openxmlformats.org/officeDocument/2006/relationships/hyperlink" Target="http://zakon3.rada.gov.ua/laws/show/1023-12" TargetMode="External"/><Relationship Id="rId1" Type="http://schemas.openxmlformats.org/officeDocument/2006/relationships/slideLayout" Target="../slideLayouts/slideLayout4.xml"/><Relationship Id="rId5" Type="http://schemas.openxmlformats.org/officeDocument/2006/relationships/hyperlink" Target="https://lntu.edu.ua/sites/default/files/files12/tovaroznavstvo_gosp.tovariv_0.pdf" TargetMode="External"/><Relationship Id="rId4" Type="http://schemas.openxmlformats.org/officeDocument/2006/relationships/hyperlink" Target="http://www.nbuv.gov.ua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ідзаголовок 2"/>
          <p:cNvSpPr>
            <a:spLocks noGrp="1"/>
          </p:cNvSpPr>
          <p:nvPr>
            <p:ph type="subTitle" idx="1"/>
          </p:nvPr>
        </p:nvSpPr>
        <p:spPr>
          <a:xfrm>
            <a:off x="5734372" y="2564904"/>
            <a:ext cx="5328592" cy="1944216"/>
          </a:xfrm>
          <a:solidFill>
            <a:schemeClr val="accent2">
              <a:lumMod val="40000"/>
              <a:lumOff val="60000"/>
            </a:schemeClr>
          </a:solidFill>
        </p:spPr>
        <p:txBody>
          <a:bodyPr rtlCol="0">
            <a:noAutofit/>
          </a:bodyPr>
          <a:lstStyle/>
          <a:p>
            <a:pPr algn="ctr" rtl="0"/>
            <a:r>
              <a:rPr lang="uk" sz="44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Товарознавство. Непродовольчі товари</a:t>
            </a:r>
            <a:endParaRPr lang="en-US" sz="44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Прямокутник 3"/>
          <p:cNvSpPr/>
          <p:nvPr/>
        </p:nvSpPr>
        <p:spPr>
          <a:xfrm>
            <a:off x="261765" y="404664"/>
            <a:ext cx="4536504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ТЕРНОПІЛЬСЬКИЙ ФАХОВИЙ КОЛЕДЖ ХАРЧОВИХ ТЕХНОЛОГІЙ І ТОРГІВЛІ</a:t>
            </a: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4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СИЛАБУС</a:t>
            </a:r>
          </a:p>
          <a:p>
            <a:pPr algn="ctr"/>
            <a:endParaRPr lang="ru-RU" sz="4800" b="1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32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32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ОСВІТНЬОГО  КОМПОНЕНТА</a:t>
            </a:r>
          </a:p>
          <a:p>
            <a:pPr algn="ctr"/>
            <a:endParaRPr lang="ru-RU" sz="3200" dirty="0" smtClean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(на </a:t>
            </a:r>
            <a:r>
              <a:rPr lang="uk-UA" sz="2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основі повної загальної  середньої освіти)</a:t>
            </a:r>
            <a:endParaRPr lang="uk-UA" sz="24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0801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05980" y="332656"/>
            <a:ext cx="8229599" cy="770384"/>
          </a:xfrm>
        </p:spPr>
        <p:txBody>
          <a:bodyPr>
            <a:normAutofit/>
          </a:bodyPr>
          <a:lstStyle/>
          <a:p>
            <a:pPr algn="ctr"/>
            <a:r>
              <a:rPr lang="uk-UA" sz="4400" dirty="0">
                <a:solidFill>
                  <a:schemeClr val="accent6">
                    <a:lumMod val="50000"/>
                  </a:schemeClr>
                </a:solidFill>
              </a:rPr>
              <a:t>КРИТЕРІЇ ОЦІНЮВАННЯ </a:t>
            </a:r>
          </a:p>
        </p:txBody>
      </p:sp>
      <p:sp>
        <p:nvSpPr>
          <p:cNvPr id="3" name="Місце для тексту 2"/>
          <p:cNvSpPr>
            <a:spLocks noGrp="1"/>
          </p:cNvSpPr>
          <p:nvPr>
            <p:ph type="body" idx="1"/>
          </p:nvPr>
        </p:nvSpPr>
        <p:spPr>
          <a:xfrm>
            <a:off x="405781" y="1103040"/>
            <a:ext cx="11521280" cy="5494312"/>
          </a:xfrm>
        </p:spPr>
        <p:txBody>
          <a:bodyPr>
            <a:normAutofit fontScale="92500" lnSpcReduction="20000"/>
          </a:bodyPr>
          <a:lstStyle/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Оцінювання результатів навчання здобувачів освіти здійснюється через контрольні заходи з використанням критеріїв, які відображають рівень сформованих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компетентностей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. Контроль може бути: усним, письмовим, практичним, комп’ютерним, у формі індивідуальних завдань.</a:t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         Оцінювання охоплює всі компоненти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компетентностей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: знання, вміння/навички, комунікація, відповідальність, автономія.</a:t>
            </a:r>
            <a:br>
              <a:rPr lang="uk-UA" dirty="0">
                <a:solidFill>
                  <a:schemeClr val="accent6">
                    <a:lumMod val="50000"/>
                  </a:schemeClr>
                </a:solidFill>
              </a:rPr>
            </a:b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         Використовують наступні  види контролю:  поточний контроль – проводиться під час лекцій та практичних занять (усне опитування, експрес-контроль, тести, завдання) та підсумковий (семестровий) контроль – здійснюється згідно з графіком освітнього процесу у формі заліку.</a:t>
            </a:r>
          </a:p>
          <a:p>
            <a:endParaRPr lang="uk-UA" dirty="0">
              <a:solidFill>
                <a:schemeClr val="accent6">
                  <a:lumMod val="50000"/>
                </a:schemeClr>
              </a:solidFill>
            </a:endParaRPr>
          </a:p>
          <a:p>
            <a:pPr indent="457200"/>
            <a:r>
              <a:rPr lang="uk-UA" u="sng" dirty="0">
                <a:solidFill>
                  <a:schemeClr val="accent6">
                    <a:lumMod val="50000"/>
                  </a:schemeClr>
                </a:solidFill>
              </a:rPr>
              <a:t>Критерії оцінювання результатів навчання: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"Відмінно"- здобувач має глибокі системні знання, володіє державною мовою, вміє аналізувати, мислити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логічно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, творчо застосовує знання, демонструє високий рівень практичних навичок.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"Добре"- має повне знання програмного матеріалу, здатний до аналітичного відтворення, аргументує відповідь, володіє державною мовою, але допускає деякі неточності у </a:t>
            </a:r>
            <a:r>
              <a:rPr lang="uk-UA" dirty="0" err="1">
                <a:solidFill>
                  <a:schemeClr val="accent6">
                    <a:lumMod val="50000"/>
                  </a:schemeClr>
                </a:solidFill>
              </a:rPr>
              <a:t>логіці</a:t>
            </a:r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 або виконанні практичних завдань. 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"Задовільно" - опанував основи дисципліни, орієнтується в літературі, але відповідає непереконливо, плутає поняття, припускається помилок при виконанні завдань, має труднощі з державною мовою.</a:t>
            </a:r>
          </a:p>
          <a:p>
            <a:pPr indent="457200"/>
            <a:r>
              <a:rPr lang="uk-UA" dirty="0">
                <a:solidFill>
                  <a:schemeClr val="accent6">
                    <a:lumMod val="50000"/>
                  </a:schemeClr>
                </a:solidFill>
              </a:rPr>
              <a:t>"Незадовільно" - має суттєві прогалини у знаннях, не орієнтується в основних джерелах, не вміє аргументувати відповідь, не володіє базовими навичками, демонструє низький рівень практичної підготовки.</a:t>
            </a:r>
          </a:p>
        </p:txBody>
      </p:sp>
    </p:spTree>
    <p:extLst>
      <p:ext uri="{BB962C8B-B14F-4D97-AF65-F5344CB8AC3E}">
        <p14:creationId xmlns:p14="http://schemas.microsoft.com/office/powerpoint/2010/main" val="3033496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1804" y="260648"/>
            <a:ext cx="10971372" cy="504056"/>
          </a:xfrm>
        </p:spPr>
        <p:txBody>
          <a:bodyPr rtlCol="0">
            <a:normAutofit fontScale="90000"/>
          </a:bodyPr>
          <a:lstStyle/>
          <a:p>
            <a:pPr algn="ctr"/>
            <a:r>
              <a:rPr lang="uk-UA" b="1" dirty="0" smtClean="0">
                <a:solidFill>
                  <a:schemeClr val="accent1">
                    <a:lumMod val="50000"/>
                  </a:schemeClr>
                </a:solidFill>
              </a:rPr>
              <a:t>Основні і допоміжні джерела</a:t>
            </a:r>
            <a:endParaRPr lang="en-US" b="1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" name="Прямокутник 6"/>
          <p:cNvSpPr/>
          <p:nvPr/>
        </p:nvSpPr>
        <p:spPr>
          <a:xfrm>
            <a:off x="418858" y="764704"/>
            <a:ext cx="11377264" cy="60385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захист прав споживачів: Закон України від 12.05.1991 № 1023- XII зі змінами	та доповненнями. – Режим доступу: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2"/>
              </a:rPr>
              <a:t>http://zakon3.rada.gov.ua/laws/show/1023-12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Про підприємництво: Закон України від 07.02.1991 № 698-XII зі змінами та доповненнями. – Режим доступу: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3"/>
              </a:rPr>
              <a:t>http://zakon0.rada.gov.ua/laws/show/698-12</a:t>
            </a:r>
            <a:endParaRPr lang="uk-UA" sz="1400" dirty="0">
              <a:solidFill>
                <a:schemeClr val="accent1">
                  <a:lumMod val="50000"/>
                </a:schemeClr>
              </a:solidFill>
              <a:latin typeface="Calibri" panose="020F0502020204030204" pitchFamily="34" charset="0"/>
              <a:ea typeface="Calibri" panose="020F0502020204030204" pitchFamily="34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Діючі нормативні документи на непродовольчі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товари</a:t>
            </a: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400" dirty="0">
                <a:solidFill>
                  <a:schemeClr val="accent1">
                    <a:lumMod val="50000"/>
                  </a:schemeClr>
                </a:solidFill>
                <a:latin typeface="Calibri" panose="020F0502020204030204" pitchFamily="34" charset="0"/>
                <a:ea typeface="Calibri" panose="020F0502020204030204" pitchFamily="34" charset="0"/>
              </a:rPr>
              <a:t> 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Антюх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Т.М., Черняк Л.В. Ювелірні вироби та побутові годинники: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2021.-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292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Беднарчук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М.С,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Шумський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О.В.: Меблі. – Львів: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– 424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В.І.Михайлов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Т.Г.Глушкова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та ін. Непродовольчі товари./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Підручник.-К.: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Книга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2022р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Галик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І.С., 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Семак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 Б.Д.  Товарознавство  трикотажних  товарів.-К.:   ТМЦ "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Укоопосвіта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2019,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296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М.П.,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В.М.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Товпарознавство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сировини та матеріалів.:Навч.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пос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К.:Центр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учбової літератури,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.- 404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М.П.,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Зрезарцев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В.М.,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Параніч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В.П. Товарознавство непродовольчих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товарів-К:ЦУЛ,2019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.-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328с.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Кисляк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Т.М. Коломієць, В.М. Кравченко, С.О. Сіренко. Товарознавство господарських товарів: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Підруч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для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студ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товарознав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спец.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вищ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навч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закл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 /НК.  – К.: КНИГА, 19 – Т. 11. -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2018 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Кушнір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М.К. Товарознавство взуттєвих товарів.-К.: НМЦ "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Укоопосвіта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2021,266с.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Л.Г.Войнаш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Л.І.Байдакова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 ін. Товарознавство непродовольчих товарів.ч.1,2./Підручник.-К.:НМЦ «Укоопосвіта»,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2020р.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Полікарпов 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І.С.,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Беднарчук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М.С. Асортимент та якість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нетканних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матеріалів – К: НМЦ “</a:t>
            </a: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Укросвіта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”</a:t>
            </a:r>
            <a:endParaRPr lang="uk-UA" sz="1100" dirty="0" smtClean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lvl="0" indent="457200" algn="just">
              <a:lnSpc>
                <a:spcPct val="115000"/>
              </a:lnSpc>
              <a:spcAft>
                <a:spcPts val="0"/>
              </a:spcAft>
              <a:buFont typeface="+mj-lt"/>
              <a:buAutoNum type="arabicPeriod"/>
            </a:pPr>
            <a:r>
              <a:rPr lang="uk-UA" sz="1600" dirty="0" err="1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Симкович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Н.М.,Полікарпов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І.С. Хутряні вироби.-К.: НМЦ "</a:t>
            </a:r>
            <a:r>
              <a:rPr lang="uk-UA" sz="1600" dirty="0" err="1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Укоопосвіта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",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2021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129с.</a:t>
            </a:r>
            <a:endParaRPr lang="uk-UA" sz="1100" dirty="0">
              <a:solidFill>
                <a:schemeClr val="accent1">
                  <a:lumMod val="50000"/>
                </a:schemeClr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indent="457200" algn="just">
              <a:lnSpc>
                <a:spcPct val="115000"/>
              </a:lnSpc>
              <a:spcAft>
                <a:spcPts val="0"/>
              </a:spcAft>
            </a:pPr>
            <a:r>
              <a:rPr lang="uk-UA" sz="1600" i="1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 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http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  <a:hlinkClick r:id="rId4"/>
              </a:rPr>
              <a:t>://www.nbuv.gov.ua/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	–	Національна	бібліотека	України ім. В.І. </a:t>
            </a:r>
            <a:r>
              <a:rPr lang="uk-UA" sz="1600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Вернадського </a:t>
            </a:r>
            <a:r>
              <a:rPr lang="uk-UA" sz="1600" u="sng" dirty="0" smtClean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https</a:t>
            </a:r>
            <a:r>
              <a:rPr lang="uk-UA" sz="1600" u="sng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hlinkClick r:id="rId5"/>
              </a:rPr>
              <a:t>://lntu.edu.ua/sites/default/files/files12/tovaroznavstvo_gosp.tovariv_0.pdf</a:t>
            </a:r>
            <a:r>
              <a:rPr lang="uk-UA" sz="1600" dirty="0">
                <a:solidFill>
                  <a:schemeClr val="accent1">
                    <a:lumMod val="50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</a:rPr>
              <a:t> - ТОВАРОЗНАВСТВО ГОСПОДАРЧИХ, БУДІВЕЛЬНИХ ТА ТОВАРІВ КУЛЬТУРНОПОБУТОВОГО ПРИЗНАЧЕННЯ</a:t>
            </a:r>
            <a:endParaRPr lang="uk-UA" sz="1400" dirty="0">
              <a:solidFill>
                <a:schemeClr val="accent1">
                  <a:lumMod val="5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243891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18017180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61764" y="3356992"/>
            <a:ext cx="4464496" cy="2224176"/>
          </a:xfrm>
        </p:spPr>
        <p:txBody>
          <a:bodyPr rtlCol="0">
            <a:normAutofit/>
          </a:bodyPr>
          <a:lstStyle/>
          <a:p>
            <a:pPr algn="ctr"/>
            <a:r>
              <a:rPr lang="uk-UA" sz="3100" dirty="0" smtClean="0"/>
              <a:t>Відділення</a:t>
            </a:r>
            <a:br>
              <a:rPr lang="uk-UA" sz="3100" dirty="0" smtClean="0"/>
            </a:br>
            <a:r>
              <a:rPr lang="uk-UA" sz="3100" dirty="0" err="1" smtClean="0"/>
              <a:t>готельно</a:t>
            </a:r>
            <a:r>
              <a:rPr lang="uk-UA" sz="3100" dirty="0" smtClean="0"/>
              <a:t>– ресторанного бізнесу та підприємництва</a:t>
            </a:r>
            <a:endParaRPr lang="uk-UA" sz="3100" dirty="0"/>
          </a:p>
        </p:txBody>
      </p:sp>
      <p:graphicFrame>
        <p:nvGraphicFramePr>
          <p:cNvPr id="6" name="Місце для вмісту 5"/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352747877"/>
              </p:ext>
            </p:extLst>
          </p:nvPr>
        </p:nvGraphicFramePr>
        <p:xfrm>
          <a:off x="4582244" y="248327"/>
          <a:ext cx="7344816" cy="621733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4602751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74206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576064">
                <a:tc>
                  <a:txBody>
                    <a:bodyPr/>
                    <a:lstStyle/>
                    <a:p>
                      <a:r>
                        <a:rPr lang="uk-UA" sz="18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Галузь знань </a:t>
                      </a:r>
                      <a:endParaRPr lang="uk-UA" sz="18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60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07 </a:t>
                      </a:r>
                      <a:r>
                        <a:rPr lang="uk-UA" sz="160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Управління та адміністрування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Спеціальність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076  Підприємництво</a:t>
                      </a:r>
                      <a:r>
                        <a:rPr lang="uk-UA" sz="1600" b="1" baseline="0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і торгівля</a:t>
                      </a:r>
                      <a:endParaRPr lang="uk-UA" sz="1600" b="1" noProof="0" dirty="0" smtClean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3231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Освітньо-професійна програма 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Підприємництво, торгівля та біржова діяльність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96960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Освітньо-професійний ступінь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baseline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фаховий молодший бакалавр</a:t>
                      </a:r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06542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Статус освітнього компонента</a:t>
                      </a:r>
                      <a:endParaRPr lang="uk-UA" sz="18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обов'язковий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Мова викладання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українська</a:t>
                      </a:r>
                      <a:endParaRPr lang="uk-UA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03794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Кількість кредитів ЄКТС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 5,5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97829">
                <a:tc>
                  <a:txBody>
                    <a:bodyPr/>
                    <a:lstStyle/>
                    <a:p>
                      <a:r>
                        <a:rPr lang="uk-UA" sz="1800" b="1" noProof="0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Розподіл за видами занять та годинами навчання </a:t>
                      </a:r>
                      <a:endParaRPr lang="uk-UA" sz="1800" b="1" noProof="0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165</a:t>
                      </a:r>
                      <a:endParaRPr lang="uk-UA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24891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аудиторні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лекційні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практичні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семінарські</a:t>
                      </a:r>
                    </a:p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самостійна робота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86 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50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26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10</a:t>
                      </a:r>
                    </a:p>
                    <a:p>
                      <a:r>
                        <a:rPr lang="uk-UA" sz="1600" b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79</a:t>
                      </a:r>
                      <a:endParaRPr lang="uk-UA" sz="1600" b="1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73596537"/>
                  </a:ext>
                </a:extLst>
              </a:tr>
              <a:tr h="248915">
                <a:tc>
                  <a:txBody>
                    <a:bodyPr/>
                    <a:lstStyle/>
                    <a:p>
                      <a:r>
                        <a:rPr lang="uk-UA" sz="18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Форма підсумкового контролю </a:t>
                      </a:r>
                      <a:endParaRPr lang="uk-UA" sz="18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uk-UA" sz="1600" b="1" dirty="0" smtClean="0">
                          <a:solidFill>
                            <a:schemeClr val="accent2">
                              <a:lumMod val="50000"/>
                            </a:schemeClr>
                          </a:solidFill>
                        </a:rPr>
                        <a:t>екзамен</a:t>
                      </a:r>
                      <a:endParaRPr lang="uk-UA" sz="1600" b="1" dirty="0">
                        <a:solidFill>
                          <a:schemeClr val="accent2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2785703"/>
                  </a:ext>
                </a:extLst>
              </a:tr>
            </a:tbl>
          </a:graphicData>
        </a:graphic>
      </p:graphicFrame>
      <p:pic>
        <p:nvPicPr>
          <p:cNvPr id="5" name="Рисунок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06605" y="908720"/>
            <a:ext cx="2374813" cy="21818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1540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3"/>
          </p:nvPr>
        </p:nvSpPr>
        <p:spPr>
          <a:xfrm>
            <a:off x="225760" y="188640"/>
            <a:ext cx="11665296" cy="4248472"/>
          </a:xfrm>
        </p:spPr>
        <p:txBody>
          <a:bodyPr rtlCol="0">
            <a:noAutofit/>
          </a:bodyPr>
          <a:lstStyle/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Метою: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є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формування у здобувачів освіти системи знань і практичних навичок, що дозволять їм: здійснювати класифікацію та формувати асортимент непродовольчих товарів, оцінювати якість і безпечність продукції згідно з чинними стандартами, виявляти дефекти та ознаки фальсифікації товарів, управляти товарними запасами, ефективно їх розміщувати та організовувати зберігання, враховувати особливості маркування, пакування та транспортування продукції, а також аналізувати споживчі властивості товарів. Це підготує випускників до ефективної роботи у сфері торгівлі та управління товарними потоками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endParaRPr lang="uk-UA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 algn="just">
              <a:lnSpc>
                <a:spcPct val="100000"/>
              </a:lnSpc>
              <a:spcBef>
                <a:spcPts val="0"/>
              </a:spcBef>
              <a:buNone/>
            </a:pPr>
            <a:r>
              <a:rPr lang="uk-UA" sz="18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Завдання</a:t>
            </a:r>
            <a:r>
              <a:rPr lang="uk-UA" sz="18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розкрити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сутність та практичні аспекти роботи з непродовольчою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групою товарів, це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включає: вивчення організації товарознавчої діяльності підприємств, формування та управління асортиментом, оцінку якості, безпечності та конкурентоспроможності товарів, ідентифікацію дефектів і фальсифікатів, організацію ефективного зберігання, пакування та транспортування, а також ознайомлення з принципами маркування </a:t>
            </a:r>
            <a:r>
              <a:rPr lang="uk-UA" sz="18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8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інформаційного забезпечення.</a:t>
            </a:r>
            <a:endParaRPr lang="en-US" sz="18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Заголовок 3"/>
          <p:cNvSpPr>
            <a:spLocks noGrp="1"/>
          </p:cNvSpPr>
          <p:nvPr>
            <p:ph type="title"/>
          </p:nvPr>
        </p:nvSpPr>
        <p:spPr>
          <a:xfrm>
            <a:off x="225760" y="3717032"/>
            <a:ext cx="11665296" cy="2952328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Програмні результати навчання:</a:t>
            </a:r>
            <a:b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РН2.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Застосовувати знання, розуміння закономірностей та сучасних досягнень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підприємницькій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та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торговельній діяльності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із професійною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метою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РН5.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Збирати й аналізувати необхідну інформацію, обчислювати економічні та маркетингові показники,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обґрунтовувати управлінські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рішення на основі використання необхідного аналітичного, методичного й методологічного інструментарію. </a:t>
            </a:r>
            <a:b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РН7. </a:t>
            </a:r>
            <a:r>
              <a:rPr lang="uk-UA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Використовувати цифрові інформаційні та комунікаційні технології, а також спеціалізовані програмні продукти, необхідні для розв’язування завдань з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маркетингу</a:t>
            </a:r>
            <a:b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РН10.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характеристику товарів і послуг у підприємницькій та торговельній діяльності за допомогою сучасних методів.</a:t>
            </a:r>
            <a: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/>
            </a:r>
            <a:br>
              <a:rPr lang="ru-RU" sz="1700" dirty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uk-UA" sz="1700" b="1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РН14. </a:t>
            </a:r>
            <a:r>
              <a:rPr lang="uk-UA" sz="1700" dirty="0" smtClean="0">
                <a:solidFill>
                  <a:schemeClr val="accent6">
                    <a:lumMod val="50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Визначати потреби споживачів для формування асортименту товарів у підприємницькій та торговельній діяльності</a:t>
            </a:r>
            <a:endParaRPr lang="uk-UA" sz="1700" dirty="0">
              <a:solidFill>
                <a:schemeClr val="accent6">
                  <a:lumMod val="50000"/>
                </a:schemeClr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93488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Місце для вмісту 2"/>
          <p:cNvSpPr>
            <a:spLocks noGrp="1"/>
          </p:cNvSpPr>
          <p:nvPr>
            <p:ph idx="13"/>
          </p:nvPr>
        </p:nvSpPr>
        <p:spPr>
          <a:xfrm>
            <a:off x="117748" y="188640"/>
            <a:ext cx="11809312" cy="6336704"/>
          </a:xfrm>
        </p:spPr>
        <p:txBody>
          <a:bodyPr rtlCol="0"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У результаті навчання здобувач освіти повинен отримати:</a:t>
            </a:r>
          </a:p>
          <a:p>
            <a:pPr marL="0">
              <a:spcBef>
                <a:spcPts val="0"/>
              </a:spcBef>
            </a:pP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Загальні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компетентності: 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3К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3. Здатність застосовувати знання у практичних ситуаціях.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3К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6. Здатність використовувати інформаційні та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комунікаційні технології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ЗК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8. Здатність виявляти ініціативу та підприємливість.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ЗК 9. Здатність володіння навичками міжособистісної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взаємодії, вміння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працювати в команді, налагоджувати контакт з різними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за віком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, характером і статусом людьми.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ЗК 10. Здатність працювати самостійно та </a:t>
            </a:r>
            <a:r>
              <a:rPr lang="uk-UA" sz="2000" dirty="0" err="1" smtClean="0">
                <a:solidFill>
                  <a:schemeClr val="accent6">
                    <a:lumMod val="50000"/>
                  </a:schemeClr>
                </a:solidFill>
              </a:rPr>
              <a:t>автономно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>
              <a:spcBef>
                <a:spcPts val="0"/>
              </a:spcBef>
            </a:pP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С</a:t>
            </a:r>
            <a:r>
              <a:rPr lang="uk-UA" sz="2400" b="1" dirty="0" smtClean="0">
                <a:solidFill>
                  <a:schemeClr val="accent6">
                    <a:lumMod val="50000"/>
                  </a:schemeClr>
                </a:solidFill>
              </a:rPr>
              <a:t>пеціальні </a:t>
            </a:r>
            <a:r>
              <a:rPr lang="uk-UA" sz="2400" b="1" dirty="0">
                <a:solidFill>
                  <a:schemeClr val="accent6">
                    <a:lumMod val="50000"/>
                  </a:schemeClr>
                </a:solidFill>
              </a:rPr>
              <a:t>компетентності: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СК 1. Здатність враховувати основні закономірності й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сучасні досягнення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у підприємницькій та торговельній діяльності.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3. Здатність застосовувати інноваційні підходи у діяльності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підприємницьких та торговельних структур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СК 4. Здатність визначати характеристики товарів і послуг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у підприємницькій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та торговельній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діяльності.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5. Здатність здійснювати діяльність із дотриманням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вимог нормативно-правових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документів у сфері підприємницької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та торговельної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діяльності.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8. Здатність визначати і задовольняти потреби споживачів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як пріоритетних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суб’єктів ринку.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11. Здатність формувати інформаційне середовище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щодо якості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і безпечності товарів, товарної асортиментної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структури, правового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поля здійснення торговельно-технологічних процесів.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СК 12. Вміння визначати відповідність якості товарів,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тари, послуг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вимогам законодавчо-правових актів.</a:t>
            </a:r>
          </a:p>
          <a:p>
            <a:pPr marL="0" indent="0">
              <a:spcBef>
                <a:spcPts val="0"/>
              </a:spcBef>
              <a:buNone/>
            </a:pP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СК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15. Здатність аналізувати стан, тенденції та напрями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розвитку ринку </a:t>
            </a:r>
            <a:r>
              <a:rPr lang="uk-UA" sz="2000" dirty="0">
                <a:solidFill>
                  <a:schemeClr val="accent6">
                    <a:lumMod val="50000"/>
                  </a:schemeClr>
                </a:solidFill>
              </a:rPr>
              <a:t>товарів та послуг на регіональному та </a:t>
            </a:r>
            <a:r>
              <a:rPr lang="uk-UA" sz="2000" dirty="0" smtClean="0">
                <a:solidFill>
                  <a:schemeClr val="accent6">
                    <a:lumMod val="50000"/>
                  </a:schemeClr>
                </a:solidFill>
              </a:rPr>
              <a:t>національному рівнях.</a:t>
            </a:r>
            <a:endParaRPr lang="uk-UA" sz="2000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215824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66420" y="220716"/>
            <a:ext cx="4320480" cy="756320"/>
          </a:xfrm>
        </p:spPr>
        <p:txBody>
          <a:bodyPr/>
          <a:lstStyle/>
          <a:p>
            <a:pPr algn="ctr"/>
            <a:r>
              <a:rPr lang="uk-UA" b="1" dirty="0" smtClean="0">
                <a:solidFill>
                  <a:schemeClr val="accent6">
                    <a:lumMod val="75000"/>
                  </a:schemeClr>
                </a:solidFill>
              </a:rPr>
              <a:t>СТРУКТУРА КУРСУ</a:t>
            </a:r>
            <a:endParaRPr lang="uk-UA" b="1" dirty="0">
              <a:solidFill>
                <a:schemeClr val="accent6">
                  <a:lumMod val="75000"/>
                </a:schemeClr>
              </a:solidFill>
            </a:endParaRPr>
          </a:p>
        </p:txBody>
      </p:sp>
      <p:graphicFrame>
        <p:nvGraphicFramePr>
          <p:cNvPr id="4" name="Місце для вмісту 3"/>
          <p:cNvGraphicFramePr>
            <a:graphicFrameLocks noGrp="1"/>
          </p:cNvGraphicFramePr>
          <p:nvPr>
            <p:ph idx="13"/>
            <p:extLst>
              <p:ext uri="{D42A27DB-BD31-4B8C-83A1-F6EECF244321}">
                <p14:modId xmlns:p14="http://schemas.microsoft.com/office/powerpoint/2010/main" val="1996184067"/>
              </p:ext>
            </p:extLst>
          </p:nvPr>
        </p:nvGraphicFramePr>
        <p:xfrm>
          <a:off x="405780" y="404664"/>
          <a:ext cx="4896543" cy="6042903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656727941"/>
                    </a:ext>
                  </a:extLst>
                </a:gridCol>
                <a:gridCol w="2399847">
                  <a:extLst>
                    <a:ext uri="{9D8B030D-6E8A-4147-A177-3AD203B41FA5}">
                      <a16:colId xmlns:a16="http://schemas.microsoft.com/office/drawing/2014/main" val="3885529482"/>
                    </a:ext>
                  </a:extLst>
                </a:gridCol>
                <a:gridCol w="1488584">
                  <a:extLst>
                    <a:ext uri="{9D8B030D-6E8A-4147-A177-3AD203B41FA5}">
                      <a16:colId xmlns:a16="http://schemas.microsoft.com/office/drawing/2014/main" val="1380839913"/>
                    </a:ext>
                  </a:extLst>
                </a:gridCol>
              </a:tblGrid>
              <a:tr h="399972">
                <a:tc gridSpan="3">
                  <a:txBody>
                    <a:bodyPr/>
                    <a:lstStyle/>
                    <a:p>
                      <a:pPr algn="ctr"/>
                      <a:r>
                        <a:rPr lang="uk-UA" sz="2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</a:rPr>
                        <a:t>Лекцій </a:t>
                      </a:r>
                      <a:endParaRPr lang="uk-UA" sz="2400" dirty="0">
                        <a:solidFill>
                          <a:schemeClr val="accent6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58861924"/>
                  </a:ext>
                </a:extLst>
              </a:tr>
              <a:tr h="230804"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0336628"/>
                  </a:ext>
                </a:extLst>
              </a:tr>
              <a:tr h="15307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Текстильні волокна, пряжа, нитки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50088056"/>
                  </a:ext>
                </a:extLst>
              </a:tr>
              <a:tr h="219364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Асортимент тканин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Вимоги до якості тканин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68060018"/>
                  </a:ext>
                </a:extLst>
              </a:tr>
              <a:tr h="14163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Килимові вироби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169522081"/>
                  </a:ext>
                </a:extLst>
              </a:tr>
              <a:tr h="13591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Швейні вироби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92501387"/>
                  </a:ext>
                </a:extLst>
              </a:tr>
              <a:tr h="13019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Хутряні та </a:t>
                      </a:r>
                      <a:r>
                        <a:rPr lang="uk-UA" sz="1400" dirty="0" err="1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овчинно</a:t>
                      </a: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-шубні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31416508"/>
                  </a:ext>
                </a:extLst>
              </a:tr>
              <a:tr h="12447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6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Взуття. Шкіряне взуття</a:t>
                      </a:r>
                      <a:r>
                        <a:rPr lang="ru-RU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.</a:t>
                      </a: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Гумове взуття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45751169"/>
                  </a:ext>
                </a:extLst>
              </a:tr>
              <a:tr h="118756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Господарські товари із пластичних мас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7561669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Побутові товари зі скла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297328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Керамічні побутові вироби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71419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Будівельні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3024498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11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Меблі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09518314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Товари побутової хімії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1692010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13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Побутові машини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26227402"/>
                  </a:ext>
                </a:extLst>
              </a:tr>
              <a:tr h="388863"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14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Музичні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741741"/>
                  </a:ext>
                </a:extLst>
              </a:tr>
            </a:tbl>
          </a:graphicData>
        </a:graphic>
      </p:graphicFrame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25072492"/>
              </p:ext>
            </p:extLst>
          </p:nvPr>
        </p:nvGraphicFramePr>
        <p:xfrm>
          <a:off x="5662364" y="1124744"/>
          <a:ext cx="5328592" cy="5481015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008112">
                  <a:extLst>
                    <a:ext uri="{9D8B030D-6E8A-4147-A177-3AD203B41FA5}">
                      <a16:colId xmlns:a16="http://schemas.microsoft.com/office/drawing/2014/main" val="1490104528"/>
                    </a:ext>
                  </a:extLst>
                </a:gridCol>
                <a:gridCol w="2880320">
                  <a:extLst>
                    <a:ext uri="{9D8B030D-6E8A-4147-A177-3AD203B41FA5}">
                      <a16:colId xmlns:a16="http://schemas.microsoft.com/office/drawing/2014/main" val="3799647226"/>
                    </a:ext>
                  </a:extLst>
                </a:gridCol>
                <a:gridCol w="1440160">
                  <a:extLst>
                    <a:ext uri="{9D8B030D-6E8A-4147-A177-3AD203B41FA5}">
                      <a16:colId xmlns:a16="http://schemas.microsoft.com/office/drawing/2014/main" val="630223309"/>
                    </a:ext>
                  </a:extLst>
                </a:gridCol>
              </a:tblGrid>
              <a:tr h="411625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 годин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9285553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Фото- і кіно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83638324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16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Спортивні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39713035"/>
                  </a:ext>
                </a:extLst>
              </a:tr>
              <a:tr h="489399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17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Мисливські та рибальські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23938547"/>
                  </a:ext>
                </a:extLst>
              </a:tr>
              <a:tr h="435966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18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Транспортні засоби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3221218"/>
                  </a:ext>
                </a:extLst>
              </a:tr>
              <a:tr h="607707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19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Шкільні, письмові, канцелярські товари та оргтехніка.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140107961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Іграшки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95185290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21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Галантерейні товари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860157798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Ювелірні вироби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2731396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23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Годинники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24607300"/>
                  </a:ext>
                </a:extLst>
              </a:tr>
              <a:tr h="411625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24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Парфумерні товари.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54175743"/>
                  </a:ext>
                </a:extLst>
              </a:tr>
              <a:tr h="318139"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25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0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Косметичні</a:t>
                      </a:r>
                      <a:r>
                        <a:rPr lang="ru-RU" sz="1400" b="0" i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товари.</a:t>
                      </a:r>
                      <a:endParaRPr lang="uk-UA" sz="1400" b="0" i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400" b="0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77873091"/>
                  </a:ext>
                </a:extLst>
              </a:tr>
              <a:tr h="144016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uk-UA" sz="1400" b="0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Разом : </a:t>
                      </a:r>
                      <a:endParaRPr lang="uk-UA" sz="14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4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16345429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6172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Таблиця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00396078"/>
              </p:ext>
            </p:extLst>
          </p:nvPr>
        </p:nvGraphicFramePr>
        <p:xfrm>
          <a:off x="405780" y="260648"/>
          <a:ext cx="11173602" cy="6338308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720080">
                  <a:extLst>
                    <a:ext uri="{9D8B030D-6E8A-4147-A177-3AD203B41FA5}">
                      <a16:colId xmlns:a16="http://schemas.microsoft.com/office/drawing/2014/main" val="821405395"/>
                    </a:ext>
                  </a:extLst>
                </a:gridCol>
                <a:gridCol w="9289032">
                  <a:extLst>
                    <a:ext uri="{9D8B030D-6E8A-4147-A177-3AD203B41FA5}">
                      <a16:colId xmlns:a16="http://schemas.microsoft.com/office/drawing/2014/main" val="3012334476"/>
                    </a:ext>
                  </a:extLst>
                </a:gridCol>
                <a:gridCol w="1164490">
                  <a:extLst>
                    <a:ext uri="{9D8B030D-6E8A-4147-A177-3AD203B41FA5}">
                      <a16:colId xmlns:a16="http://schemas.microsoft.com/office/drawing/2014/main" val="4038561181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Практичні заняття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20956218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320369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№1 Тема: Вивчення асортименту тканин </a:t>
                      </a:r>
                      <a:endParaRPr lang="uk-UA" sz="1700" dirty="0" smtClean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92969829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№2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верхнього одягу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791174186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№3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шкіряного взуття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6649206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№4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і показників якості товарів із пластичних мас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80848152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 5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товарів зі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скла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437828490"/>
                  </a:ext>
                </a:extLst>
              </a:tr>
              <a:tr h="27848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№6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асортименту, споживчих властивостей керамічних товарів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1739448"/>
                  </a:ext>
                </a:extLst>
              </a:tr>
              <a:tr h="25371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№7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споживчих властивостей і асортименту будівельних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матеріалів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9393879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№8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музичних товарів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23454563"/>
                  </a:ext>
                </a:extLst>
              </a:tr>
              <a:tr h="17026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№9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і показників якості спортивних товарів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27588954"/>
                  </a:ext>
                </a:extLst>
              </a:tr>
              <a:tr h="2365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№10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і показників якості іграшок 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1218723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№11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Вивчення асортименту і показників якості галантерейних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товарів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85424110"/>
                  </a:ext>
                </a:extLst>
              </a:tr>
              <a:tr h="13963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Практичне заняття №12</a:t>
                      </a:r>
                      <a:r>
                        <a:rPr lang="uk-UA" sz="17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Тема</a:t>
                      </a:r>
                      <a:r>
                        <a:rPr lang="uk-UA" sz="1700" dirty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:  Вивчення асортименту ювелірних </a:t>
                      </a:r>
                      <a:r>
                        <a:rPr lang="uk-UA" sz="17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  <a:cs typeface="Times New Roman" panose="02020603050405020304" pitchFamily="18" charset="0"/>
                        </a:rPr>
                        <a:t>виробів</a:t>
                      </a:r>
                      <a:endParaRPr lang="uk-UA" sz="17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3706375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Практичне заняття №13</a:t>
                      </a:r>
                      <a:r>
                        <a:rPr lang="uk-UA" sz="1700" baseline="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uk-UA" sz="1700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Тема:  Вивчення асортименту годинників</a:t>
                      </a:r>
                      <a:endParaRPr lang="uk-UA" sz="1700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93643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7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26</a:t>
                      </a:r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616395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98616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Таблиця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3002624"/>
              </p:ext>
            </p:extLst>
          </p:nvPr>
        </p:nvGraphicFramePr>
        <p:xfrm>
          <a:off x="909836" y="1556792"/>
          <a:ext cx="10225136" cy="2981320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728192">
                  <a:extLst>
                    <a:ext uri="{9D8B030D-6E8A-4147-A177-3AD203B41FA5}">
                      <a16:colId xmlns:a16="http://schemas.microsoft.com/office/drawing/2014/main" val="2354076143"/>
                    </a:ext>
                  </a:extLst>
                </a:gridCol>
                <a:gridCol w="6336704">
                  <a:extLst>
                    <a:ext uri="{9D8B030D-6E8A-4147-A177-3AD203B41FA5}">
                      <a16:colId xmlns:a16="http://schemas.microsoft.com/office/drawing/2014/main" val="272881461"/>
                    </a:ext>
                  </a:extLst>
                </a:gridCol>
                <a:gridCol w="2160240">
                  <a:extLst>
                    <a:ext uri="{9D8B030D-6E8A-4147-A177-3AD203B41FA5}">
                      <a16:colId xmlns:a16="http://schemas.microsoft.com/office/drawing/2014/main" val="2521482383"/>
                    </a:ext>
                  </a:extLst>
                </a:gridCol>
              </a:tblGrid>
              <a:tr h="144016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Семінарські заняття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4993517"/>
                  </a:ext>
                </a:extLst>
              </a:tr>
              <a:tr h="360040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586884820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Взуття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3857609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Скляні побутові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68114630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Товари побутової хімії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3629655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 Спортивні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49768541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Тема:</a:t>
                      </a:r>
                      <a:r>
                        <a:rPr lang="uk-UA" sz="18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 </a:t>
                      </a:r>
                      <a:r>
                        <a:rPr lang="uk-UA" sz="1800" dirty="0" err="1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Парфумерно</a:t>
                      </a: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-косметичні </a:t>
                      </a: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974272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7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453888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90454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Таблиця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45577546"/>
              </p:ext>
            </p:extLst>
          </p:nvPr>
        </p:nvGraphicFramePr>
        <p:xfrm>
          <a:off x="549796" y="404664"/>
          <a:ext cx="11173602" cy="6131416"/>
        </p:xfrm>
        <a:graphic>
          <a:graphicData uri="http://schemas.openxmlformats.org/drawingml/2006/table">
            <a:tbl>
              <a:tblPr firstRow="1" bandRow="1">
                <a:tableStyleId>{3B4B98B0-60AC-42C2-AFA5-B58CD77FA1E5}</a:tableStyleId>
              </a:tblPr>
              <a:tblGrid>
                <a:gridCol w="1296144">
                  <a:extLst>
                    <a:ext uri="{9D8B030D-6E8A-4147-A177-3AD203B41FA5}">
                      <a16:colId xmlns:a16="http://schemas.microsoft.com/office/drawing/2014/main" val="3906389834"/>
                    </a:ext>
                  </a:extLst>
                </a:gridCol>
                <a:gridCol w="7920880">
                  <a:extLst>
                    <a:ext uri="{9D8B030D-6E8A-4147-A177-3AD203B41FA5}">
                      <a16:colId xmlns:a16="http://schemas.microsoft.com/office/drawing/2014/main" val="1687266564"/>
                    </a:ext>
                  </a:extLst>
                </a:gridCol>
                <a:gridCol w="1956578">
                  <a:extLst>
                    <a:ext uri="{9D8B030D-6E8A-4147-A177-3AD203B41FA5}">
                      <a16:colId xmlns:a16="http://schemas.microsoft.com/office/drawing/2014/main" val="3565548996"/>
                    </a:ext>
                  </a:extLst>
                </a:gridCol>
              </a:tblGrid>
              <a:tr h="576064">
                <a:tc gridSpan="3">
                  <a:txBody>
                    <a:bodyPr/>
                    <a:lstStyle/>
                    <a:p>
                      <a:pPr algn="ctr"/>
                      <a:r>
                        <a:rPr lang="uk-UA" sz="28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Самостійна робота</a:t>
                      </a:r>
                      <a:endParaRPr lang="uk-UA" sz="280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uk-UA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6854397"/>
                  </a:ext>
                </a:extLst>
              </a:tr>
              <a:tr h="648072"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№ з/п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Тема: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i="0" dirty="0" err="1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К-ть</a:t>
                      </a:r>
                      <a:r>
                        <a:rPr lang="uk-UA" sz="1700" b="1" i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годин</a:t>
                      </a:r>
                      <a:endParaRPr lang="uk-UA" sz="1700" b="1" i="0" dirty="0">
                        <a:solidFill>
                          <a:schemeClr val="accent6">
                            <a:lumMod val="50000"/>
                          </a:schemeClr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59801821"/>
                  </a:ext>
                </a:extLst>
              </a:tr>
              <a:tr h="12192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Тканини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87392520"/>
                  </a:ext>
                </a:extLst>
              </a:tr>
              <a:tr h="21030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Неткані</a:t>
                      </a:r>
                      <a:r>
                        <a:rPr lang="uk-UA" sz="1600" baseline="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Calibri" panose="020F0502020204030204" pitchFamily="34" charset="0"/>
                          <a:ea typeface="Tahoma" panose="020B0604030504040204" pitchFamily="34" charset="0"/>
                        </a:rPr>
                        <a:t> </a:t>
                      </a:r>
                      <a:r>
                        <a:rPr lang="uk-UA" sz="1800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матеріали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265048075"/>
                  </a:ext>
                </a:extLst>
              </a:tr>
              <a:tr h="27659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Трикотажні вироби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5112690"/>
                  </a:ext>
                </a:extLst>
              </a:tr>
              <a:tr h="27087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4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Хутряні та </a:t>
                      </a:r>
                      <a:r>
                        <a:rPr lang="uk-UA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овчинно</a:t>
                      </a: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-шубні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341815624"/>
                  </a:ext>
                </a:extLst>
              </a:tr>
              <a:tr h="2651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5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Господарські товари із пластичних мас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118065417"/>
                  </a:ext>
                </a:extLst>
              </a:tr>
              <a:tr h="27848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6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Побутові товари зі скла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5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218499449"/>
                  </a:ext>
                </a:extLst>
              </a:tr>
              <a:tr h="25371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7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Металеві побутові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537692629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8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Будівельні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497295497"/>
                  </a:ext>
                </a:extLst>
              </a:tr>
              <a:tr h="170264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9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Побутові електротовари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343982968"/>
                  </a:ext>
                </a:extLst>
              </a:tr>
              <a:tr h="23655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10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Радіоелектронні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4142292169"/>
                  </a:ext>
                </a:extLst>
              </a:tr>
              <a:tr h="230832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11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Галантерейні товари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8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924341723"/>
                  </a:ext>
                </a:extLst>
              </a:tr>
              <a:tr h="139637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12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Ювелірні вироби</a:t>
                      </a:r>
                      <a:endParaRPr lang="uk-UA" sz="16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7</a:t>
                      </a:r>
                      <a:endParaRPr lang="uk-UA" sz="140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3615071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uk-UA" sz="1700" dirty="0" smtClean="0">
                          <a:solidFill>
                            <a:schemeClr val="bg2">
                              <a:lumMod val="25000"/>
                            </a:schemeClr>
                          </a:solidFill>
                        </a:rPr>
                        <a:t>13</a:t>
                      </a:r>
                      <a:endParaRPr lang="uk-UA" sz="1700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800" dirty="0" err="1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Парфумерно</a:t>
                      </a:r>
                      <a:r>
                        <a:rPr lang="uk-UA" sz="18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-косметичні товари</a:t>
                      </a:r>
                      <a:endParaRPr lang="uk-UA" sz="16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uk-UA" sz="1600" dirty="0">
                          <a:solidFill>
                            <a:schemeClr val="accent1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Tahoma" panose="020B0604030504040204" pitchFamily="34" charset="0"/>
                        </a:rPr>
                        <a:t>6</a:t>
                      </a:r>
                      <a:endParaRPr lang="uk-UA" sz="1400" dirty="0">
                        <a:solidFill>
                          <a:schemeClr val="accent1">
                            <a:lumMod val="50000"/>
                          </a:schemeClr>
                        </a:solidFill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extLst>
                  <a:ext uri="{0D108BD9-81ED-4DB2-BD59-A6C34878D82A}">
                    <a16:rowId xmlns:a16="http://schemas.microsoft.com/office/drawing/2014/main" val="1076155126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ctr"/>
                      <a:endParaRPr lang="uk-UA" sz="1700" b="1" dirty="0">
                        <a:solidFill>
                          <a:schemeClr val="bg2">
                            <a:lumMod val="25000"/>
                          </a:schemeClr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uk-UA" sz="1700" b="1" noProof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Разом </a:t>
                      </a:r>
                      <a:endParaRPr lang="uk-UA" sz="1700" b="1" noProof="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/>
                      <a:r>
                        <a:rPr lang="uk-UA" sz="1700" b="1" dirty="0" smtClean="0">
                          <a:solidFill>
                            <a:schemeClr val="accent1">
                              <a:lumMod val="50000"/>
                            </a:schemeClr>
                          </a:solidFill>
                        </a:rPr>
                        <a:t>79 </a:t>
                      </a:r>
                      <a:endParaRPr lang="uk-UA" sz="1700" b="1" dirty="0">
                        <a:solidFill>
                          <a:schemeClr val="accent1">
                            <a:lumMod val="50000"/>
                          </a:schemeClr>
                        </a:solidFill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746579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156765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резентація для продажу продуктів і послуг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4400000" scaled="0"/>
          <a:tileRect/>
        </a:gradFill>
        <a:gradFill flip="none" rotWithShape="1">
          <a:gsLst>
            <a:gs pos="0">
              <a:schemeClr val="phClr">
                <a:lumMod val="20000"/>
                <a:lumOff val="80000"/>
              </a:schemeClr>
            </a:gs>
            <a:gs pos="58000">
              <a:schemeClr val="phClr">
                <a:lumMod val="40000"/>
                <a:lumOff val="60000"/>
              </a:schemeClr>
            </a:gs>
            <a:gs pos="100000">
              <a:schemeClr val="phClr"/>
            </a:gs>
          </a:gsLst>
          <a:lin ang="17400000" scaled="0"/>
          <a:tileRect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/>
        </a:defPPr>
      </a:lstStyle>
      <a:style>
        <a:lnRef idx="3">
          <a:schemeClr val="lt1"/>
        </a:lnRef>
        <a:fillRef idx="1">
          <a:schemeClr val="accent2"/>
        </a:fillRef>
        <a:effectRef idx="1">
          <a:schemeClr val="accent2"/>
        </a:effectRef>
        <a:fontRef idx="minor">
          <a:schemeClr val="lt1"/>
        </a:fontRef>
      </a:style>
    </a:spDef>
    <a:lnDef>
      <a:spPr/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  <a:ln>
          <a:solidFill>
            <a:schemeClr val="bg2"/>
          </a:solidFill>
        </a:ln>
      </a:spPr>
      <a:bodyPr wrap="square" rtlCol="0" anchor="ctr" anchorCtr="1">
        <a:spAutoFit/>
      </a:bodyPr>
      <a:lstStyle>
        <a:defPPr>
          <a:defRPr dirty="0" smtClean="0"/>
        </a:defPPr>
      </a:lstStyle>
    </a:txDef>
  </a:objectDefaults>
  <a:extraClrSchemeLst/>
  <a:extLst>
    <a:ext uri="{05A4C25C-085E-4340-85A3-A5531E510DB2}">
      <thm15:themeFamily xmlns:thm15="http://schemas.microsoft.com/office/thememl/2012/main" name="Business sales presentation on product or service.potx" id="{BB6578FA-E30D-45EC-B849-CACB373ADC90}" vid="{5A523E24-2D1D-4F75-BD91-64E0BBADB4AA}"/>
    </a:ext>
  </a:extLst>
</a:theme>
</file>

<file path=ppt/theme/theme2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Blue Green">
      <a:dk1>
        <a:sysClr val="windowText" lastClr="000000"/>
      </a:dk1>
      <a:lt1>
        <a:sysClr val="window" lastClr="FFFFFF"/>
      </a:lt1>
      <a:dk2>
        <a:srgbClr val="373545"/>
      </a:dk2>
      <a:lt2>
        <a:srgbClr val="CEDBE6"/>
      </a:lt2>
      <a:accent1>
        <a:srgbClr val="3494BA"/>
      </a:accent1>
      <a:accent2>
        <a:srgbClr val="58B6C0"/>
      </a:accent2>
      <a:accent3>
        <a:srgbClr val="75BDA7"/>
      </a:accent3>
      <a:accent4>
        <a:srgbClr val="7A8C8E"/>
      </a:accent4>
      <a:accent5>
        <a:srgbClr val="84ACB6"/>
      </a:accent5>
      <a:accent6>
        <a:srgbClr val="3494BA"/>
      </a:accent6>
      <a:hlink>
        <a:srgbClr val="6B9F25"/>
      </a:hlink>
      <a:folHlink>
        <a:srgbClr val="9F6715"/>
      </a:folHlink>
    </a:clrScheme>
    <a:fontScheme name="Cambria-Calibri">
      <a:majorFont>
        <a:latin typeface="Cambria" panose="02040503050406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Ділова презентація для продажу продуктів і послуг</Template>
  <TotalTime>384</TotalTime>
  <Words>945</Words>
  <Application>Microsoft Office PowerPoint</Application>
  <PresentationFormat>Довільний</PresentationFormat>
  <Paragraphs>281</Paragraphs>
  <Slides>11</Slides>
  <Notes>2</Notes>
  <HiddenSlides>0</HiddenSlides>
  <MMClips>0</MMClips>
  <ScaleCrop>false</ScaleCrop>
  <HeadingPairs>
    <vt:vector size="6" baseType="variant">
      <vt:variant>
        <vt:lpstr>Використані шрифти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слайдів</vt:lpstr>
      </vt:variant>
      <vt:variant>
        <vt:i4>11</vt:i4>
      </vt:variant>
    </vt:vector>
  </HeadingPairs>
  <TitlesOfParts>
    <vt:vector size="18" baseType="lpstr">
      <vt:lpstr>Arial</vt:lpstr>
      <vt:lpstr>Calibri</vt:lpstr>
      <vt:lpstr>Cambria</vt:lpstr>
      <vt:lpstr>Corbel</vt:lpstr>
      <vt:lpstr>Tahoma</vt:lpstr>
      <vt:lpstr>Times New Roman</vt:lpstr>
      <vt:lpstr>Презентація для продажу продуктів і послуг</vt:lpstr>
      <vt:lpstr>Презентація PowerPoint</vt:lpstr>
      <vt:lpstr>Презентація PowerPoint</vt:lpstr>
      <vt:lpstr>Відділення готельно– ресторанного бізнесу та підприємництва</vt:lpstr>
      <vt:lpstr>Програмні результати навчання: РН2. Застосовувати знання, розуміння закономірностей та сучасних досягнень у підприємницькій та торговельній діяльності із професійною метою РН5. Збирати й аналізувати необхідну інформацію, обчислювати економічні та маркетингові показники, обґрунтовувати управлінські рішення на основі використання необхідного аналітичного, методичного й методологічного інструментарію.  РН7. Використовувати цифрові інформаційні та комунікаційні технології, а також спеціалізовані програмні продукти, необхідні для розв’язування завдань з маркетингу РН10. Визначати характеристику товарів і послуг у підприємницькій та торговельній діяльності за допомогою сучасних методів. РН14. Визначати потреби споживачів для формування асортименту товарів у підприємницькій та торговельній діяльності</vt:lpstr>
      <vt:lpstr>Презентація PowerPoint</vt:lpstr>
      <vt:lpstr>СТРУКТУРА КУРСУ</vt:lpstr>
      <vt:lpstr>Презентація PowerPoint</vt:lpstr>
      <vt:lpstr>Презентація PowerPoint</vt:lpstr>
      <vt:lpstr>Презентація PowerPoint</vt:lpstr>
      <vt:lpstr>КРИТЕРІЇ ОЦІНЮВАННЯ </vt:lpstr>
      <vt:lpstr>Основні і допоміжні джерела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PowerPoint</dc:title>
  <dc:creator>PC</dc:creator>
  <cp:lastModifiedBy>PC</cp:lastModifiedBy>
  <cp:revision>16</cp:revision>
  <dcterms:created xsi:type="dcterms:W3CDTF">2025-06-13T13:42:56Z</dcterms:created>
  <dcterms:modified xsi:type="dcterms:W3CDTF">2025-09-22T14:31:07Z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0x010100AA3F7D94069FF64A86F7DFF56D60E3BE</vt:lpwstr>
  </property>
</Properties>
</file>