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4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70" r:id="rId9"/>
    <p:sldId id="268" r:id="rId10"/>
    <p:sldId id="26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564904"/>
            <a:ext cx="8062912" cy="2160240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Технічне креслення</a:t>
            </a: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779583"/>
              </p:ext>
            </p:extLst>
          </p:nvPr>
        </p:nvGraphicFramePr>
        <p:xfrm>
          <a:off x="323528" y="1428658"/>
          <a:ext cx="8568952" cy="441655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568952"/>
              </a:tblGrid>
              <a:tr h="0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uk-UA" sz="1800" b="0" spc="-1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Богданов</a:t>
                      </a:r>
                      <a:r>
                        <a:rPr lang="uk-UA" sz="1800" b="0" spc="-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 М, А. П. </a:t>
                      </a:r>
                      <a:r>
                        <a:rPr lang="uk-UA" sz="1800" b="0" spc="-1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Верхола</a:t>
                      </a: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Б. Д. Коваленко та ін., </a:t>
                      </a:r>
                      <a:endParaRPr lang="uk-UA" sz="1800" b="0" spc="-1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uk-UA" sz="1800" b="0" spc="-1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 startAt="2"/>
                      </a:pPr>
                      <a:r>
                        <a:rPr lang="uk-UA" sz="1800" b="0" spc="-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Інженерна </a:t>
                      </a: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графіка", </a:t>
                      </a:r>
                      <a:r>
                        <a:rPr lang="uk-UA" sz="18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Довідник за ред. А. П. </a:t>
                      </a:r>
                      <a:r>
                        <a:rPr lang="uk-UA" sz="1800" b="0" spc="1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Верхоли</a:t>
                      </a:r>
                      <a:r>
                        <a:rPr lang="uk-UA" sz="18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-К.: Техніка, 2001р</a:t>
                      </a:r>
                      <a:r>
                        <a:rPr lang="uk-UA" sz="1800" b="0" spc="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 startAt="2"/>
                      </a:pP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spc="-5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Антонович </a:t>
                      </a:r>
                      <a:r>
                        <a:rPr lang="uk-UA" sz="18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Є. А., Василишин Я. В.,</a:t>
                      </a:r>
                      <a:r>
                        <a:rPr lang="uk-UA" sz="1800" b="0" spc="-5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Шпільчак</a:t>
                      </a:r>
                      <a:r>
                        <a:rPr lang="uk-UA" sz="18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 А. «Креслення» </a:t>
                      </a:r>
                      <a:r>
                        <a:rPr lang="uk-UA" sz="1800" b="0" spc="-5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Навч.посібник</a:t>
                      </a:r>
                      <a:r>
                        <a:rPr lang="uk-UA" sz="18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Львів: Світ,  2006 р</a:t>
                      </a:r>
                      <a:r>
                        <a:rPr lang="uk-UA" sz="1800" b="0" spc="-5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spc="-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Михайленко </a:t>
                      </a: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 Є, М.Ф. </a:t>
                      </a:r>
                      <a:r>
                        <a:rPr lang="uk-UA" sz="1800" b="0" spc="-1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Євстієв</a:t>
                      </a: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С.М.Ковальов, „ Нарисна геометрія" , </a:t>
                      </a:r>
                      <a:r>
                        <a:rPr lang="uk-UA" sz="18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Підручник - К.: Вища школа, </a:t>
                      </a:r>
                      <a:r>
                        <a:rPr lang="uk-UA" sz="1800" b="0" spc="-5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2004р.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Сидоренко </a:t>
                      </a: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В.К. "Технічне креслення": Підручник - К.: Вища школа, 2010р.</a:t>
                      </a: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7285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uk-UA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uk-UA" sz="1800" b="0" spc="5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Томишин-Лелекач</a:t>
                      </a:r>
                      <a:r>
                        <a:rPr lang="uk-UA" sz="1800" b="0" spc="5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uk-UA" sz="18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М.Н.</a:t>
                      </a:r>
                      <a:r>
                        <a:rPr lang="uk-UA" sz="1800" b="0" spc="5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Данчі</a:t>
                      </a:r>
                      <a:r>
                        <a:rPr lang="uk-UA" sz="18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В.В.   «Технологія  розрахунку  при  проектуванні </a:t>
                      </a: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 харчування» Ужгород 2010р.</a:t>
                      </a: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492807"/>
              </p:ext>
            </p:extLst>
          </p:nvPr>
        </p:nvGraphicFramePr>
        <p:xfrm>
          <a:off x="-267" y="0"/>
          <a:ext cx="9144000" cy="7230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</a:t>
                      </a:r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хліба</a:t>
                      </a:r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кондитерських</a:t>
                      </a:r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макаронних</a:t>
                      </a:r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виробів</a:t>
                      </a:r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харчоконцентратів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1986" y="476671"/>
            <a:ext cx="828092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у майбутніх фахівців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спеціальних знань у розв’язуванні математичних задач, посилення математичної підготовки фахівців даного профілю, формування наукового світогляду, уявлень про ідеї і методи математики.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 мовою математики в усній та письмовій формах, системою математичних знань, навичок і умінь, потрібних у повсякденному житті та майбутній професії;  розвиток логічного мислення і просторової уяви, алгоритмічної, інформаційної та графічної культури, пам’яті, уваги, інтуїції.</a:t>
            </a: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Виконувати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застосуванням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устаткування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оснащення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реконструйованих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дільниць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підрозділів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9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апаратурно-технологічні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11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Проводити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техніко-економічні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розрахунки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сировини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заповнювати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обліково-звітну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документацію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835292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ЗК3.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практичних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ситуаціях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ЗК7</a:t>
            </a: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вчитися і оволодівати сучасними знаннями. </a:t>
            </a:r>
            <a:endParaRPr lang="uk-UA" sz="1800" dirty="0" smtClean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ЗК8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оцінювати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забезпечувати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виконуваних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робіт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ЗК11.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ініціативу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повагу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людей,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брати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себе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певну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ділянку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розділити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успіхи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колективу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мотивувати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колектив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рухатися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спільної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мети.</a:t>
            </a:r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СК7.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апаратурно-технологічні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суміжної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СК8.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дотримуватися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законодавства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нормативно-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документацію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харчових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332818"/>
              </p:ext>
            </p:extLst>
          </p:nvPr>
        </p:nvGraphicFramePr>
        <p:xfrm>
          <a:off x="1115616" y="1772816"/>
          <a:ext cx="7056784" cy="42310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</a:t>
                      </a: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Загальні вимоги до оформлення креслення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Креслення плоских предметів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3. 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і читання креслень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4. 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Види. Перерізи. Розрізи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5. 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Елементи будівельного креслення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6. 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Діаграми. Графіки. Схеми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7. </a:t>
                      </a:r>
                      <a:r>
                        <a:rPr lang="uk-UA" sz="18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Основи малювання</a:t>
                      </a:r>
                      <a:endParaRPr lang="uk-UA" sz="18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xmlns="" id="{2295EB47-2BCD-42BD-83F4-051309C6E47D}"/>
              </a:ext>
            </a:extLst>
          </p:cNvPr>
          <p:cNvSpPr/>
          <p:nvPr/>
        </p:nvSpPr>
        <p:spPr>
          <a:xfrm>
            <a:off x="2051720" y="583652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423425"/>
              </p:ext>
            </p:extLst>
          </p:nvPr>
        </p:nvGraphicFramePr>
        <p:xfrm>
          <a:off x="1331640" y="2276872"/>
          <a:ext cx="6336704" cy="16524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488741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Геометричне креслення. Проекційне креслення.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Будівельне креслення. Схеми.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658385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2123728" y="119675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232005"/>
              </p:ext>
            </p:extLst>
          </p:nvPr>
        </p:nvGraphicFramePr>
        <p:xfrm>
          <a:off x="827584" y="1052736"/>
          <a:ext cx="6840760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креслярських шрифтів 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лінії креслення та написів на кресленні.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поділу кола на рівні частини </a:t>
                      </a:r>
                    </a:p>
                    <a:p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зображень плоских предметів. 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Нанесення розмірів на кресленні. 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різних видів спряження. Контур деталі.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комплексного рисунка циліндра і конуса.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комплексного рисунка циліндра і конуса.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9-10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 комплексного  рисунка  чотирикутної  і шестикутної призм.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Послідовність побудови виглядів..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7506236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перерізів.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247141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розрізів. 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розрізів і перерізів.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2339752" y="39493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405365"/>
              </p:ext>
            </p:extLst>
          </p:nvPr>
        </p:nvGraphicFramePr>
        <p:xfrm>
          <a:off x="683568" y="764704"/>
          <a:ext cx="6840760" cy="588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/>
                <a:gridCol w="5925345"/>
              </a:tblGrid>
              <a:tr h="504055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умовних графічних позначень теплового обладнання.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умовних графічних позначень майнового обладнання.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плану </a:t>
                      </a:r>
                      <a:r>
                        <a:rPr lang="uk-UA" sz="16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доготівельного</a:t>
                      </a: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цеху з технологічним обладнанням і нанесенням розмірів.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  плану   кондитерського       цеху   з технологічним обладнанням і нанесенням розмірів.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  плану   м'ясо-рибного   цеху       з технологічним обладнанням і нанесенням розмірів.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21405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плану торгівельної групи приміщень   з технологічним обладнанням і нанесенням розмірів.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21405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діаграм страв меню харчування.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Кінематичні схеми в будівельному кресленні. 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Електричні схеми.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малюнка прикрашання короваю.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малюнку прикрашання торта.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малюнка обкладинки меню.</a:t>
                      </a: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 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735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692755"/>
              </p:ext>
            </p:extLst>
          </p:nvPr>
        </p:nvGraphicFramePr>
        <p:xfrm>
          <a:off x="899592" y="1988840"/>
          <a:ext cx="7056784" cy="42310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976640617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422106649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2830391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43748003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</a:t>
                      </a: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Загальні вимоги до оформлення креслення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74732714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Креслення плоских предметів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98322456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3. 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і читання креслень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49043927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4. 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Види. Перерізи. Розрізи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75750015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5. 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Елементи будівельного креслення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8612527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6. 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Діаграми. Графіки. Схеми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7.</a:t>
                      </a:r>
                      <a:r>
                        <a:rPr lang="uk-UA" sz="1800" b="1" kern="1200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Основи малювання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6777988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2051720" y="1340768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421</TotalTime>
  <Words>1012</Words>
  <Application>Microsoft Office PowerPoint</Application>
  <PresentationFormat>Екран (4:3)</PresentationFormat>
  <Paragraphs>204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Волна</vt:lpstr>
      <vt:lpstr>Технічне креслення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42</cp:revision>
  <cp:lastPrinted>2025-06-11T12:28:56Z</cp:lastPrinted>
  <dcterms:created xsi:type="dcterms:W3CDTF">2024-02-06T17:10:51Z</dcterms:created>
  <dcterms:modified xsi:type="dcterms:W3CDTF">2025-08-25T08:37:29Z</dcterms:modified>
</cp:coreProperties>
</file>