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4" r:id="rId1"/>
  </p:sldMasterIdLst>
  <p:sldIdLst>
    <p:sldId id="256" r:id="rId2"/>
    <p:sldId id="257" r:id="rId3"/>
    <p:sldId id="258" r:id="rId4"/>
    <p:sldId id="259" r:id="rId5"/>
    <p:sldId id="262" r:id="rId6"/>
    <p:sldId id="266" r:id="rId7"/>
    <p:sldId id="267" r:id="rId8"/>
    <p:sldId id="270" r:id="rId9"/>
    <p:sldId id="268" r:id="rId10"/>
    <p:sldId id="269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015"/>
    <a:srgbClr val="FE9700"/>
    <a:srgbClr val="F29000"/>
    <a:srgbClr val="EA8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5" r:id="rId1"/>
    <p:sldLayoutId id="2147483976" r:id="rId2"/>
    <p:sldLayoutId id="2147483977" r:id="rId3"/>
    <p:sldLayoutId id="2147483978" r:id="rId4"/>
    <p:sldLayoutId id="2147483979" r:id="rId5"/>
    <p:sldLayoutId id="2147483980" r:id="rId6"/>
    <p:sldLayoutId id="2147483981" r:id="rId7"/>
    <p:sldLayoutId id="2147483982" r:id="rId8"/>
    <p:sldLayoutId id="2147483983" r:id="rId9"/>
    <p:sldLayoutId id="2147483984" r:id="rId10"/>
    <p:sldLayoutId id="214748398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2564904"/>
            <a:ext cx="8062912" cy="2160240"/>
          </a:xfrm>
          <a:noFill/>
          <a:ln>
            <a:noFill/>
          </a:ln>
        </p:spPr>
        <p:txBody>
          <a:bodyPr>
            <a:noAutofit/>
          </a:bodyPr>
          <a:lstStyle/>
          <a:p>
            <a:pPr algn="ctr"/>
            <a:r>
              <a:rPr lang="uk-UA" sz="4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Технічне креслення</a:t>
            </a:r>
            <a:br>
              <a:rPr lang="uk-UA" sz="4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4800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404664"/>
            <a:ext cx="8062912" cy="3094160"/>
          </a:xfrm>
        </p:spPr>
        <p:txBody>
          <a:bodyPr/>
          <a:lstStyle/>
          <a:p>
            <a:pPr algn="ctr"/>
            <a:r>
              <a:rPr lang="uk-UA" sz="16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ТЕРНОПІЛЬСЬКИЙ ФАХОВИЙ КОЛЕДЖ ХАРЧОВИХ ТЕХНОЛОГІЙ І ТОРГІВЛІ</a:t>
            </a:r>
          </a:p>
          <a:p>
            <a:pPr algn="ctr"/>
            <a:r>
              <a:rPr lang="uk-UA" sz="16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ЦИКЛОВА КОМІСІЯ ПРИРОДНИЧО-НАУКОВИХ ДИСЦИПЛІН</a:t>
            </a:r>
          </a:p>
          <a:p>
            <a:pPr algn="ctr"/>
            <a:endParaRPr lang="uk-UA" b="1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32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СИЛАБУС</a:t>
            </a:r>
          </a:p>
          <a:p>
            <a:pPr algn="ctr"/>
            <a:r>
              <a:rPr lang="uk-UA" sz="32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ОСВІТНЬОГО  КОМПОНЕНТА</a:t>
            </a:r>
          </a:p>
        </p:txBody>
      </p:sp>
    </p:spTree>
    <p:extLst>
      <p:ext uri="{BB962C8B-B14F-4D97-AF65-F5344CB8AC3E}">
        <p14:creationId xmlns:p14="http://schemas.microsoft.com/office/powerpoint/2010/main" val="21981211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D6A93DAD-0EC8-439E-8C0E-6FE62554FCA4}"/>
              </a:ext>
            </a:extLst>
          </p:cNvPr>
          <p:cNvSpPr txBox="1"/>
          <p:nvPr/>
        </p:nvSpPr>
        <p:spPr>
          <a:xfrm>
            <a:off x="1835696" y="188640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КРИТЕРІЇ ОЦІНЮВАННЯ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82DA99F2-5B24-4DA7-904A-D81740A901F3}"/>
              </a:ext>
            </a:extLst>
          </p:cNvPr>
          <p:cNvSpPr txBox="1"/>
          <p:nvPr/>
        </p:nvSpPr>
        <p:spPr>
          <a:xfrm>
            <a:off x="287524" y="557972"/>
            <a:ext cx="8568952" cy="62478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16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«відмінно»</a:t>
            </a:r>
            <a:endParaRPr lang="uk-UA" sz="16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6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відповідях на запитання здобувач освіти виявляє всебічні, систематизовані, глибокі знання програмного матеріалу, уміння виконувати практичні завдання, знання основної і додаткової літератури передбачених програмою на рівні творчого використання. Відповіді свідчать  про розуміння математичної суті матеріалу та його практичної значимості.</a:t>
            </a:r>
          </a:p>
          <a:p>
            <a:pPr algn="just"/>
            <a:endParaRPr lang="uk-UA" sz="16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6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«добре»</a:t>
            </a:r>
            <a:endParaRPr lang="uk-UA" sz="16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6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відповіді на запитання здобувач освіти виявив повне знання програмного матеріалу, обсягом, що необхідний для подальшого навчання, успішне виконання завдань і освоєння основної літератури, передбаченої програмою на рівні аналітичного відтворення. Здобувач освіти виявляє знання і розуміння матеріалу, проте не зовсім повно відповідає на запитання, припускається </a:t>
            </a:r>
            <a:r>
              <a:rPr lang="uk-UA" sz="160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неточностей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uk-UA" sz="16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6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«задовільно»</a:t>
            </a:r>
            <a:endParaRPr lang="uk-UA" sz="16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6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відповіді на запитання здобувач освіти виявив повне знання основного програмного матеріалу, обсягом, що необхідний для подальшого навчання і роботи, здатність впоратись з використанням завдань, передбачених програмою на рівні репродуктивного відтворення, припускається </a:t>
            </a:r>
            <a:r>
              <a:rPr lang="uk-UA" sz="160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неточностей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при розв’язуванні вправ, висвітленні окремих понять та визначень.</a:t>
            </a:r>
          </a:p>
          <a:p>
            <a:pPr algn="just"/>
            <a:endParaRPr lang="uk-UA" sz="16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6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«незадовільно»</a:t>
            </a:r>
            <a:endParaRPr lang="uk-UA" sz="16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6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відповіді на запитання здобувач освіти виявив серйозні прогалини в знаннях основного матеріалу, припустився принципових помилок при виконанні завдання на рівні нижче репродуктивного відтворення.</a:t>
            </a:r>
            <a:endParaRPr lang="uk-UA" sz="16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81510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3385CF4-B3B7-427C-A3F9-ABEFDF02694E}"/>
              </a:ext>
            </a:extLst>
          </p:cNvPr>
          <p:cNvSpPr txBox="1"/>
          <p:nvPr/>
        </p:nvSpPr>
        <p:spPr>
          <a:xfrm>
            <a:off x="1691680" y="692696"/>
            <a:ext cx="45910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uk-UA" sz="20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РЕКОМЕНДОВАНІ ДЖЕРЕЛА ІНФОРМАЦІЇ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5779583"/>
              </p:ext>
            </p:extLst>
          </p:nvPr>
        </p:nvGraphicFramePr>
        <p:xfrm>
          <a:off x="323528" y="1428658"/>
          <a:ext cx="8568952" cy="441655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856895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AutoNum type="arabicPeriod"/>
                      </a:pPr>
                      <a:r>
                        <a:rPr lang="uk-UA" sz="1800" b="0" spc="-1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Богданов</a:t>
                      </a:r>
                      <a:r>
                        <a:rPr lang="uk-UA" sz="1800" b="0" spc="-1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В. М, А. П. </a:t>
                      </a:r>
                      <a:r>
                        <a:rPr lang="uk-UA" sz="1800" b="0" spc="-1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Верхола</a:t>
                      </a:r>
                      <a:r>
                        <a:rPr lang="uk-UA" sz="1800" b="0" spc="-1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Б. Д. Коваленко та ін., </a:t>
                      </a:r>
                    </a:p>
                    <a:p>
                      <a:pPr mar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lang="uk-UA" sz="1800" b="0" spc="-1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AutoNum type="arabicPeriod" startAt="2"/>
                      </a:pPr>
                      <a:r>
                        <a:rPr lang="uk-UA" sz="1800" b="0" spc="-1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Інженерна графіка", </a:t>
                      </a:r>
                      <a:r>
                        <a:rPr lang="uk-UA" sz="1800" b="0" spc="1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Довідник за ред. А. П. </a:t>
                      </a:r>
                      <a:r>
                        <a:rPr lang="uk-UA" sz="1800" b="0" spc="1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Верхоли</a:t>
                      </a:r>
                      <a:r>
                        <a:rPr lang="uk-UA" sz="1800" b="0" spc="1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-К.: Техніка, 2001р.</a:t>
                      </a:r>
                    </a:p>
                    <a:p>
                      <a:pPr marL="34290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AutoNum type="arabicPeriod" startAt="2"/>
                      </a:pPr>
                      <a:endParaRPr lang="uk-UA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0" spc="-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Антонович Є. А., Василишин Я. В.,</a:t>
                      </a:r>
                      <a:r>
                        <a:rPr lang="uk-UA" sz="1800" b="0" spc="-5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Шпільчак</a:t>
                      </a:r>
                      <a:r>
                        <a:rPr lang="uk-UA" sz="1800" b="0" spc="-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В. А. «Креслення» </a:t>
                      </a:r>
                      <a:r>
                        <a:rPr lang="uk-UA" sz="1800" b="0" spc="-5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Навч.посібник</a:t>
                      </a:r>
                      <a:r>
                        <a:rPr lang="uk-UA" sz="1800" b="0" spc="-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Львів: Світ,  2006 р.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0" spc="-1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Михайленко В. Є, М.Ф. </a:t>
                      </a:r>
                      <a:r>
                        <a:rPr lang="uk-UA" sz="1800" b="0" spc="-1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Євстієв</a:t>
                      </a:r>
                      <a:r>
                        <a:rPr lang="uk-UA" sz="1800" b="0" spc="-1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С.М.Ковальов, „ Нарисна геометрія" , </a:t>
                      </a:r>
                      <a:r>
                        <a:rPr lang="uk-UA" sz="1800" b="0" spc="-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Підручник - К.: Вища школа, 2004р.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 Сидоренко В.К. "Технічне креслення": Підручник - К.: Вища школа, 2010р.</a:t>
                      </a:r>
                      <a:endParaRPr lang="uk-UA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7285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uk-UA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uk-UA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 </a:t>
                      </a:r>
                      <a:r>
                        <a:rPr lang="uk-UA" sz="1800" b="0" spc="5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Томишин-Лелекач</a:t>
                      </a:r>
                      <a:r>
                        <a:rPr lang="uk-UA" sz="18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М.Н.</a:t>
                      </a:r>
                      <a:r>
                        <a:rPr lang="uk-UA" sz="1800" b="0" spc="5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Данчі</a:t>
                      </a:r>
                      <a:r>
                        <a:rPr lang="uk-UA" sz="18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В.В.   «Технологія  розрахунку  при  проектуванні </a:t>
                      </a:r>
                      <a:r>
                        <a:rPr lang="uk-UA" sz="1800" b="0" spc="-1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підприємств харчування» Ужгород 2010р.</a:t>
                      </a:r>
                      <a:endParaRPr lang="uk-UA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9147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229600" cy="2801466"/>
          </a:xfrm>
        </p:spPr>
        <p:txBody>
          <a:bodyPr/>
          <a:lstStyle/>
          <a:p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5705720"/>
              </p:ext>
            </p:extLst>
          </p:nvPr>
        </p:nvGraphicFramePr>
        <p:xfrm>
          <a:off x="-267" y="0"/>
          <a:ext cx="9144000" cy="72305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267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88550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91581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61918">
                <a:tc rowSpan="3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ГАЛУЗЬ ЗНАНЬ </a:t>
                      </a:r>
                      <a:endParaRPr lang="uk-UA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 ВИРОБНИЦТВО ТА ТЕХНОЛОГІЇ</a:t>
                      </a:r>
                      <a:endParaRPr lang="uk-UA" sz="18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Спеціальність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181 ХАРЧОВІ ТЕХНОЛОГІЇ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16209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Освітньо - професійна програма 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Виробництво</a:t>
                      </a:r>
                      <a:r>
                        <a:rPr lang="ru-RU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kern="12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хліба</a:t>
                      </a:r>
                      <a:r>
                        <a:rPr lang="ru-RU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кондитерських</a:t>
                      </a:r>
                      <a:r>
                        <a:rPr lang="ru-RU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800" b="1" kern="12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макаронних</a:t>
                      </a:r>
                      <a:r>
                        <a:rPr lang="ru-RU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kern="12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виробів</a:t>
                      </a:r>
                      <a:r>
                        <a:rPr lang="ru-RU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і </a:t>
                      </a:r>
                      <a:r>
                        <a:rPr lang="ru-RU" sz="1800" b="1" kern="120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харчоконцентратів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61918">
                <a:tc rowSpan="7">
                  <a:txBody>
                    <a:bodyPr/>
                    <a:lstStyle/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uk-UA" sz="1800" b="1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ТЕХНОЛОГІЧНЕ ВІДДІЛЕННЯ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Освітньо - професійний ступінь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фаховий молодший бакалавр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Статус освітнього компонента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обов’язковий 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83492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Мова викладання</a:t>
                      </a:r>
                    </a:p>
                  </a:txBody>
                  <a:tcP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українська</a:t>
                      </a:r>
                    </a:p>
                  </a:txBody>
                  <a:tcPr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57511">
                <a:tc vMerge="1">
                  <a:txBody>
                    <a:bodyPr/>
                    <a:lstStyle/>
                    <a:p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Кількість кредитів ЄКТС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noProof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Розподіл за видами занять та годинами навчання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512956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аудиторні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лекційні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практичні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семінарські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самостійна робота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7824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 підсумкового контролю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залік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04664"/>
            <a:ext cx="1728192" cy="1582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2191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0638"/>
            <a:ext cx="8785225" cy="2441575"/>
          </a:xfrm>
        </p:spPr>
        <p:txBody>
          <a:bodyPr>
            <a:noAutofit/>
          </a:bodyPr>
          <a:lstStyle/>
          <a:p>
            <a:pPr algn="just"/>
            <a:r>
              <a:rPr lang="uk-UA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/>
            </a:r>
            <a:br>
              <a:rPr lang="uk-UA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</a:br>
            <a:endParaRPr lang="uk-UA" sz="20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tx1">
                  <a:lumMod val="75000"/>
                </a:schemeClr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476672"/>
            <a:ext cx="691276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Мета: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формування у майбутніх фахівців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спеціальних знань у розв’язуванні математичних задач, посилення математичної підготовки фахівців даного профілю, формування наукового світогляду, уявлень про ідеї і методи математики.</a:t>
            </a:r>
          </a:p>
          <a:p>
            <a:pPr algn="just"/>
            <a:endParaRPr lang="uk-UA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Завдання: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оволодіння здобувачами освіти мовою математики в усній та письмовій формах, системою математичних знань, навичок і умінь, потрібних у повсякденному житті та майбутній професії;  розвиток логічного мислення і просторової уяви, алгоритмічної, інформаційної та графічної культури, пам’яті, уваги, інтуїції.</a:t>
            </a:r>
          </a:p>
          <a:p>
            <a:pPr algn="just"/>
            <a:endParaRPr lang="uk-UA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Програмні результати навчання:</a:t>
            </a:r>
          </a:p>
          <a:p>
            <a:pPr algn="just"/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 1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Виконувати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технологічні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процеси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виробництва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харчової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застосуванням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сучасного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технологічного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устаткування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 8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Обирати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сучасне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технологічне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устаткування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технічного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оснащення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нових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реконструйованих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виробничих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дільниць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підрозділів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</a:p>
          <a:p>
            <a:pPr algn="just"/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 9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Складати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апаратурно-технологічні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схеми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виробництва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харчової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 11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Проводити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технологічні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техніко-економічні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розрахунки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сировини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</a:p>
          <a:p>
            <a:pPr algn="just"/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матеріальних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ресурсів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заповнювати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обліково-звітну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документацію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7779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116632"/>
            <a:ext cx="828092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uk-UA" b="1" i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результаті навчання здобувач освіти повинен отримати</a:t>
            </a:r>
          </a:p>
          <a:p>
            <a:pPr algn="just"/>
            <a:endParaRPr lang="uk-UA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 компетентності: </a:t>
            </a:r>
          </a:p>
          <a:p>
            <a:pPr algn="just">
              <a:lnSpc>
                <a:spcPct val="150000"/>
              </a:lnSpc>
            </a:pP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ЗК3.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застосовувати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знання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практичних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ситуаціях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ЗК7.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вчитися і оволодівати сучасними знаннями. </a:t>
            </a:r>
          </a:p>
          <a:p>
            <a:pPr algn="just">
              <a:lnSpc>
                <a:spcPct val="150000"/>
              </a:lnSpc>
            </a:pP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ЗК8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оцінювати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забезпечувати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якість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виконуваних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робіт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ЗК11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виявляти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ініціативу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повагу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людей,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брати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себе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відповідальність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певну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ділянку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розділити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успіхи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свого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колективу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мотивувати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колектив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рухатися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спільної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мети.</a:t>
            </a:r>
            <a:endParaRPr lang="uk-UA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uk-UA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спеціальні компетентності:</a:t>
            </a:r>
          </a:p>
          <a:p>
            <a:pPr algn="just">
              <a:lnSpc>
                <a:spcPct val="150000"/>
              </a:lnSpc>
            </a:pP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СК7.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обирати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технологічне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обладнання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складати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апаратурно-технологічні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схеми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виробництва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харчової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суміжної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СК8.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дотримуватися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вимог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законодавства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використовувати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нормативно-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технічну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документацію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галузі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харчових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технологій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i="1" dirty="0">
              <a:solidFill>
                <a:schemeClr val="accent2">
                  <a:lumMod val="50000"/>
                </a:schemeClr>
              </a:solidFill>
            </a:endParaRPr>
          </a:p>
          <a:p>
            <a:pPr algn="just"/>
            <a:endParaRPr lang="uk-UA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56411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0737715"/>
              </p:ext>
            </p:extLst>
          </p:nvPr>
        </p:nvGraphicFramePr>
        <p:xfrm>
          <a:off x="251520" y="1556792"/>
          <a:ext cx="7056784" cy="38219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22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62150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9704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60034">
                <a:tc gridSpan="3">
                  <a:txBody>
                    <a:bodyPr/>
                    <a:lstStyle/>
                    <a:p>
                      <a:pPr algn="ctr"/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28722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РОЗДІЛИ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К-ть</a:t>
                      </a: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годин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b="1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1.</a:t>
                      </a:r>
                      <a:r>
                        <a:rPr lang="uk-UA" sz="1800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Загальні вимоги до оформлення креслення</a:t>
                      </a:r>
                      <a:endParaRPr lang="uk-UA" sz="1800" b="1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b="1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2. </a:t>
                      </a:r>
                      <a:r>
                        <a:rPr lang="uk-UA" sz="1800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Креслення плоских предметів</a:t>
                      </a:r>
                      <a:endParaRPr lang="uk-UA" sz="1800" b="1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b="1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3. </a:t>
                      </a:r>
                      <a:r>
                        <a:rPr lang="uk-UA" sz="1800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Виконання і читання креслень</a:t>
                      </a:r>
                      <a:endParaRPr lang="uk-UA" sz="1800" b="1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31630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b="1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4. </a:t>
                      </a:r>
                      <a:r>
                        <a:rPr lang="uk-UA" sz="1800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Види. Перерізи. Розрізи</a:t>
                      </a:r>
                      <a:endParaRPr lang="uk-UA" sz="1800" b="1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09151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b="1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5. </a:t>
                      </a:r>
                      <a:r>
                        <a:rPr lang="uk-UA" sz="1800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Елементи будівельного креслення</a:t>
                      </a:r>
                      <a:endParaRPr lang="uk-UA" sz="1800" b="1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09151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b="1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6. </a:t>
                      </a:r>
                      <a:r>
                        <a:rPr lang="uk-UA" sz="1800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Діаграми. Графіки. Схеми</a:t>
                      </a:r>
                      <a:endParaRPr lang="uk-UA" sz="1800" b="1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</a:tbl>
          </a:graphicData>
        </a:graphic>
      </p:graphicFrame>
      <p:sp>
        <p:nvSpPr>
          <p:cNvPr id="4" name="Прямоугольник 1">
            <a:extLst>
              <a:ext uri="{FF2B5EF4-FFF2-40B4-BE49-F238E27FC236}">
                <a16:creationId xmlns:a16="http://schemas.microsoft.com/office/drawing/2014/main" xmlns="" id="{2295EB47-2BCD-42BD-83F4-051309C6E47D}"/>
              </a:ext>
            </a:extLst>
          </p:cNvPr>
          <p:cNvSpPr/>
          <p:nvPr/>
        </p:nvSpPr>
        <p:spPr>
          <a:xfrm>
            <a:off x="1493912" y="548680"/>
            <a:ext cx="4572000" cy="523220"/>
          </a:xfrm>
          <a:prstGeom prst="rect">
            <a:avLst/>
          </a:prstGeom>
          <a:ln>
            <a:noFill/>
          </a:ln>
        </p:spPr>
        <p:txBody>
          <a:bodyPr>
            <a:spAutoFit/>
          </a:bodyPr>
          <a:lstStyle/>
          <a:p>
            <a:pPr algn="ctr"/>
            <a:r>
              <a:rPr lang="uk-UA" sz="2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СТРУКТУРА КУРСУ</a:t>
            </a:r>
          </a:p>
        </p:txBody>
      </p:sp>
    </p:spTree>
    <p:extLst>
      <p:ext uri="{BB962C8B-B14F-4D97-AF65-F5344CB8AC3E}">
        <p14:creationId xmlns:p14="http://schemas.microsoft.com/office/powerpoint/2010/main" val="19739841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я 7">
            <a:extLst>
              <a:ext uri="{FF2B5EF4-FFF2-40B4-BE49-F238E27FC236}">
                <a16:creationId xmlns:a16="http://schemas.microsoft.com/office/drawing/2014/main" xmlns="" id="{448833E4-F8D6-4D16-B5EB-A5F3A061E1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9423425"/>
              </p:ext>
            </p:extLst>
          </p:nvPr>
        </p:nvGraphicFramePr>
        <p:xfrm>
          <a:off x="1331640" y="2276872"/>
          <a:ext cx="6336704" cy="16524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7963">
                  <a:extLst>
                    <a:ext uri="{9D8B030D-6E8A-4147-A177-3AD203B41FA5}">
                      <a16:colId xmlns:a16="http://schemas.microsoft.com/office/drawing/2014/main" xmlns="" val="2372197211"/>
                    </a:ext>
                  </a:extLst>
                </a:gridCol>
                <a:gridCol w="5488741">
                  <a:extLst>
                    <a:ext uri="{9D8B030D-6E8A-4147-A177-3AD203B41FA5}">
                      <a16:colId xmlns:a16="http://schemas.microsoft.com/office/drawing/2014/main" xmlns="" val="81977858"/>
                    </a:ext>
                  </a:extLst>
                </a:gridCol>
              </a:tblGrid>
              <a:tr h="337832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uk-UA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endParaRPr lang="uk-UA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95096668"/>
                  </a:ext>
                </a:extLst>
              </a:tr>
              <a:tr h="583107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Геометричне креслення. Проекційне креслення.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31238112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Будівельне креслення. Схеми.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73282165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год.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16583854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D6A93DAD-0EC8-439E-8C0E-6FE62554FCA4}"/>
              </a:ext>
            </a:extLst>
          </p:cNvPr>
          <p:cNvSpPr txBox="1"/>
          <p:nvPr/>
        </p:nvSpPr>
        <p:spPr>
          <a:xfrm>
            <a:off x="2123728" y="1196752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ЛЕКЦІЇ</a:t>
            </a:r>
          </a:p>
        </p:txBody>
      </p:sp>
    </p:spTree>
    <p:extLst>
      <p:ext uri="{BB962C8B-B14F-4D97-AF65-F5344CB8AC3E}">
        <p14:creationId xmlns:p14="http://schemas.microsoft.com/office/powerpoint/2010/main" val="30200689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я 7">
            <a:extLst>
              <a:ext uri="{FF2B5EF4-FFF2-40B4-BE49-F238E27FC236}">
                <a16:creationId xmlns:a16="http://schemas.microsoft.com/office/drawing/2014/main" xmlns="" id="{448833E4-F8D6-4D16-B5EB-A5F3A061E1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7415394"/>
              </p:ext>
            </p:extLst>
          </p:nvPr>
        </p:nvGraphicFramePr>
        <p:xfrm>
          <a:off x="827584" y="1052736"/>
          <a:ext cx="6840760" cy="56451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5415">
                  <a:extLst>
                    <a:ext uri="{9D8B030D-6E8A-4147-A177-3AD203B41FA5}">
                      <a16:colId xmlns:a16="http://schemas.microsoft.com/office/drawing/2014/main" xmlns="" val="2372197211"/>
                    </a:ext>
                  </a:extLst>
                </a:gridCol>
                <a:gridCol w="5925345">
                  <a:extLst>
                    <a:ext uri="{9D8B030D-6E8A-4147-A177-3AD203B41FA5}">
                      <a16:colId xmlns:a16="http://schemas.microsoft.com/office/drawing/2014/main" xmlns="" val="81977858"/>
                    </a:ext>
                  </a:extLst>
                </a:gridCol>
              </a:tblGrid>
              <a:tr h="337832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95096668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Виконання креслярських шрифтів .</a:t>
                      </a:r>
                      <a:endParaRPr lang="uk-UA" sz="18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31238112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Виконання лінії креслення та написів на кресленні.</a:t>
                      </a:r>
                      <a:endParaRPr lang="uk-UA" sz="18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73282165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Побудова зображень плоских предметів. </a:t>
                      </a:r>
                      <a:endParaRPr lang="uk-UA" sz="18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06970912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Побудова різних видів спряження. Контур деталі.</a:t>
                      </a:r>
                      <a:endParaRPr lang="uk-UA" sz="18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09974767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Побудова розрізів і перерізів.</a:t>
                      </a:r>
                      <a:endParaRPr lang="uk-UA" sz="18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75062364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Виконання умовних графічних позначень теплового обладнання.</a:t>
                      </a:r>
                      <a:endParaRPr lang="uk-UA" sz="18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62471411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Побудова плану </a:t>
                      </a:r>
                      <a:r>
                        <a:rPr lang="uk-UA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доготівельного</a:t>
                      </a:r>
                      <a:r>
                        <a:rPr lang="uk-UA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цеху з технологічним обладнанням і нанесенням розмірів.</a:t>
                      </a:r>
                      <a:endParaRPr lang="uk-UA" sz="18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uk-UA" sz="18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Побудова   плану   кондитерського       цеху   з технологічним обладнанням і нанесенням розмірів.</a:t>
                      </a:r>
                      <a:endParaRPr lang="uk-UA" sz="18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Побудова   плану   м'ясо-рибного   цеху       з технологічним обладнанням і нанесенням розмірів.</a:t>
                      </a:r>
                      <a:endParaRPr lang="uk-UA" sz="18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uk-UA" sz="18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D6A93DAD-0EC8-439E-8C0E-6FE62554FCA4}"/>
              </a:ext>
            </a:extLst>
          </p:cNvPr>
          <p:cNvSpPr txBox="1"/>
          <p:nvPr/>
        </p:nvSpPr>
        <p:spPr>
          <a:xfrm>
            <a:off x="2267744" y="394931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ПРАКТИЧНІ ЗАНЯТТЯ</a:t>
            </a:r>
          </a:p>
        </p:txBody>
      </p:sp>
    </p:spTree>
    <p:extLst>
      <p:ext uri="{BB962C8B-B14F-4D97-AF65-F5344CB8AC3E}">
        <p14:creationId xmlns:p14="http://schemas.microsoft.com/office/powerpoint/2010/main" val="1319522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6801530"/>
              </p:ext>
            </p:extLst>
          </p:nvPr>
        </p:nvGraphicFramePr>
        <p:xfrm>
          <a:off x="827584" y="1988840"/>
          <a:ext cx="6840760" cy="22172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541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92534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504055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Побудова плану торгівельної групи приміщень   з технологічним обладнанням і нанесенням розмірів.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Побудова діаграм страв меню харчування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Кінематичні схеми в будівельному кресленні. 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r>
                        <a:rPr lang="uk-UA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 год.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73571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>
            <a:extLst>
              <a:ext uri="{FF2B5EF4-FFF2-40B4-BE49-F238E27FC236}">
                <a16:creationId xmlns:a16="http://schemas.microsoft.com/office/drawing/2014/main" xmlns="" id="{8F962745-E2C4-418F-BD1C-DB3911CCE1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200189"/>
              </p:ext>
            </p:extLst>
          </p:nvPr>
        </p:nvGraphicFramePr>
        <p:xfrm>
          <a:off x="899592" y="1988840"/>
          <a:ext cx="7056784" cy="37914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229">
                  <a:extLst>
                    <a:ext uri="{9D8B030D-6E8A-4147-A177-3AD203B41FA5}">
                      <a16:colId xmlns:a16="http://schemas.microsoft.com/office/drawing/2014/main" xmlns="" val="2976640617"/>
                    </a:ext>
                  </a:extLst>
                </a:gridCol>
                <a:gridCol w="5621506">
                  <a:extLst>
                    <a:ext uri="{9D8B030D-6E8A-4147-A177-3AD203B41FA5}">
                      <a16:colId xmlns:a16="http://schemas.microsoft.com/office/drawing/2014/main" xmlns="" val="2594486781"/>
                    </a:ext>
                  </a:extLst>
                </a:gridCol>
                <a:gridCol w="897049">
                  <a:extLst>
                    <a:ext uri="{9D8B030D-6E8A-4147-A177-3AD203B41FA5}">
                      <a16:colId xmlns:a16="http://schemas.microsoft.com/office/drawing/2014/main" xmlns="" val="4221066492"/>
                    </a:ext>
                  </a:extLst>
                </a:gridCol>
              </a:tblGrid>
              <a:tr h="360034">
                <a:tc gridSpan="3">
                  <a:txBody>
                    <a:bodyPr/>
                    <a:lstStyle/>
                    <a:p>
                      <a:pPr algn="ctr"/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02830391"/>
                  </a:ext>
                </a:extLst>
              </a:tr>
              <a:tr h="628722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ТЕМИ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К-ть</a:t>
                      </a: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годин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437480032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b="1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1.</a:t>
                      </a:r>
                      <a:r>
                        <a:rPr lang="uk-UA" sz="1800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Загальні вимоги до оформлення креслення</a:t>
                      </a:r>
                      <a:endParaRPr lang="uk-UA" sz="1800" b="1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4174732714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b="1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2. </a:t>
                      </a:r>
                      <a:r>
                        <a:rPr lang="uk-UA" sz="1800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Креслення плоских предметів</a:t>
                      </a:r>
                      <a:endParaRPr lang="uk-UA" sz="1800" b="1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983224562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b="1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3. </a:t>
                      </a:r>
                      <a:r>
                        <a:rPr lang="uk-UA" sz="1800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Виконання і читання креслень</a:t>
                      </a:r>
                      <a:endParaRPr lang="uk-UA" sz="1800" b="1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049043927"/>
                  </a:ext>
                </a:extLst>
              </a:tr>
              <a:tr h="331630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b="1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4. </a:t>
                      </a:r>
                      <a:r>
                        <a:rPr lang="uk-UA" sz="1800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Види. Перерізи. Розрізи</a:t>
                      </a:r>
                      <a:endParaRPr lang="uk-UA" sz="1800" b="1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757500157"/>
                  </a:ext>
                </a:extLst>
              </a:tr>
              <a:tr h="409151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b="1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5. </a:t>
                      </a:r>
                      <a:r>
                        <a:rPr lang="uk-UA" sz="1800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Елементи будівельного креслення</a:t>
                      </a:r>
                      <a:endParaRPr lang="uk-UA" sz="1800" b="1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486125275"/>
                  </a:ext>
                </a:extLst>
              </a:tr>
              <a:tr h="409151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b="1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6. </a:t>
                      </a:r>
                      <a:r>
                        <a:rPr lang="uk-UA" sz="1800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Діаграми. Графіки. Схеми</a:t>
                      </a:r>
                      <a:endParaRPr lang="uk-UA" sz="1800" b="1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367779882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D6A93DAD-0EC8-439E-8C0E-6FE62554FCA4}"/>
              </a:ext>
            </a:extLst>
          </p:cNvPr>
          <p:cNvSpPr txBox="1"/>
          <p:nvPr/>
        </p:nvSpPr>
        <p:spPr>
          <a:xfrm>
            <a:off x="2051720" y="1340768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САМОСТІЙНА РОБОТА</a:t>
            </a:r>
          </a:p>
        </p:txBody>
      </p:sp>
    </p:spTree>
    <p:extLst>
      <p:ext uri="{BB962C8B-B14F-4D97-AF65-F5344CB8AC3E}">
        <p14:creationId xmlns:p14="http://schemas.microsoft.com/office/powerpoint/2010/main" val="186316312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348</TotalTime>
  <Words>920</Words>
  <Application>Microsoft Office PowerPoint</Application>
  <PresentationFormat>Екран (4:3)</PresentationFormat>
  <Paragraphs>172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11</vt:i4>
      </vt:variant>
    </vt:vector>
  </HeadingPairs>
  <TitlesOfParts>
    <vt:vector size="12" baseType="lpstr">
      <vt:lpstr>Волна</vt:lpstr>
      <vt:lpstr>Технічне креслення </vt:lpstr>
      <vt:lpstr>Презентація PowerPoint</vt:lpstr>
      <vt:lpstr>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ФІНАНСИ ПІДПРИЄМСТВ</dc:title>
  <dc:creator>Пользователь</dc:creator>
  <cp:lastModifiedBy>admin</cp:lastModifiedBy>
  <cp:revision>40</cp:revision>
  <cp:lastPrinted>2025-06-11T12:28:56Z</cp:lastPrinted>
  <dcterms:created xsi:type="dcterms:W3CDTF">2024-02-06T17:10:51Z</dcterms:created>
  <dcterms:modified xsi:type="dcterms:W3CDTF">2025-08-25T08:37:08Z</dcterms:modified>
</cp:coreProperties>
</file>