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7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67" r:id="rId8"/>
    <p:sldId id="270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46788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19372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37503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17398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473841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996389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294704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57668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781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026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551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9648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7724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1382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53585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23783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9822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59" r:id="rId2"/>
    <p:sldLayoutId id="2147483960" r:id="rId3"/>
    <p:sldLayoutId id="2147483961" r:id="rId4"/>
    <p:sldLayoutId id="2147483962" r:id="rId5"/>
    <p:sldLayoutId id="2147483963" r:id="rId6"/>
    <p:sldLayoutId id="2147483964" r:id="rId7"/>
    <p:sldLayoutId id="2147483965" r:id="rId8"/>
    <p:sldLayoutId id="2147483966" r:id="rId9"/>
    <p:sldLayoutId id="2147483967" r:id="rId10"/>
    <p:sldLayoutId id="2147483968" r:id="rId11"/>
    <p:sldLayoutId id="2147483969" r:id="rId12"/>
    <p:sldLayoutId id="2147483970" r:id="rId13"/>
    <p:sldLayoutId id="2147483971" r:id="rId14"/>
    <p:sldLayoutId id="2147483972" r:id="rId15"/>
    <p:sldLayoutId id="214748397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ТЕХНІЧНА І СПЕЦІАЛЬНА МІКРОБІОЛОГІЯ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800" i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(на основі повної загальної середньої освіти)</a:t>
            </a: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82DA99F2-5B24-4DA7-904A-D81740A901F3}"/>
              </a:ext>
            </a:extLst>
          </p:cNvPr>
          <p:cNvSpPr txBox="1"/>
          <p:nvPr/>
        </p:nvSpPr>
        <p:spPr>
          <a:xfrm>
            <a:off x="323528" y="689788"/>
            <a:ext cx="6553522" cy="547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студент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Студент виявляє знання і розуміння матеріалу, проте не зовсім повно відповідає на запитання,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4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4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4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4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студент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4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256467"/>
            <a:ext cx="6912768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1.Білоруська І.С. Основи мікробіології, санітарії і гігієни. – К.: Техніка, 2008.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2.Векірчик К.М. Практикум з мікробіології. - К.:Либідь, 2007.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3.Векірчик К.М. Мікробіологія з основами вірусології. - К.: Либідь 2006.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4.Зубар Н.М.,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Рудь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Ю.В. Булгакова Н.К. Фізіологія харчування: Практикум: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 посібник – К.: Київ. нац.-економ. Університет, 2011.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5.Іванова О.В.,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Капліна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Т.В.Санітарія та гігієна закладів ресторанного господарства:підручник.-Суми:Університетська книга,2015. 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6.Коваленко В.О.,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Цихановська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І.В., Лазарєва Т.А. та ін. Технічна мікробіологія: підручник – Х.:Світ Книги, 2016.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7.Корзун В.Н. Гігієна харчування, підручник. Київ нац. торгівельно-економічний університет, 2010.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8.Малигіна В.Д. Мікробіологія та фізіологія харчування. Навчальний посібник. – К.: Кондор, 2009.</a:t>
            </a:r>
          </a:p>
          <a:p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9.Олійник О.М. Основи фізіології, санітарії та гігієни 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харчування.-Львів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uk-UA" dirty="0" err="1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Оріяна-нова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», 2006.</a:t>
            </a:r>
          </a:p>
          <a:p>
            <a:pPr marL="342900" lvl="0" indent="-342900" algn="just">
              <a:spcAft>
                <a:spcPts val="600"/>
              </a:spcAft>
              <a:buFont typeface="+mj-lt"/>
              <a:buAutoNum type="arabicPeriod"/>
              <a:tabLst>
                <a:tab pos="228600" algn="l"/>
              </a:tabLst>
            </a:pPr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3385CF4-B3B7-427C-A3F9-ABEFDF02694E}"/>
              </a:ext>
            </a:extLst>
          </p:cNvPr>
          <p:cNvSpPr txBox="1"/>
          <p:nvPr/>
        </p:nvSpPr>
        <p:spPr>
          <a:xfrm>
            <a:off x="1692927" y="374637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474102"/>
              </p:ext>
            </p:extLst>
          </p:nvPr>
        </p:nvGraphicFramePr>
        <p:xfrm>
          <a:off x="-267" y="0"/>
          <a:ext cx="9144000" cy="75048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uk-UA" sz="1800" b="1" u="none" strike="noStrike" smtClean="0">
                          <a:solidFill>
                            <a:schemeClr val="accent2">
                              <a:lumMod val="50000"/>
                            </a:schemeClr>
                          </a:solidFill>
                          <a:uFillTx/>
                          <a:latin typeface="Times New Roman"/>
                        </a:rPr>
                        <a:t>ВИРОБНИЦТВО ХЛІБА, КОНДИТЕРСЬКИХ, МАКАРОННИХ ВИРОБІВ І ХАРЧОКОНЦЕНТРАТІВ</a:t>
                      </a:r>
                      <a:endParaRPr lang="uk-UA" sz="1800" b="0" u="none" strike="noStrike" dirty="0">
                        <a:solidFill>
                          <a:srgbClr val="000000"/>
                        </a:solidFill>
                        <a:uFillTx/>
                        <a:latin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лабораторні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260648"/>
            <a:ext cx="6912768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формування у майбутніх фахівців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спеціальних знань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вивчення основ мікробіології, що лежать в основі технологій багатьох харчових виробництв, життєдіяльність мікроорганізмів та мікробіологічний контроль сировини,  напівфабрикатів і готової продукції.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понять з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морфології, фізіології, генетики та екології мікроорганізмів;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взаємовідносин мікроорганізмів між собою та іншими мікроорганізмами;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вивчення найважливіших мікробіологічних процесів, які проходять за участю мікроорганізмів;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вивчення факторів патогенності у мікроорганізмів;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освоєння основних методів контролю мікробіологічного та санітарно – гігієнічного стану виробництва. </a:t>
            </a:r>
          </a:p>
          <a:p>
            <a:pPr algn="just"/>
            <a:endParaRPr lang="uk-UA" sz="18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РН 2.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Застосовувати закономірності фізико-хімічних, біохімічних і мікробіологічних перетворень основних компонентів продовольчої сировини під час виробництва та зберігання готової продукції.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10.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Застосовувати системи управління якістю та безпечністю харчової продукції під час її виробництва</a:t>
            </a:r>
          </a:p>
          <a:p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РН 16.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Забезпечувати процес виробництва харчової та суміжної продукції з дотриманням вимог екологічної безпеки.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655272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ЗК6.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використовувати інформаційні та комунікаційні технології. 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ЗК7.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вчитися і оволодівати сучасними знаннями. </a:t>
            </a:r>
          </a:p>
          <a:p>
            <a:pPr algn="just"/>
            <a:endParaRPr lang="uk-UA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СК6.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заповнювати обліково-звітну документацію і проводити технологічні та економічні розрахунки.</a:t>
            </a:r>
          </a:p>
          <a:p>
            <a:pPr algn="just">
              <a:lnSpc>
                <a:spcPct val="150000"/>
              </a:lnSpc>
            </a:pPr>
            <a:r>
              <a:rPr lang="uk-UA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СК12. </a:t>
            </a:r>
            <a:r>
              <a:rPr lang="uk-UA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отримані нові знання й практичні пропозиції для розв’язання комплексних проблем у сфері професійної діяльності, адаптувати їх до умов змінного середовища, здатність до професійного самовдосконалення відповідно до потреб ринку праці.</a:t>
            </a:r>
          </a:p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4975427"/>
              </p:ext>
            </p:extLst>
          </p:nvPr>
        </p:nvGraphicFramePr>
        <p:xfrm>
          <a:off x="251520" y="1556792"/>
          <a:ext cx="7056784" cy="34894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 Загальна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мікробіологія.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179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Спеціальна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мікробіологія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 год.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="" xmlns:a16="http://schemas.microsoft.com/office/drawing/2014/main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4964614"/>
              </p:ext>
            </p:extLst>
          </p:nvPr>
        </p:nvGraphicFramePr>
        <p:xfrm>
          <a:off x="323528" y="344230"/>
          <a:ext cx="7264077" cy="6363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6399981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3945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Мікробіологія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як наука. Мета і завдання курсу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2880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Систематика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і морфологія мікроорганізмів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328216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Морфологія, загальна класифікація грибів та дріжджів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07173188"/>
                  </a:ext>
                </a:extLst>
              </a:tr>
              <a:tr h="26299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Будова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і біологічні властивості вірусів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6970912"/>
                  </a:ext>
                </a:extLst>
              </a:tr>
              <a:tr h="215744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Фізіологія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мікроорганізмів 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2453329"/>
                  </a:ext>
                </a:extLst>
              </a:tr>
              <a:tr h="31251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Генетика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мікроорганізмів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Екологія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мікроорганізмів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Вплив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факторів зовнішнього середовища на розвиток мікроорганізмів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Найважливіші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біохімічні процеси, збудниками яких є мікроорганізми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31859324"/>
                  </a:ext>
                </a:extLst>
              </a:tr>
              <a:tr h="396240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Патогенні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мікроорганізми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35549491"/>
                  </a:ext>
                </a:extLst>
              </a:tr>
              <a:tr h="583720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Загальні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напрямки профілактики харчових захворювань мікробного походження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59853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Мікрофлора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харчових продуктів тваринного походження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383560950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Мікрофлора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харчових продуктів рослинного походження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7506236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Промислове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використання мікроорганізмів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6247141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Мікробіологія та санітарна охорона харчових продуктів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1658385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lang="uk-UA" sz="1600" b="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год.</a:t>
                      </a:r>
                      <a:endParaRPr lang="uk-UA" sz="1600" b="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="" xmlns:a16="http://schemas.microsoft.com/office/drawing/2014/main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8361837"/>
              </p:ext>
            </p:extLst>
          </p:nvPr>
        </p:nvGraphicFramePr>
        <p:xfrm>
          <a:off x="539552" y="764704"/>
          <a:ext cx="6840760" cy="54584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="" xmlns:a16="http://schemas.microsoft.com/office/drawing/2014/main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="" xmlns:a16="http://schemas.microsoft.com/office/drawing/2014/main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/>
                        <a:ea typeface="Calibri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/>
                          <a:ea typeface="Calibri"/>
                        </a:rPr>
                        <a:t>Вивчення будови мікроскопа. Техніка мікроскопіювання</a:t>
                      </a: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="" xmlns:a16="http://schemas.microsoft.com/office/drawing/2014/main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Дослідження морфології бактерії та пліснявих грибів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Виготовлення живильних середовищ для мікроорганізмів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Розповсюдження мікроорганізмів у природі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Отримання накопичувальної культури маслянокислого бродіння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2453329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Спиртове</a:t>
                      </a:r>
                      <a:r>
                        <a:rPr lang="uk-UA" sz="18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бродіння</a:t>
                      </a:r>
                      <a:endParaRPr lang="uk-UA" sz="18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09974767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Мікробіологічний аналіз молока і кисломолочних продуктів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134902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Мікробіологічний аналіз м’яса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38782623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Мікробіологічний аналіз яєць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31859324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Мікробіологічне дослідження на зараження борошна сажкою.</a:t>
                      </a: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год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98278753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</a:t>
            </a: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НІ ЗАНЯТТЯ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8134169"/>
              </p:ext>
            </p:extLst>
          </p:nvPr>
        </p:nvGraphicFramePr>
        <p:xfrm>
          <a:off x="323528" y="1052736"/>
          <a:ext cx="7056784" cy="39691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r>
                        <a:rPr lang="uk-UA" sz="20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СЕМІНАРСЬКІ ЗАНЯТТЯ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endParaRPr lang="uk-UA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Систематика та морфологія мікроорганізмів.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Генетика і екологія мікроорганізмів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Найважливіші біохімічні процеси, викликані мікроорганізмами.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захворювання мікробного походження.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Санітарна охорона харчових продуктів.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endParaRPr lang="uk-UA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 год.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27541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="" xmlns:a16="http://schemas.microsoft.com/office/drawing/2014/main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073311"/>
              </p:ext>
            </p:extLst>
          </p:nvPr>
        </p:nvGraphicFramePr>
        <p:xfrm>
          <a:off x="9342" y="0"/>
          <a:ext cx="7056784" cy="694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4815">
                  <a:extLst>
                    <a:ext uri="{9D8B030D-6E8A-4147-A177-3AD203B41FA5}">
                      <a16:colId xmlns="" xmlns:a16="http://schemas.microsoft.com/office/drawing/2014/main" val="2976640617"/>
                    </a:ext>
                  </a:extLst>
                </a:gridCol>
                <a:gridCol w="5256584">
                  <a:extLst>
                    <a:ext uri="{9D8B030D-6E8A-4147-A177-3AD203B41FA5}">
                      <a16:colId xmlns="" xmlns:a16="http://schemas.microsoft.com/office/drawing/2014/main" val="2594486781"/>
                    </a:ext>
                  </a:extLst>
                </a:gridCol>
                <a:gridCol w="1035385">
                  <a:extLst>
                    <a:ext uri="{9D8B030D-6E8A-4147-A177-3AD203B41FA5}">
                      <a16:colId xmlns="" xmlns:a16="http://schemas.microsoft.com/office/drawing/2014/main" val="4221066492"/>
                    </a:ext>
                  </a:extLst>
                </a:gridCol>
              </a:tblGrid>
              <a:tr h="45118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102830391"/>
                  </a:ext>
                </a:extLst>
              </a:tr>
              <a:tr h="571500">
                <a:tc>
                  <a:txBody>
                    <a:bodyPr/>
                    <a:lstStyle/>
                    <a:p>
                      <a:pPr algn="ctr"/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6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3437480032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Морфологія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основних класів мікроорганізмів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174732714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Фізіологія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мікроорганізмів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983224562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Вплив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факторів зовнішнього середовища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049043927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Поширення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мікроорганізмів в природі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757500157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Основні</a:t>
                      </a:r>
                      <a:r>
                        <a:rPr lang="uk-UA" sz="1600" b="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шляхи мікробного забруднення</a:t>
                      </a:r>
                      <a:endParaRPr lang="uk-UA" sz="16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486125275"/>
                  </a:ext>
                </a:extLst>
              </a:tr>
              <a:tr h="48126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Найважливіші біохімічні процеси, збудниками яких є мікроорганізми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367779882"/>
                  </a:ext>
                </a:extLst>
              </a:tr>
              <a:tr h="48126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Види мікробіологічних процесів і їх роль в народному господарстві.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Патогенні мікроорганізми. 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токсикози.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Харчові </a:t>
                      </a:r>
                      <a:r>
                        <a:rPr lang="uk-UA" sz="1600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мікотоксикози</a:t>
                      </a:r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Мікробіологія харчових продуктів.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330868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Мікробіологія харчових продуктів, що швидко псуються.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48126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Мікробіологічні процеси, що впливають на якість сировини і готової продукції.</a:t>
                      </a:r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54142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  <a:p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l"/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год.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54142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14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uk-UA" sz="16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D6A93DAD-0EC8-439E-8C0E-6FE62554FCA4}"/>
              </a:ext>
            </a:extLst>
          </p:cNvPr>
          <p:cNvSpPr txBox="1"/>
          <p:nvPr/>
        </p:nvSpPr>
        <p:spPr>
          <a:xfrm>
            <a:off x="1415658" y="75982"/>
            <a:ext cx="50951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324</TotalTime>
  <Words>1007</Words>
  <Application>Microsoft Office PowerPoint</Application>
  <PresentationFormat>Екран (4:3)</PresentationFormat>
  <Paragraphs>214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Грань</vt:lpstr>
      <vt:lpstr>ТЕХНІЧНА І СПЕЦІАЛЬНА МІКРОБІОЛОГІЯ (на основі повної загальної середньої освіти)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38</cp:revision>
  <cp:lastPrinted>2025-06-11T12:28:56Z</cp:lastPrinted>
  <dcterms:created xsi:type="dcterms:W3CDTF">2024-02-06T17:10:51Z</dcterms:created>
  <dcterms:modified xsi:type="dcterms:W3CDTF">2025-08-25T08:25:42Z</dcterms:modified>
</cp:coreProperties>
</file>