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70" r:id="rId9"/>
    <p:sldId id="268" r:id="rId10"/>
    <p:sldId id="26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 І СПЕЦІАЛЬНА МІКРОБІОЛОГІЯ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i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(на основі базової загальної середньої освіти)</a:t>
            </a: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2DA99F2-5B24-4DA7-904A-D81740A901F3}"/>
              </a:ext>
            </a:extLst>
          </p:cNvPr>
          <p:cNvSpPr txBox="1"/>
          <p:nvPr/>
        </p:nvSpPr>
        <p:spPr>
          <a:xfrm>
            <a:off x="179512" y="452040"/>
            <a:ext cx="8352928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4396" y="1046639"/>
            <a:ext cx="6912768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1.Білоруська І.С. Основи мікробіології, санітарії і гігієни. – К.: Техніка, 2008.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2.Векірчик К.М. Практикум з мікробіології. - К.:Либідь, 2007.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3.Векірчик К.М. Мікробіологія з основами вірусології. - К.: Либідь 2006.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4.Зубар Н.М.,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Рудь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Ю.В. Булгакова Н.К. Фізіологія харчування: Практикум: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посібник – К.: Київ. нац.-економ. Університет, 2011.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5.Іванова О.В.,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Капліна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Т.В.Санітарія та гігієна закладів ресторанного господарства:підручник.-Суми:Університетська книга,2015. 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6.Коваленко В.О.,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Цихановська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І.В., Лазарєва Т.А. та ін. Технічна мікробіологія: підручник – Х.:Світ Книги, 2016.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7.Корзун В.Н. Гігієна харчування, підручник. Київ нац. торгівельно-економічний університет, 2010.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8.Малигіна В.Д. Мікробіологія та фізіологія харчування. Навчальний посібник. – К.: Кондор, 2009.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9.Олійник О.М. Основи фізіології, санітарії та гігієни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харчування.-Львів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Оріяна-нова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2006.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3385CF4-B3B7-427C-A3F9-ABEFDF02694E}"/>
              </a:ext>
            </a:extLst>
          </p:cNvPr>
          <p:cNvSpPr txBox="1"/>
          <p:nvPr/>
        </p:nvSpPr>
        <p:spPr>
          <a:xfrm>
            <a:off x="1695663" y="338753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752675"/>
              </p:ext>
            </p:extLst>
          </p:nvPr>
        </p:nvGraphicFramePr>
        <p:xfrm>
          <a:off x="-267" y="0"/>
          <a:ext cx="9144000" cy="7504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ВИРОБНИЦТВО ХЛІБА, КОНДИТЕРСЬКИХ, МАКАРОННИХ ВИРОБІВ І ХАРЧОКОНЦЕНТРАТІВ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навчання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394692"/>
            <a:ext cx="691276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у майбутніх фахівців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спеціальних знань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вивчення основ мікробіології, що лежать в основі технологій багатьох харчових виробництв, життєдіяльність мікроорганізмів та мікробіологічний контроль сировини,  напівфабрикатів і готової продукції.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 понять з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морфології, фізіології, генетики та екології мікроорганізмів;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взаємовідносин мікроорганізмів між собою та іншими мікроорганізмами;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вивчення найважливіших мікробіологічних процесів, які проходять за участю мікроорганізмів;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вивчення факторів патогенності у мікроорганізмів;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освоєння основних методів контролю мікробіологічного та санітарно – гігієнічного стану виробництва. </a:t>
            </a: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РН 2.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Застосовувати закономірності фізико-хімічних, біохімічних і мікробіологічних перетворень основних компонентів продовольчої сировини під час виробництва та зберігання готової продукції.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10.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Застосовувати системи управління якістю та безпечністю харчової продукції під час її виробництва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16.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Забезпечувати процес виробництва харчової та суміжної продукції з дотриманням вимог екологічної безпеки.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188640"/>
            <a:ext cx="655272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ЗК6.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використовувати інформаційні та комунікаційні технології.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ЗК7.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вчитися і оволодівати сучасними знаннями. </a:t>
            </a: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СК6.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заповнювати обліково-звітну документацію і проводити технологічні та економічні розрахунки.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СК12.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отримані нові знання й практичні пропозиції для розв’язання комплексних проблем у сфері професійної діяльності, адаптувати їх до умов змінного середовища, здатність до професійного самовдосконалення відповідно до потреб ринку праці.</a:t>
            </a: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969324"/>
              </p:ext>
            </p:extLst>
          </p:nvPr>
        </p:nvGraphicFramePr>
        <p:xfrm>
          <a:off x="251520" y="1556792"/>
          <a:ext cx="7056784" cy="34894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 Загальна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мікробіологія.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179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Спеціальна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мікробіологія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="" xmlns:a16="http://schemas.microsoft.com/office/drawing/2014/main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=""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53369"/>
              </p:ext>
            </p:extLst>
          </p:nvPr>
        </p:nvGraphicFramePr>
        <p:xfrm>
          <a:off x="323528" y="620688"/>
          <a:ext cx="7264077" cy="5196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="" xmlns:a16="http://schemas.microsoft.com/office/drawing/2014/main" val="2372197211"/>
                    </a:ext>
                  </a:extLst>
                </a:gridCol>
                <a:gridCol w="6255965">
                  <a:extLst>
                    <a:ext uri="{9D8B030D-6E8A-4147-A177-3AD203B41FA5}">
                      <a16:colId xmlns="" xmlns:a16="http://schemas.microsoft.com/office/drawing/2014/main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096668"/>
                  </a:ext>
                </a:extLst>
              </a:tr>
              <a:tr h="394507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Мікробіологія</a:t>
                      </a:r>
                      <a:r>
                        <a:rPr lang="uk-UA" sz="18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як наука. Мета і завдання курсу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123811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Морфологія основних класів мікроорганізмів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73282165"/>
                  </a:ext>
                </a:extLst>
              </a:tr>
              <a:tr h="215744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Фізіологія</a:t>
                      </a:r>
                      <a:r>
                        <a:rPr lang="uk-UA" sz="18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мікроорганізмів 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2453329"/>
                  </a:ext>
                </a:extLst>
              </a:tr>
              <a:tr h="656879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Вплив</a:t>
                      </a:r>
                      <a:r>
                        <a:rPr lang="uk-UA" sz="18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факторів зовнішнього середовища на розвиток мікроорганізмів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099747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Поширення мікроорганізмів в природі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134902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Найважливіші</a:t>
                      </a:r>
                      <a:r>
                        <a:rPr lang="uk-UA" sz="18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біохімічні процеси, збудниками яких є мікроорганізми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3878262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Патогенні</a:t>
                      </a:r>
                      <a:r>
                        <a:rPr lang="uk-UA" sz="18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мікроорганізми</a:t>
                      </a:r>
                      <a:endParaRPr lang="uk-UA" sz="18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83560950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Харчові</a:t>
                      </a:r>
                      <a:r>
                        <a:rPr lang="uk-UA" sz="18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захворювання мікробного походження</a:t>
                      </a:r>
                      <a:endParaRPr lang="uk-UA" sz="18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7506236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Мікробіологія</a:t>
                      </a:r>
                      <a:r>
                        <a:rPr lang="uk-UA" sz="18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основних харчових продуктів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6247141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Мікробіологія та санітарна охорона харчових продуктів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1658385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20</a:t>
                      </a:r>
                      <a:r>
                        <a:rPr lang="uk-UA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год.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=""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119707"/>
              </p:ext>
            </p:extLst>
          </p:nvPr>
        </p:nvGraphicFramePr>
        <p:xfrm>
          <a:off x="251520" y="344230"/>
          <a:ext cx="6840760" cy="5313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="" xmlns:a16="http://schemas.microsoft.com/office/drawing/2014/main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="" xmlns:a16="http://schemas.microsoft.com/office/drawing/2014/main" val="81977858"/>
                    </a:ext>
                  </a:extLst>
                </a:gridCol>
              </a:tblGrid>
              <a:tr h="780514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096668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="" xmlns:a16="http://schemas.microsoft.com/office/drawing/2014/main" val="393123811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="" xmlns:a16="http://schemas.microsoft.com/office/drawing/2014/main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0717318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</a:rPr>
                        <a:t>Вивчення будови мікроскопа. Техніка мікроскопіювання</a:t>
                      </a: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="" xmlns:a16="http://schemas.microsoft.com/office/drawing/2014/main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</a:rPr>
                        <a:t>Взяття змивів з обладнання, інвентарю. Відбір проб повітря для санітарно – бактеріологічного аналізу</a:t>
                      </a: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="" xmlns:a16="http://schemas.microsoft.com/office/drawing/2014/main" val="3212453329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099747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134902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38782623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3185932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3554949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8278753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728308" y="620688"/>
            <a:ext cx="459105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</a:t>
            </a: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НІ ЗАНЯТТЯ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90568"/>
              </p:ext>
            </p:extLst>
          </p:nvPr>
        </p:nvGraphicFramePr>
        <p:xfrm>
          <a:off x="323528" y="1052736"/>
          <a:ext cx="7056784" cy="4214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СЕМІНАРСЬКІ ЗАНЯТТЯ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Морфологія мікроорганізмів.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Фізіологія</a:t>
                      </a:r>
                      <a:r>
                        <a:rPr lang="uk-UA" sz="18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 мікроорганізмів. Вплив умов зовнішнього середовища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Патогенні мікроорганізми. Харчові захворювання мікробного походження.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год.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2754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="" xmlns:a16="http://schemas.microsoft.com/office/drawing/2014/main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505855"/>
              </p:ext>
            </p:extLst>
          </p:nvPr>
        </p:nvGraphicFramePr>
        <p:xfrm>
          <a:off x="422809" y="-30235"/>
          <a:ext cx="7056784" cy="7395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4815">
                  <a:extLst>
                    <a:ext uri="{9D8B030D-6E8A-4147-A177-3AD203B41FA5}">
                      <a16:colId xmlns="" xmlns:a16="http://schemas.microsoft.com/office/drawing/2014/main" val="2976640617"/>
                    </a:ext>
                  </a:extLst>
                </a:gridCol>
                <a:gridCol w="5394920">
                  <a:extLst>
                    <a:ext uri="{9D8B030D-6E8A-4147-A177-3AD203B41FA5}">
                      <a16:colId xmlns="" xmlns:a16="http://schemas.microsoft.com/office/drawing/2014/main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="" xmlns:a16="http://schemas.microsoft.com/office/drawing/2014/main" val="4221066492"/>
                    </a:ext>
                  </a:extLst>
                </a:gridCol>
              </a:tblGrid>
              <a:tr h="578693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0283039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437480032"/>
                  </a:ext>
                </a:extLst>
              </a:tr>
              <a:tr h="282347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Морфологія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основних класів мікроорганізмів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174732714"/>
                  </a:ext>
                </a:extLst>
              </a:tr>
              <a:tr h="307107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Фізіологія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мікроорганізмів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983224562"/>
                  </a:ext>
                </a:extLst>
              </a:tr>
              <a:tr h="331867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Вплив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факторів зовнішнього середовища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049043927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Поширення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мікроорганізмів в природі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757500157"/>
                  </a:ext>
                </a:extLst>
              </a:tr>
              <a:tr h="309379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Основні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шляхи мікробного забруднення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86125275"/>
                  </a:ext>
                </a:extLst>
              </a:tr>
              <a:tr h="26213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Найважливіші біохімічні процеси, збудниками яких є мікроорганізми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367779882"/>
                  </a:ext>
                </a:extLst>
              </a:tr>
              <a:tr h="18440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Види мікробіологічних процесів і їх роль в народному господарстві.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Патогенні мікроорганізми. 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4043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токсикози.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4786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</a:t>
                      </a:r>
                      <a:r>
                        <a:rPr lang="uk-UA" sz="1600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мікотоксикози</a:t>
                      </a:r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4786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Мікробіологія харчових продуктів.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4786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Мікробіологія харчових продуктів, що швидко псуються.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4786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Мікробіологічні процеси, що впливають на якість сировини і готової продукції.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4786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 год.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4786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403648" y="77951"/>
            <a:ext cx="50951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346</TotalTime>
  <Words>932</Words>
  <Application>Microsoft Office PowerPoint</Application>
  <PresentationFormat>Екран (4:3)</PresentationFormat>
  <Paragraphs>184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Грань</vt:lpstr>
      <vt:lpstr>ТЕХНІЧНА І СПЕЦІАЛЬНА МІКРОБІОЛОГІЯ (на основі базової загальної середньої освіти)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40</cp:revision>
  <cp:lastPrinted>2025-06-11T12:28:56Z</cp:lastPrinted>
  <dcterms:created xsi:type="dcterms:W3CDTF">2024-02-06T17:10:51Z</dcterms:created>
  <dcterms:modified xsi:type="dcterms:W3CDTF">2025-08-25T08:25:17Z</dcterms:modified>
</cp:coreProperties>
</file>