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66" r:id="rId5"/>
    <p:sldId id="259" r:id="rId6"/>
    <p:sldId id="267" r:id="rId7"/>
    <p:sldId id="268" r:id="rId8"/>
    <p:sldId id="269" r:id="rId9"/>
    <p:sldId id="270" r:id="rId10"/>
    <p:sldId id="271" r:id="rId11"/>
    <p:sldId id="272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27.08.2025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3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36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ЕХНОХІМІЧНИЙ КОНТРОЛЬ  ВИРОБНИЦТВА</a:t>
            </a:r>
            <a: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 </a:t>
            </a:r>
            <a:r>
              <a:rPr lang="uk-UA" sz="16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  </a:t>
            </a:r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13330"/>
            <a:ext cx="7200800" cy="163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b="1" dirty="0" smtClean="0">
                <a:solidFill>
                  <a:srgbClr val="2E83C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  здобувачів освіти</a:t>
            </a:r>
            <a:endParaRPr lang="uk-UA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uk-UA" sz="1600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uk-UA" sz="1600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uk-UA" sz="1600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uk-UA" sz="1600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924212"/>
            <a:ext cx="7056784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1.Основні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стандартизації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Нормативні документи, що використовуються в харчовій промисловості.</a:t>
            </a:r>
          </a:p>
          <a:p>
            <a:pPr lvl="0" algn="just"/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Основи управління якістю продукції</a:t>
            </a:r>
          </a:p>
          <a:p>
            <a:pPr lvl="0" algn="just"/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4. Якість та безпечність харчової продукції.</a:t>
            </a:r>
          </a:p>
          <a:p>
            <a:pPr lvl="0" algn="just"/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5.Організація роботи виробничих лабораторій</a:t>
            </a:r>
          </a:p>
          <a:p>
            <a:pPr lvl="0" algn="just"/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6.Методи визначення масової  частки  вологи та сухих речовин.</a:t>
            </a:r>
          </a:p>
          <a:p>
            <a:pPr lvl="0" algn="just"/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7.Методи визначення кислотності та лужності.</a:t>
            </a:r>
          </a:p>
          <a:p>
            <a:pPr lvl="0" algn="just"/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8. Методи визначення масової  частки  жиру.</a:t>
            </a:r>
          </a:p>
          <a:p>
            <a:pPr lvl="0" algn="just"/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9.Методи визначення масової  частки  цукру.  </a:t>
            </a:r>
          </a:p>
          <a:p>
            <a:pPr lvl="0" algn="just"/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10.Контроль якості сировини </a:t>
            </a:r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хлібопекарського </a:t>
            </a:r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виробництва</a:t>
            </a:r>
          </a:p>
          <a:p>
            <a:pPr lvl="0" algn="just"/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11.Контроль якості напівфабрикатів хлібопекарського виробництва</a:t>
            </a:r>
            <a:endParaRPr lang="uk-UA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/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12.Контроль </a:t>
            </a:r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якості готових виробів хлібопекарського виробництва</a:t>
            </a:r>
            <a:endParaRPr lang="uk-UA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</a:t>
            </a:r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Контроль  якості  макаронних </a:t>
            </a:r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виробів.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14. Контроль якості </a:t>
            </a:r>
            <a:r>
              <a:rPr lang="uk-UA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харчоконцентратів</a:t>
            </a:r>
            <a:endParaRPr lang="uk-UA" sz="16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15.Контроль процесу виробництва та якості   кондитерських виробів</a:t>
            </a:r>
            <a:endParaRPr lang="uk-UA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16. </a:t>
            </a:r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Контроль процесу виробництва  та якості </a:t>
            </a:r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борошняних </a:t>
            </a:r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кондитерських виробів.</a:t>
            </a:r>
          </a:p>
        </p:txBody>
      </p:sp>
    </p:spTree>
    <p:extLst>
      <p:ext uri="{BB962C8B-B14F-4D97-AF65-F5344CB8AC3E}">
        <p14:creationId xmlns:p14="http://schemas.microsoft.com/office/powerpoint/2010/main" val="225279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60649"/>
            <a:ext cx="8856984" cy="618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400" b="1" dirty="0">
                <a:latin typeface="Times New Roman"/>
                <a:ea typeface="Calibri"/>
                <a:cs typeface="Times New Roman"/>
              </a:rPr>
              <a:t>Критерії та порядок оцінювання результатів навчання</a:t>
            </a:r>
            <a:endParaRPr lang="uk-UA" sz="14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400" b="1" dirty="0">
                <a:latin typeface="Times New Roman"/>
                <a:ea typeface="Calibri"/>
                <a:cs typeface="Times New Roman"/>
              </a:rPr>
              <a:t> </a:t>
            </a:r>
            <a:endParaRPr lang="uk-UA" sz="14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b="1" i="1" dirty="0" smtClean="0">
                <a:latin typeface="Times New Roman"/>
                <a:ea typeface="Calibri"/>
                <a:cs typeface="Times New Roman"/>
              </a:rPr>
              <a:t>Високий </a:t>
            </a:r>
            <a:r>
              <a:rPr lang="uk-UA" sz="1400" b="1" i="1" dirty="0">
                <a:latin typeface="Times New Roman"/>
                <a:ea typeface="Calibri"/>
                <a:cs typeface="Times New Roman"/>
              </a:rPr>
              <a:t>рівень знань  -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   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оцінка 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«відмінно»</a:t>
            </a:r>
            <a:endParaRPr lang="uk-UA" sz="1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uk-UA" sz="1400" dirty="0">
                <a:latin typeface="Times New Roman"/>
                <a:ea typeface="Times New Roman"/>
              </a:rPr>
              <a:t>виставляється, якщо у відповідях на запитання  здобувач освіти  виявив  всебічні, систематизовані, глибокі  знання програмного </a:t>
            </a:r>
            <a:r>
              <a:rPr lang="uk-UA" sz="1400" dirty="0" smtClean="0">
                <a:latin typeface="Times New Roman"/>
                <a:ea typeface="Times New Roman"/>
              </a:rPr>
              <a:t>матеріалу</a:t>
            </a:r>
            <a:r>
              <a:rPr lang="uk-UA" sz="1400" dirty="0">
                <a:latin typeface="Times New Roman"/>
                <a:ea typeface="Times New Roman"/>
              </a:rPr>
              <a:t> </a:t>
            </a:r>
            <a:r>
              <a:rPr lang="uk-UA" sz="1400" dirty="0" smtClean="0">
                <a:latin typeface="Times New Roman"/>
                <a:ea typeface="Times New Roman"/>
              </a:rPr>
              <a:t>,вміє </a:t>
            </a:r>
            <a:r>
              <a:rPr lang="uk-UA" sz="1400" dirty="0">
                <a:latin typeface="Times New Roman"/>
                <a:ea typeface="Times New Roman"/>
              </a:rPr>
              <a:t>на основі причинно-наслідкових </a:t>
            </a:r>
            <a:r>
              <a:rPr lang="uk-UA" sz="1400" dirty="0" err="1">
                <a:latin typeface="Times New Roman"/>
                <a:ea typeface="Times New Roman"/>
              </a:rPr>
              <a:t>зв’язків</a:t>
            </a:r>
            <a:r>
              <a:rPr lang="uk-UA" sz="1400" dirty="0">
                <a:latin typeface="Times New Roman"/>
                <a:ea typeface="Times New Roman"/>
              </a:rPr>
              <a:t> пояснити  його. Відповіді свідчать про глибоке  розуміння  суті методів контролю якості продукції галузі та  здобувач освіти самостійно  знає і  вміє  визначити основні показники якості  продукції, складає звіт, що містить обґрунтовані висновки.</a:t>
            </a:r>
          </a:p>
          <a:p>
            <a:pPr marL="495300" algn="just">
              <a:spcAft>
                <a:spcPts val="0"/>
              </a:spcAft>
            </a:pPr>
            <a:r>
              <a:rPr lang="uk-UA" sz="1400" b="1" i="1" dirty="0">
                <a:latin typeface="Times New Roman"/>
                <a:ea typeface="Times New Roman"/>
              </a:rPr>
              <a:t> </a:t>
            </a:r>
            <a:endParaRPr lang="uk-UA" sz="14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b="1" i="1" dirty="0">
                <a:latin typeface="Times New Roman"/>
                <a:ea typeface="Calibri"/>
                <a:cs typeface="Times New Roman"/>
              </a:rPr>
              <a:t>   Достатній рівень знань   -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оцінка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 «добре» </a:t>
            </a:r>
            <a:endParaRPr lang="uk-UA" sz="1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uk-UA" sz="1400" dirty="0">
                <a:latin typeface="Times New Roman"/>
                <a:ea typeface="Times New Roman"/>
              </a:rPr>
              <a:t>виставляється, якщо у відповіді на запитання здобувач освіти виявив повне знання програмного матеріалу на рівні аналітичного відтворення .Здобувач освіти  виявляє знання і розуміння матеріалу, проте не зовсім повно відповідає на запитання , припускається </a:t>
            </a:r>
            <a:r>
              <a:rPr lang="uk-UA" sz="1400" dirty="0" err="1">
                <a:latin typeface="Times New Roman"/>
                <a:ea typeface="Times New Roman"/>
              </a:rPr>
              <a:t>неточностей</a:t>
            </a:r>
            <a:r>
              <a:rPr lang="uk-UA" sz="1400" dirty="0">
                <a:latin typeface="Times New Roman"/>
                <a:ea typeface="Times New Roman"/>
              </a:rPr>
              <a:t>  при виконанні завдань. Здобувач освіти самостійно виконує дослідження  згідно з  методичними рекомендаціями, робить окремі висновки.</a:t>
            </a:r>
          </a:p>
          <a:p>
            <a:pPr marL="495300" algn="just">
              <a:spcAft>
                <a:spcPts val="0"/>
              </a:spcAft>
            </a:pPr>
            <a:r>
              <a:rPr lang="uk-UA" sz="1400" dirty="0">
                <a:latin typeface="Times New Roman"/>
                <a:ea typeface="Times New Roman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latin typeface="Times New Roman"/>
                <a:ea typeface="Calibri"/>
                <a:cs typeface="Times New Roman"/>
              </a:rPr>
              <a:t>   </a:t>
            </a:r>
            <a:r>
              <a:rPr lang="uk-UA" sz="1400" b="1" i="1" dirty="0">
                <a:latin typeface="Times New Roman"/>
                <a:ea typeface="Calibri"/>
                <a:cs typeface="Times New Roman"/>
              </a:rPr>
              <a:t>Середній рівень знань - 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 оцінка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 «задовільно» </a:t>
            </a:r>
            <a:endParaRPr lang="uk-UA" sz="1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uk-UA" sz="1400" dirty="0">
                <a:latin typeface="Times New Roman"/>
                <a:ea typeface="Times New Roman"/>
              </a:rPr>
              <a:t>виставляється,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</a:t>
            </a:r>
            <a:r>
              <a:rPr lang="uk-UA" sz="1400" dirty="0" err="1">
                <a:latin typeface="Times New Roman"/>
                <a:ea typeface="Times New Roman"/>
              </a:rPr>
              <a:t>неточностей</a:t>
            </a:r>
            <a:r>
              <a:rPr lang="uk-UA" sz="1400" dirty="0">
                <a:latin typeface="Times New Roman"/>
                <a:ea typeface="Times New Roman"/>
              </a:rPr>
              <a:t> при написанні рівнянь, робить незначні помилки в назвах </a:t>
            </a:r>
            <a:r>
              <a:rPr lang="uk-UA" sz="1400" dirty="0" err="1">
                <a:latin typeface="Times New Roman"/>
                <a:ea typeface="Times New Roman"/>
              </a:rPr>
              <a:t>сполук</a:t>
            </a:r>
            <a:r>
              <a:rPr lang="uk-UA" sz="1400" dirty="0">
                <a:latin typeface="Times New Roman"/>
                <a:ea typeface="Times New Roman"/>
              </a:rPr>
              <a:t>, описує окремі  спостереження.</a:t>
            </a:r>
          </a:p>
          <a:p>
            <a:pPr marL="495300" algn="just">
              <a:spcAft>
                <a:spcPts val="0"/>
              </a:spcAft>
            </a:pPr>
            <a:r>
              <a:rPr lang="uk-UA" sz="1400" dirty="0">
                <a:latin typeface="Times New Roman"/>
                <a:ea typeface="Times New Roman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latin typeface="Times New Roman"/>
                <a:ea typeface="Calibri"/>
                <a:cs typeface="Times New Roman"/>
              </a:rPr>
              <a:t>   </a:t>
            </a:r>
            <a:r>
              <a:rPr lang="uk-UA" sz="1400" b="1" i="1" dirty="0">
                <a:latin typeface="Times New Roman"/>
                <a:ea typeface="Calibri"/>
                <a:cs typeface="Times New Roman"/>
              </a:rPr>
              <a:t>Початковий рівень знань  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- оцінка</a:t>
            </a:r>
            <a:r>
              <a:rPr lang="uk-UA" sz="1400" b="1" dirty="0">
                <a:latin typeface="Times New Roman"/>
                <a:ea typeface="Calibri"/>
                <a:cs typeface="Times New Roman"/>
              </a:rPr>
              <a:t> «незадовільно» </a:t>
            </a:r>
            <a:r>
              <a:rPr lang="uk-UA" sz="1400" dirty="0">
                <a:latin typeface="Times New Roman"/>
                <a:ea typeface="Calibri"/>
                <a:cs typeface="Times New Roman"/>
              </a:rPr>
              <a:t> </a:t>
            </a:r>
            <a:endParaRPr lang="uk-UA" sz="1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uk-UA" sz="1400" dirty="0">
                <a:latin typeface="Times New Roman"/>
                <a:ea typeface="Times New Roman"/>
              </a:rPr>
              <a:t>виставляється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методах дослідження якості продукції.</a:t>
            </a:r>
            <a:endParaRPr lang="uk-UA" sz="1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2824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7040" y="692696"/>
            <a:ext cx="8481424" cy="1005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200" dirty="0">
                <a:latin typeface="Times New Roman"/>
                <a:ea typeface="Times New Roman"/>
                <a:cs typeface="Times New Roman"/>
              </a:rPr>
              <a:t>Закон України  « Про  безпечність  та якість харчових продуктів» від  06.09.05 р. </a:t>
            </a:r>
            <a:endParaRPr lang="uk-UA" sz="12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200" dirty="0" err="1">
                <a:latin typeface="Times New Roman"/>
                <a:ea typeface="Times New Roman"/>
              </a:rPr>
              <a:t>Бочарова</a:t>
            </a:r>
            <a:r>
              <a:rPr lang="uk-UA" sz="1200" dirty="0">
                <a:latin typeface="Times New Roman"/>
                <a:ea typeface="Times New Roman"/>
              </a:rPr>
              <a:t> О.В.  НАССР і система управління  безпечністю харчової продукції: Підручник / </a:t>
            </a:r>
            <a:r>
              <a:rPr lang="uk-UA" sz="1200" dirty="0" err="1">
                <a:latin typeface="Times New Roman"/>
                <a:ea typeface="Times New Roman"/>
              </a:rPr>
              <a:t>О.В.Бочарова</a:t>
            </a:r>
            <a:r>
              <a:rPr lang="uk-UA" sz="1200" dirty="0">
                <a:latin typeface="Times New Roman"/>
                <a:ea typeface="Times New Roman"/>
              </a:rPr>
              <a:t> –Одеська національна  академія харчових технологій. – Одеса:  Атлант, 2019. – 376 с.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1200" dirty="0" err="1">
                <a:latin typeface="Times New Roman"/>
                <a:ea typeface="Times New Roman"/>
              </a:rPr>
              <a:t>Дорохович</a:t>
            </a:r>
            <a:r>
              <a:rPr lang="uk-UA" sz="1200" dirty="0">
                <a:latin typeface="Times New Roman"/>
                <a:ea typeface="Times New Roman"/>
              </a:rPr>
              <a:t>  А.М. Технологія печива звичайного і спеціального призначення: Навчальний посібник /  </a:t>
            </a:r>
            <a:r>
              <a:rPr lang="uk-UA" sz="1200" dirty="0" err="1">
                <a:latin typeface="Times New Roman"/>
                <a:ea typeface="Times New Roman"/>
              </a:rPr>
              <a:t>А.М.Дорохович</a:t>
            </a:r>
            <a:r>
              <a:rPr lang="uk-UA" sz="1200" dirty="0">
                <a:latin typeface="Times New Roman"/>
                <a:ea typeface="Times New Roman"/>
              </a:rPr>
              <a:t>,  </a:t>
            </a:r>
            <a:r>
              <a:rPr lang="uk-UA" sz="1200" dirty="0" err="1">
                <a:latin typeface="Times New Roman"/>
                <a:ea typeface="Times New Roman"/>
              </a:rPr>
              <a:t>В.В.Дорохович</a:t>
            </a:r>
            <a:r>
              <a:rPr lang="uk-UA" sz="1200" dirty="0">
                <a:latin typeface="Times New Roman"/>
                <a:ea typeface="Times New Roman"/>
              </a:rPr>
              <a:t>,  </a:t>
            </a:r>
            <a:r>
              <a:rPr lang="uk-UA" sz="1200" dirty="0" err="1">
                <a:latin typeface="Times New Roman"/>
                <a:ea typeface="Times New Roman"/>
              </a:rPr>
              <a:t>А.Г.Абрамова</a:t>
            </a:r>
            <a:r>
              <a:rPr lang="uk-UA" sz="1200" dirty="0">
                <a:latin typeface="Times New Roman"/>
                <a:ea typeface="Times New Roman"/>
              </a:rPr>
              <a:t>,  </a:t>
            </a:r>
            <a:r>
              <a:rPr lang="uk-UA" sz="1200" dirty="0" err="1">
                <a:latin typeface="Times New Roman"/>
                <a:ea typeface="Times New Roman"/>
              </a:rPr>
              <a:t>М.М.Петренко</a:t>
            </a:r>
            <a:r>
              <a:rPr lang="uk-UA" sz="1200" dirty="0">
                <a:latin typeface="Times New Roman"/>
                <a:ea typeface="Times New Roman"/>
              </a:rPr>
              <a:t>. – К.: Фірма  «ІНКОС», 2022. – 826 с.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200" dirty="0" err="1">
                <a:latin typeface="Times New Roman"/>
                <a:ea typeface="Times New Roman"/>
              </a:rPr>
              <a:t>Дробот</a:t>
            </a:r>
            <a:r>
              <a:rPr lang="uk-UA" sz="1200" dirty="0">
                <a:latin typeface="Times New Roman"/>
                <a:ea typeface="Times New Roman"/>
              </a:rPr>
              <a:t> В.І. Довідник з технології  хлібопекарського виробництва. Довідник: навчальний посібник. / 2-е видання, перероблене і доповнене. – Київ: «</a:t>
            </a:r>
            <a:r>
              <a:rPr lang="uk-UA" sz="1200" dirty="0" err="1">
                <a:latin typeface="Times New Roman"/>
                <a:ea typeface="Times New Roman"/>
              </a:rPr>
              <a:t>ПрофКнига</a:t>
            </a:r>
            <a:r>
              <a:rPr lang="uk-UA" sz="1200" dirty="0">
                <a:latin typeface="Times New Roman"/>
                <a:ea typeface="Times New Roman"/>
              </a:rPr>
              <a:t>», 2019. – 580 с.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200" dirty="0">
                <a:latin typeface="Times New Roman"/>
                <a:ea typeface="Times New Roman"/>
                <a:cs typeface="Times New Roman"/>
              </a:rPr>
              <a:t>ДСТУ 4812 : 2007. Дріжджі хлібопекарські пресовані. Технічні умови. – К.: Національний стандарт України, 2007. – 13 с.</a:t>
            </a:r>
            <a:endParaRPr lang="uk-UA" sz="12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200" dirty="0">
                <a:latin typeface="Times New Roman"/>
                <a:ea typeface="Times New Roman"/>
                <a:cs typeface="Times New Roman"/>
              </a:rPr>
              <a:t>ДСТУ   5028 : 2008.  Яйця курячі харчові. Технічні умови. – К.: Держспоживстандарт України, 2009. – 17 с.</a:t>
            </a:r>
            <a:endParaRPr lang="uk-UA" sz="12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200" dirty="0">
                <a:latin typeface="Times New Roman"/>
                <a:ea typeface="Times New Roman"/>
                <a:cs typeface="Times New Roman"/>
              </a:rPr>
              <a:t>ДСТУ 5059 : 2008. Вироби кондитерські. Методи визначення цукрів. –К.: Національний стандарт України, 2009.- 36 с.</a:t>
            </a:r>
            <a:endParaRPr lang="uk-UA" sz="12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200" dirty="0">
                <a:latin typeface="Times New Roman"/>
                <a:ea typeface="Times New Roman"/>
                <a:cs typeface="Times New Roman"/>
              </a:rPr>
              <a:t>ДСТУ 7044 – 2009. Вироби хлібобулочні. Методи визначення фізико-хімічних показників. – К.: Держспоживстандарт України, 2009. – 33 с.</a:t>
            </a:r>
            <a:endParaRPr lang="uk-UA" sz="12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200" dirty="0">
                <a:latin typeface="Times New Roman"/>
                <a:ea typeface="Times New Roman"/>
                <a:cs typeface="Times New Roman"/>
              </a:rPr>
              <a:t>Зайцева Г.Т. ,Горпинко Т.М. Технологія виготовлення  борошняних  кондитерських виробів. – К. : Вікторія, 2002. – 400 с.</a:t>
            </a:r>
            <a:endParaRPr lang="uk-UA" sz="12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200" dirty="0">
                <a:latin typeface="Times New Roman"/>
                <a:ea typeface="Times New Roman"/>
                <a:cs typeface="Times New Roman"/>
              </a:rPr>
              <a:t>Павлов О.В. Збірник рецептур борошняних кондитерських і здобних булочних виробів: навчально-практичний посібник / О.В. Павлов. – 2-е вид., доповнене .К.:ПрофКнига,2023. – 340 с.</a:t>
            </a:r>
            <a:endParaRPr lang="uk-UA" sz="12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200" dirty="0" err="1">
                <a:latin typeface="Times New Roman"/>
                <a:ea typeface="Times New Roman"/>
                <a:cs typeface="Times New Roman"/>
              </a:rPr>
              <a:t>Салавеліс</a:t>
            </a:r>
            <a:r>
              <a:rPr lang="uk-UA" sz="1200" dirty="0">
                <a:latin typeface="Times New Roman"/>
                <a:ea typeface="Times New Roman"/>
                <a:cs typeface="Times New Roman"/>
              </a:rPr>
              <a:t> А.Д. Стандартизація, метрологія та сертифікація:  підручник / </a:t>
            </a:r>
            <a:r>
              <a:rPr lang="uk-UA" sz="1200" dirty="0" err="1">
                <a:latin typeface="Times New Roman"/>
                <a:ea typeface="Times New Roman"/>
                <a:cs typeface="Times New Roman"/>
              </a:rPr>
              <a:t>А.Д.Савеліс</a:t>
            </a:r>
            <a:r>
              <a:rPr lang="uk-UA" sz="12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uk-UA" sz="1200" dirty="0" err="1">
                <a:latin typeface="Times New Roman"/>
                <a:ea typeface="Times New Roman"/>
                <a:cs typeface="Times New Roman"/>
              </a:rPr>
              <a:t>С.А.Павловський</a:t>
            </a:r>
            <a:r>
              <a:rPr lang="uk-UA" sz="1200" dirty="0">
                <a:latin typeface="Times New Roman"/>
                <a:ea typeface="Times New Roman"/>
                <a:cs typeface="Times New Roman"/>
              </a:rPr>
              <a:t>. – Одеса: </a:t>
            </a:r>
            <a:r>
              <a:rPr lang="uk-UA" sz="1200" dirty="0" err="1">
                <a:latin typeface="Times New Roman"/>
                <a:ea typeface="Times New Roman"/>
                <a:cs typeface="Times New Roman"/>
              </a:rPr>
              <a:t>Олді</a:t>
            </a:r>
            <a:r>
              <a:rPr lang="uk-UA" sz="1200" dirty="0">
                <a:latin typeface="Times New Roman"/>
                <a:ea typeface="Times New Roman"/>
                <a:cs typeface="Times New Roman"/>
              </a:rPr>
              <a:t>+ , 2023. 212 с.</a:t>
            </a:r>
            <a:endParaRPr lang="uk-UA" sz="12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1200" dirty="0">
                <a:latin typeface="Times New Roman"/>
              </a:rPr>
              <a:t>Самохвалова О.В. Харчові технології. Технології хліба , кондитерських, макаронних виробів та </a:t>
            </a:r>
            <a:r>
              <a:rPr lang="uk-UA" sz="1200" dirty="0" err="1">
                <a:latin typeface="Times New Roman"/>
              </a:rPr>
              <a:t>харчоконцентратів</a:t>
            </a:r>
            <a:r>
              <a:rPr lang="uk-UA" sz="1200" dirty="0">
                <a:latin typeface="Times New Roman"/>
              </a:rPr>
              <a:t>: </a:t>
            </a:r>
            <a:r>
              <a:rPr lang="uk-UA" sz="1200" dirty="0" err="1">
                <a:latin typeface="Times New Roman"/>
              </a:rPr>
              <a:t>навч</a:t>
            </a:r>
            <a:r>
              <a:rPr lang="uk-UA" sz="1200" dirty="0">
                <a:latin typeface="Times New Roman"/>
              </a:rPr>
              <a:t>. посібник /</a:t>
            </a:r>
            <a:r>
              <a:rPr lang="uk-UA" sz="1200" dirty="0" err="1">
                <a:latin typeface="Times New Roman"/>
              </a:rPr>
              <a:t>О.В.Самохвалова</a:t>
            </a:r>
            <a:r>
              <a:rPr lang="uk-UA" sz="1200" dirty="0">
                <a:latin typeface="Times New Roman"/>
              </a:rPr>
              <a:t>,  </a:t>
            </a:r>
            <a:r>
              <a:rPr lang="uk-UA" sz="1200" dirty="0" err="1">
                <a:latin typeface="Times New Roman"/>
              </a:rPr>
              <a:t>З.І.Кучерук</a:t>
            </a:r>
            <a:r>
              <a:rPr lang="uk-UA" sz="1400" dirty="0">
                <a:latin typeface="Times New Roman"/>
              </a:rPr>
              <a:t>., </a:t>
            </a:r>
            <a:r>
              <a:rPr lang="uk-UA" sz="1400" dirty="0" err="1">
                <a:latin typeface="Times New Roman"/>
              </a:rPr>
              <a:t>С.Г.Олійник</a:t>
            </a:r>
            <a:r>
              <a:rPr lang="uk-UA" sz="1400" dirty="0">
                <a:latin typeface="Times New Roman"/>
              </a:rPr>
              <a:t> та  ін.; за ред. </a:t>
            </a:r>
            <a:r>
              <a:rPr lang="uk-UA" sz="1400" dirty="0" err="1">
                <a:latin typeface="Times New Roman"/>
              </a:rPr>
              <a:t>О.В.Самохвалової</a:t>
            </a:r>
            <a:r>
              <a:rPr lang="uk-UA" sz="1400" dirty="0">
                <a:latin typeface="Times New Roman"/>
              </a:rPr>
              <a:t>. – Х.: ФОП </a:t>
            </a:r>
            <a:r>
              <a:rPr lang="uk-UA" sz="1400" dirty="0" err="1">
                <a:latin typeface="Times New Roman"/>
              </a:rPr>
              <a:t>Бровін</a:t>
            </a:r>
            <a:r>
              <a:rPr lang="uk-UA" sz="1400" dirty="0">
                <a:latin typeface="Times New Roman"/>
              </a:rPr>
              <a:t> О.В., 2019. – 284 с.</a:t>
            </a:r>
            <a:endParaRPr lang="uk-UA" sz="1400" dirty="0"/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400" dirty="0">
                <a:latin typeface="Times New Roman"/>
                <a:ea typeface="Times New Roman"/>
                <a:cs typeface="Times New Roman"/>
              </a:rPr>
              <a:t> Технохімічний контроль сировини та хлібобулочних  і макаронних виробів: навчальний посібник / за ред.. </a:t>
            </a:r>
            <a:r>
              <a:rPr lang="uk-UA" sz="1400" dirty="0" err="1">
                <a:latin typeface="Times New Roman"/>
                <a:ea typeface="Times New Roman"/>
                <a:cs typeface="Times New Roman"/>
              </a:rPr>
              <a:t>чл</a:t>
            </a:r>
            <a:r>
              <a:rPr lang="uk-UA" sz="1400" dirty="0">
                <a:latin typeface="Times New Roman"/>
                <a:ea typeface="Times New Roman"/>
                <a:cs typeface="Times New Roman"/>
              </a:rPr>
              <a:t>.-</a:t>
            </a:r>
            <a:r>
              <a:rPr lang="uk-UA" sz="1400" dirty="0" err="1">
                <a:latin typeface="Times New Roman"/>
                <a:ea typeface="Times New Roman"/>
                <a:cs typeface="Times New Roman"/>
              </a:rPr>
              <a:t>кор</a:t>
            </a:r>
            <a:r>
              <a:rPr lang="uk-UA" sz="1400" dirty="0">
                <a:latin typeface="Times New Roman"/>
                <a:ea typeface="Times New Roman"/>
                <a:cs typeface="Times New Roman"/>
              </a:rPr>
              <a:t>. НААН </a:t>
            </a:r>
            <a:r>
              <a:rPr lang="uk-UA" sz="1400" dirty="0" err="1">
                <a:latin typeface="Times New Roman"/>
                <a:ea typeface="Times New Roman"/>
                <a:cs typeface="Times New Roman"/>
              </a:rPr>
              <a:t>В.І.Дробот</a:t>
            </a:r>
            <a:r>
              <a:rPr lang="uk-UA" sz="1400" dirty="0">
                <a:latin typeface="Times New Roman"/>
                <a:ea typeface="Times New Roman"/>
                <a:cs typeface="Times New Roman"/>
              </a:rPr>
              <a:t> – К.: Кондор-Видавництво, 2015. – 972 с.</a:t>
            </a:r>
            <a:endParaRPr lang="uk-UA" sz="1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1400" dirty="0">
                <a:latin typeface="Times New Roman"/>
                <a:ea typeface="Times New Roman"/>
              </a:rPr>
              <a:t>Інтернет ресурси.</a:t>
            </a:r>
            <a:r>
              <a:rPr lang="uk-UA" sz="1400" dirty="0">
                <a:latin typeface="Times New Roman"/>
                <a:ea typeface="Calibri"/>
              </a:rPr>
              <a:t>  </a:t>
            </a:r>
            <a:endParaRPr lang="uk-UA" sz="1400" dirty="0"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uk-UA" b="1" dirty="0">
                <a:latin typeface="Times New Roman"/>
                <a:ea typeface="Calibri"/>
                <a:cs typeface="Times New Roman"/>
              </a:rPr>
              <a:t> </a:t>
            </a:r>
            <a:endParaRPr lang="uk-UA" sz="1600" dirty="0">
              <a:latin typeface="Calibri"/>
              <a:ea typeface="Calibri"/>
              <a:cs typeface="Times New Roman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1979712" y="384919"/>
            <a:ext cx="45910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4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715099"/>
              </p:ext>
            </p:extLst>
          </p:nvPr>
        </p:nvGraphicFramePr>
        <p:xfrm>
          <a:off x="-267" y="0"/>
          <a:ext cx="9144000" cy="73329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ХЛІБА,КОНДИТЕРСЬКИХ,МАКАРОННИХ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ВИРОБІВ І ХАРЧОКОНЦЕНТРАТІВ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  <a:p>
                      <a:r>
                        <a:rPr lang="uk-UA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8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екзамен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620688"/>
            <a:ext cx="734481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здобувачам освіти    цілісного уявлення про сукупність правил та певних принципів, які використовуються при визначенні якості харчової сировини та готової продукції; класифікацію методів аналізу, їх теоретичні основи і обґрунтування з точки зору сучасних положень фундаментальних наук, системи спеціальних знань щодо методів  контролю  якості  сировини, напівфабрикатів , готових виробів, технологічних процесів хлібопекарського, кондитерського, макаронного виробництва та виробництва харчових концентратів;  вимоги Держстандарту України до якості сировини і готової продукції</a:t>
            </a:r>
            <a:r>
              <a:rPr lang="uk-UA" sz="1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sz="1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посилення 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 технологічної підготовки фахівців даного профілю , забезпечення знаннями  щодо методів контролю   якості сировини, напівфабрикатів і готової продукції хлібопекарського, кондитерського, макаронного  виробництв та виробництва </a:t>
            </a:r>
            <a:r>
              <a:rPr lang="uk-UA" sz="1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харчоконцентратів</a:t>
            </a:r>
            <a:r>
              <a:rPr lang="uk-UA" sz="1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підготовка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 освіти до </a:t>
            </a:r>
            <a:r>
              <a:rPr lang="uk-UA" sz="1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 в лабораторії, проведення відбору проб, формування середньої проби та наважок сировини та готової продукції для аналізів; визначення послідовності та проведення оцінки якості сировини та готової продукції галузі;  прийняття рішення про відповідність сировини та продукції галузі діючим нормативним документам</a:t>
            </a:r>
            <a:r>
              <a:rPr lang="uk-UA" sz="1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764704"/>
            <a:ext cx="595840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РН 3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Визначати показники якості напівфабрикатів і готової продукції відповідно до нормативних вимог.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4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Контролювати технологічні процеси харчових і суміжних виробництв.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РН 5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Виявляти причини виникнення виробничих ситуацій і знаходити шляхи їх вирішення.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7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Застосовувати вимоги законодавства, нормативно-технічну та технологічну документацію в галузі харчових технологій в професійній діяльності.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10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Застосовувати системи управління якістю та безпечністю харчової продукції під час її виробництв.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РН 16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Забезпечувати процес виробництва харчової та суміжної продукції з дотриманням вимог екологічної безпеки.</a:t>
            </a:r>
          </a:p>
          <a:p>
            <a:pPr algn="just"/>
            <a:endParaRPr lang="uk-UA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46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55272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3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застосовувати знання у практичних ситуаціях.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6.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використовувати інформаційні та комунікаційні технології.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7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вчитися і оволодівати сучасними знаннями.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9.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Вміння виявляти, ставити та вирішувати наукові проблеми, генерувати нові ідеї, здатність самостійно продукувати і приймати рішення. </a:t>
            </a:r>
          </a:p>
          <a:p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1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3.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проводити контроль якості і безпечності  напівфабрикатів, харчової продукції та продукції суміжних виробництв.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4.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застосовувати практичні уміння і навички під час виробництва якісної і безпечної продукції.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8.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дотримуватися вимог законодавства та використовувати нормативно-технічну документацію в галузі харчових технологій.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9.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організовувати безпечну роботу виробничої дільниці (підрозділу) з урахуванням вимог законодавства з охорони праці.</a:t>
            </a:r>
          </a:p>
          <a:p>
            <a:pPr algn="just"/>
            <a:endParaRPr lang="uk-UA" sz="16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48680"/>
            <a:ext cx="5760640" cy="5661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Лекції</a:t>
            </a:r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1.Основні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стандартизації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Нормативні 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документи, що використовуються в харчовій промисловості</a:t>
            </a: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Основи управління якістю </a:t>
            </a: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продукції</a:t>
            </a:r>
          </a:p>
          <a:p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4. 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Якість та безпечність харчової продукції</a:t>
            </a: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5.Організація 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роботи виробничих </a:t>
            </a: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лабораторій</a:t>
            </a:r>
          </a:p>
          <a:p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6.Методи 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визначення масової  частки  вологи та сухих </a:t>
            </a: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речовин.</a:t>
            </a:r>
          </a:p>
          <a:p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7.Методи 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визначення кислотності та лужності</a:t>
            </a: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8.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Методи визначення масової  частки  жиру</a:t>
            </a: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9.Методи 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визначення масової  частки  цукру.  </a:t>
            </a:r>
            <a:endParaRPr lang="uk-UA" sz="16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10.Контроль 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якості сировини та напівфабрикатів хлібопекарського </a:t>
            </a: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виробництва</a:t>
            </a:r>
          </a:p>
          <a:p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11.Контроль 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якості готових виробів хлібопекарського виробництва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Контроль  якості  макаронних </a:t>
            </a: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виробів.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13. 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Контроль процесу виробництва  та якості цукрових та </a:t>
            </a: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борошняних 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кондитерських виробів.</a:t>
            </a:r>
          </a:p>
          <a:p>
            <a:endParaRPr lang="uk-UA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02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6768752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b="1" dirty="0">
                <a:solidFill>
                  <a:srgbClr val="2E83C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rgbClr val="2E83C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Лабораторні заняття</a:t>
            </a:r>
            <a:endParaRPr lang="uk-UA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uk-UA" sz="1600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uk-UA" sz="1600" dirty="0">
                <a:latin typeface="Times New Roman"/>
                <a:ea typeface="Calibri"/>
              </a:rPr>
              <a:t> Приготування  розчинів  для  хімічних методів </a:t>
            </a:r>
            <a:r>
              <a:rPr lang="uk-UA" sz="1600" dirty="0" smtClean="0">
                <a:latin typeface="Times New Roman"/>
                <a:ea typeface="Calibri"/>
              </a:rPr>
              <a:t>аналізу.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r>
              <a:rPr lang="uk-UA" sz="1600" dirty="0">
                <a:latin typeface="Times New Roman"/>
                <a:ea typeface="Calibri"/>
              </a:rPr>
              <a:t> Визначення масової частки вологи та сухих речовин  у сировині та готових виробах.</a:t>
            </a:r>
            <a:endParaRPr lang="uk-UA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/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uk-UA" sz="1600" dirty="0">
                <a:latin typeface="Times New Roman"/>
                <a:ea typeface="Calibri"/>
              </a:rPr>
              <a:t>Визначення  кислотності в сировині хлібопекарського виробництва та    лужності   борошняних кондитерських виробів</a:t>
            </a:r>
            <a:r>
              <a:rPr lang="uk-UA" sz="1600" dirty="0" smtClean="0">
                <a:latin typeface="Times New Roman"/>
                <a:ea typeface="Calibri"/>
              </a:rPr>
              <a:t>.</a:t>
            </a:r>
            <a:endParaRPr lang="uk-UA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4. 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Визначення масової частки  жиру в </a:t>
            </a:r>
            <a:r>
              <a:rPr lang="uk-UA" sz="1600" dirty="0" smtClean="0">
                <a:latin typeface="Times New Roman"/>
                <a:ea typeface="Calibri"/>
              </a:rPr>
              <a:t>борошняних </a:t>
            </a:r>
            <a:r>
              <a:rPr lang="ru-RU" sz="1600" dirty="0" smtClean="0">
                <a:latin typeface="Times New Roman"/>
                <a:ea typeface="Calibri"/>
              </a:rPr>
              <a:t> </a:t>
            </a:r>
            <a:r>
              <a:rPr lang="ru-RU" sz="1600" dirty="0" err="1">
                <a:latin typeface="Times New Roman"/>
                <a:ea typeface="Calibri"/>
              </a:rPr>
              <a:t>виробах</a:t>
            </a:r>
            <a:r>
              <a:rPr lang="ru-RU" sz="1600" dirty="0">
                <a:latin typeface="Times New Roman"/>
                <a:ea typeface="Calibri"/>
              </a:rPr>
              <a:t>.</a:t>
            </a:r>
            <a:endParaRPr lang="uk-UA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/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5.</a:t>
            </a:r>
            <a:r>
              <a:rPr lang="uk-UA" sz="1600" dirty="0">
                <a:latin typeface="Times New Roman"/>
                <a:ea typeface="Calibri"/>
              </a:rPr>
              <a:t> Визначення масової частки сахарози  хімічними методами в продукції хлібопекарського виробництва</a:t>
            </a:r>
            <a:endParaRPr lang="uk-UA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6. 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Визначення якості сировини 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хлібопекарського</a:t>
            </a:r>
            <a:r>
              <a:rPr lang="uk-UA" sz="1400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виробництва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.</a:t>
            </a:r>
            <a:endParaRPr lang="uk-UA" sz="1400" dirty="0">
              <a:latin typeface="Calibri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7.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 Визначення    якості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напівфабрикатів  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хлібопекарського виробництва.</a:t>
            </a:r>
            <a:endParaRPr lang="uk-UA" sz="1400" dirty="0">
              <a:latin typeface="Calibri"/>
              <a:ea typeface="Times New Roman"/>
              <a:cs typeface="Times New Roman"/>
            </a:endParaRPr>
          </a:p>
          <a:p>
            <a:pPr lvl="0"/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8. 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Визначення якості хлібобулочних виробів за  органолептичними  та фізико-хімічними показниками </a:t>
            </a:r>
            <a:endParaRPr lang="uk-UA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9. </a:t>
            </a:r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Визначення  якості  макаронних виробів </a:t>
            </a:r>
            <a:r>
              <a:rPr lang="uk-UA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600" dirty="0">
                <a:latin typeface="Times New Roman"/>
                <a:ea typeface="Times New Roman"/>
                <a:cs typeface="Times New Roman"/>
              </a:rPr>
              <a:t>за органолептичними та фізико-хімічними  показниками.</a:t>
            </a:r>
            <a:endParaRPr lang="uk-UA" sz="1400" dirty="0">
              <a:latin typeface="Calibri"/>
              <a:ea typeface="Times New Roman"/>
              <a:cs typeface="Times New Roman"/>
            </a:endParaRPr>
          </a:p>
          <a:p>
            <a:pPr lvl="0"/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10. </a:t>
            </a:r>
            <a:r>
              <a:rPr lang="uk-UA" sz="1600" dirty="0">
                <a:latin typeface="Times New Roman"/>
                <a:ea typeface="Calibri"/>
              </a:rPr>
              <a:t>Визначення  якості  </a:t>
            </a:r>
            <a:r>
              <a:rPr lang="uk-UA" sz="1600" dirty="0" err="1">
                <a:latin typeface="Times New Roman"/>
                <a:ea typeface="Calibri"/>
              </a:rPr>
              <a:t>харчоконцентратів</a:t>
            </a:r>
            <a:r>
              <a:rPr lang="uk-UA" sz="1600" dirty="0">
                <a:latin typeface="Times New Roman"/>
                <a:ea typeface="Calibri"/>
              </a:rPr>
              <a:t>  за органолептичними та фізико-хімічними показниками </a:t>
            </a:r>
            <a:r>
              <a:rPr lang="uk-UA" sz="1600" dirty="0" smtClean="0">
                <a:latin typeface="Times New Roman"/>
                <a:ea typeface="Calibri"/>
              </a:rPr>
              <a:t>.</a:t>
            </a:r>
            <a:endParaRPr lang="uk-UA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/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11.</a:t>
            </a:r>
            <a:r>
              <a:rPr lang="uk-UA" sz="1600" dirty="0">
                <a:latin typeface="Times New Roman"/>
                <a:ea typeface="Calibri"/>
              </a:rPr>
              <a:t> Визначення органолептичних та фізико-хімічних показників якості </a:t>
            </a:r>
            <a:r>
              <a:rPr lang="uk-UA" sz="1600" dirty="0" smtClean="0">
                <a:latin typeface="Times New Roman"/>
                <a:ea typeface="Calibri"/>
              </a:rPr>
              <a:t>карамелі.</a:t>
            </a:r>
            <a:endParaRPr lang="uk-UA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uk-UA" sz="1600" dirty="0">
                <a:latin typeface="Times New Roman"/>
                <a:ea typeface="Calibri"/>
              </a:rPr>
              <a:t>Визначення  якості борошняних кондитерських виробів за органолептичними  та фізико-хімічними  показниками .</a:t>
            </a:r>
            <a:endParaRPr lang="uk-UA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69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04662"/>
            <a:ext cx="691276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b="1" dirty="0">
                <a:solidFill>
                  <a:srgbClr val="2E83C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srgbClr val="2E83C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 заняття</a:t>
            </a:r>
            <a:endParaRPr lang="uk-UA" sz="2800" dirty="0">
              <a:solidFill>
                <a:prstClr val="black"/>
              </a:solidFill>
              <a:latin typeface="Times New Roman"/>
              <a:ea typeface="Calibri"/>
              <a:cs typeface="Times New Roman" panose="02020603050405020304" pitchFamily="18" charset="0"/>
            </a:endParaRPr>
          </a:p>
          <a:p>
            <a:pPr lvl="0"/>
            <a:endParaRPr lang="uk-UA" sz="2800" dirty="0" smtClean="0">
              <a:solidFill>
                <a:prstClr val="black"/>
              </a:solidFill>
              <a:latin typeface="Times New Roman"/>
              <a:ea typeface="Calibri"/>
              <a:cs typeface="Times New Roman" panose="02020603050405020304" pitchFamily="18" charset="0"/>
            </a:endParaRPr>
          </a:p>
          <a:p>
            <a:pPr lvl="0"/>
            <a:r>
              <a:rPr lang="uk-UA" sz="2000" b="1" dirty="0">
                <a:solidFill>
                  <a:prstClr val="black"/>
                </a:solidFill>
                <a:latin typeface="Times New Roman"/>
                <a:ea typeface="Calibri"/>
                <a:cs typeface="Times New Roman" panose="02020603050405020304" pitchFamily="18" charset="0"/>
              </a:rPr>
              <a:t>Тема заняття.   </a:t>
            </a:r>
            <a:r>
              <a:rPr lang="uk-UA" sz="2000" dirty="0">
                <a:solidFill>
                  <a:prstClr val="black"/>
                </a:solidFill>
                <a:latin typeface="Times New Roman"/>
                <a:ea typeface="Calibri"/>
                <a:cs typeface="Times New Roman" panose="02020603050405020304" pitchFamily="18" charset="0"/>
              </a:rPr>
              <a:t>Організація роботи виробничих </a:t>
            </a:r>
            <a:r>
              <a:rPr lang="uk-UA" sz="2000" dirty="0" smtClean="0">
                <a:solidFill>
                  <a:prstClr val="black"/>
                </a:solidFill>
                <a:latin typeface="Times New Roman"/>
                <a:ea typeface="Calibri"/>
                <a:cs typeface="Times New Roman" panose="02020603050405020304" pitchFamily="18" charset="0"/>
              </a:rPr>
              <a:t>лабораторій</a:t>
            </a:r>
          </a:p>
          <a:p>
            <a:pPr lvl="0"/>
            <a:endParaRPr lang="uk-UA" sz="2000" dirty="0">
              <a:solidFill>
                <a:prstClr val="black"/>
              </a:solidFill>
              <a:latin typeface="Times New Roman"/>
              <a:ea typeface="Calibri"/>
              <a:cs typeface="Times New Roman" panose="02020603050405020304" pitchFamily="18" charset="0"/>
            </a:endParaRPr>
          </a:p>
          <a:p>
            <a:pPr lvl="0"/>
            <a:r>
              <a:rPr lang="uk-UA" sz="2000" b="1" dirty="0">
                <a:solidFill>
                  <a:prstClr val="black"/>
                </a:solidFill>
                <a:latin typeface="Times New Roman"/>
                <a:ea typeface="Calibri"/>
                <a:cs typeface="Times New Roman" panose="02020603050405020304" pitchFamily="18" charset="0"/>
              </a:rPr>
              <a:t>Мета заняття</a:t>
            </a:r>
            <a:r>
              <a:rPr lang="uk-UA" sz="2000" dirty="0">
                <a:solidFill>
                  <a:prstClr val="black"/>
                </a:solidFill>
                <a:latin typeface="Times New Roman"/>
                <a:ea typeface="Calibri"/>
                <a:cs typeface="Times New Roman" panose="02020603050405020304" pitchFamily="18" charset="0"/>
              </a:rPr>
              <a:t>.   Ознайомитися та вивчити  документацію хіміко-технологічного     контролю на хлібопекарських  підприємствах .</a:t>
            </a:r>
          </a:p>
          <a:p>
            <a:pPr lvl="0"/>
            <a:r>
              <a:rPr lang="uk-UA" sz="2000" dirty="0">
                <a:solidFill>
                  <a:prstClr val="black"/>
                </a:solidFill>
                <a:latin typeface="Times New Roman"/>
                <a:ea typeface="Calibri"/>
                <a:cs typeface="Times New Roman" panose="02020603050405020304" pitchFamily="18" charset="0"/>
              </a:rPr>
              <a:t> Ознайомитися  та вивчити   зміст журналів та бланків для фіксування результатів контролю, оснащення  виробничої лабораторії.</a:t>
            </a:r>
          </a:p>
          <a:p>
            <a:pPr lvl="0"/>
            <a:endParaRPr lang="uk-UA" sz="2800" dirty="0">
              <a:solidFill>
                <a:prstClr val="black"/>
              </a:solidFill>
              <a:latin typeface="Times New Roman"/>
              <a:ea typeface="Calibri"/>
              <a:cs typeface="Times New Roman" panose="02020603050405020304" pitchFamily="18" charset="0"/>
            </a:endParaRPr>
          </a:p>
          <a:p>
            <a:pPr lvl="0"/>
            <a:endParaRPr lang="uk-UA" sz="2800" dirty="0" smtClean="0">
              <a:solidFill>
                <a:prstClr val="black"/>
              </a:solidFill>
              <a:latin typeface="Times New Roman"/>
              <a:ea typeface="Calibri"/>
              <a:cs typeface="Times New Roman" panose="02020603050405020304" pitchFamily="18" charset="0"/>
            </a:endParaRPr>
          </a:p>
          <a:p>
            <a:pPr lvl="0"/>
            <a:endParaRPr lang="uk-UA" sz="2800" dirty="0">
              <a:solidFill>
                <a:prstClr val="black"/>
              </a:solidFill>
              <a:latin typeface="Times New Roman"/>
              <a:ea typeface="Calibri"/>
              <a:cs typeface="Times New Roman" panose="02020603050405020304" pitchFamily="18" charset="0"/>
            </a:endParaRPr>
          </a:p>
          <a:p>
            <a:pPr lvl="0"/>
            <a:endParaRPr lang="uk-UA" sz="2800" dirty="0" smtClean="0">
              <a:solidFill>
                <a:prstClr val="black"/>
              </a:solidFill>
              <a:latin typeface="Times New Roman"/>
              <a:ea typeface="Calibri"/>
              <a:cs typeface="Times New Roman" panose="02020603050405020304" pitchFamily="18" charset="0"/>
            </a:endParaRPr>
          </a:p>
          <a:p>
            <a:pPr lvl="0"/>
            <a:endParaRPr lang="uk-UA" sz="2800" dirty="0">
              <a:solidFill>
                <a:prstClr val="black"/>
              </a:solidFill>
              <a:latin typeface="Times New Roman"/>
              <a:ea typeface="Calibri"/>
              <a:cs typeface="Times New Roman" panose="02020603050405020304" pitchFamily="18" charset="0"/>
            </a:endParaRPr>
          </a:p>
          <a:p>
            <a:pPr lvl="0"/>
            <a:endParaRPr lang="uk-UA" sz="28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5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404664"/>
            <a:ext cx="6174432" cy="5356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b="1" dirty="0">
                <a:solidFill>
                  <a:srgbClr val="2E83C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rgbClr val="2E83C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Семінарські заняття</a:t>
            </a:r>
            <a:endParaRPr lang="uk-UA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uk-UA" sz="1600" b="1" dirty="0" smtClean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uk-UA" sz="1600" b="1" dirty="0" smtClean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uk-UA" sz="1600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uk-UA" sz="1600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1. Роль </a:t>
            </a:r>
            <a:r>
              <a:rPr lang="uk-UA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технохімконтролю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для  якості  продукції  хлібопекарського, макаронного виробництва та виробництва кондитерських виробів</a:t>
            </a: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Методи визначення основних фізико-хімічних показників продукції хлібопекарського, макаронного, кондитерського виробництв та виробництва </a:t>
            </a:r>
            <a:r>
              <a:rPr lang="uk-UA" sz="1600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харчоконцентратів</a:t>
            </a:r>
            <a:endParaRPr lang="ru-RU" sz="16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Контроль якості сировини , напівфабрикатів та готових виробів хлібопекарського виробництва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4.Контроль 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якості макаронних виробів та </a:t>
            </a:r>
            <a:r>
              <a:rPr lang="uk-UA" sz="1600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харчоконцентратів</a:t>
            </a:r>
            <a:r>
              <a:rPr lang="uk-UA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Контроль </a:t>
            </a: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якості  кондитерських виробів та основних ділянок технологічних процесів.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  <a:p>
            <a:pPr lvl="0" algn="just"/>
            <a:endParaRPr lang="uk-UA" sz="1600" b="1" dirty="0">
              <a:solidFill>
                <a:srgbClr val="2E83C3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70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450</TotalTime>
  <Words>1238</Words>
  <Application>Microsoft Office PowerPoint</Application>
  <PresentationFormat>Екран (4:3)</PresentationFormat>
  <Paragraphs>186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3" baseType="lpstr">
      <vt:lpstr>Грань</vt:lpstr>
      <vt:lpstr>ТЕХНОХІМІЧНИЙ КОНТРОЛЬ  ВИРОБНИЦТВА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51</cp:revision>
  <cp:lastPrinted>2025-06-11T12:28:56Z</cp:lastPrinted>
  <dcterms:created xsi:type="dcterms:W3CDTF">2024-02-06T17:10:51Z</dcterms:created>
  <dcterms:modified xsi:type="dcterms:W3CDTF">2025-08-27T10:27:02Z</dcterms:modified>
</cp:coreProperties>
</file>