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7" r:id="rId1"/>
  </p:sldMasterIdLst>
  <p:sldIdLst>
    <p:sldId id="256" r:id="rId2"/>
    <p:sldId id="257" r:id="rId3"/>
    <p:sldId id="258" r:id="rId4"/>
    <p:sldId id="259" r:id="rId5"/>
    <p:sldId id="266" r:id="rId6"/>
    <p:sldId id="267" r:id="rId7"/>
    <p:sldId id="268" r:id="rId8"/>
    <p:sldId id="269" r:id="rId9"/>
    <p:sldId id="270" r:id="rId10"/>
    <p:sldId id="271"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015"/>
    <a:srgbClr val="FE9700"/>
    <a:srgbClr val="F29000"/>
    <a:srgbClr val="EA8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2946788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1019372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037503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1717398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47384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1099638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3029470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657668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678194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E4E190F-EE64-4306-A23C-8668F1499508}" type="datetimeFigureOut">
              <a:rPr lang="uk-UA" smtClean="0"/>
              <a:t>20.08.2025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3870266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E4E190F-EE64-4306-A23C-8668F1499508}" type="datetimeFigureOut">
              <a:rPr lang="uk-UA" smtClean="0"/>
              <a:t>20.08.2025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470551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EE4E190F-EE64-4306-A23C-8668F1499508}" type="datetimeFigureOut">
              <a:rPr lang="uk-UA" smtClean="0"/>
              <a:t>20.08.2025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929648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EE4E190F-EE64-4306-A23C-8668F1499508}" type="datetimeFigureOut">
              <a:rPr lang="uk-UA" smtClean="0"/>
              <a:t>20.08.2025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1407724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4E190F-EE64-4306-A23C-8668F1499508}" type="datetimeFigureOut">
              <a:rPr lang="uk-UA" smtClean="0"/>
              <a:t>20.08.2025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3911382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E4E190F-EE64-4306-A23C-8668F1499508}" type="datetimeFigureOut">
              <a:rPr lang="uk-UA" smtClean="0"/>
              <a:t>20.08.2025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2253585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E4E190F-EE64-4306-A23C-8668F1499508}" type="datetimeFigureOut">
              <a:rPr lang="uk-UA" smtClean="0"/>
              <a:t>20.08.2025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DC83056-A916-4103-9DEC-6D185E8545E9}" type="slidenum">
              <a:rPr lang="uk-UA" smtClean="0"/>
              <a:t>‹№›</a:t>
            </a:fld>
            <a:endParaRPr lang="uk-UA"/>
          </a:p>
        </p:txBody>
      </p:sp>
    </p:spTree>
    <p:extLst>
      <p:ext uri="{BB962C8B-B14F-4D97-AF65-F5344CB8AC3E}">
        <p14:creationId xmlns:p14="http://schemas.microsoft.com/office/powerpoint/2010/main" val="923783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E4E190F-EE64-4306-A23C-8668F1499508}" type="datetimeFigureOut">
              <a:rPr lang="uk-UA" smtClean="0"/>
              <a:t>20.08.2025</a:t>
            </a:fld>
            <a:endParaRPr lang="uk-U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DC83056-A916-4103-9DEC-6D185E8545E9}" type="slidenum">
              <a:rPr lang="uk-UA" smtClean="0"/>
              <a:t>‹№›</a:t>
            </a:fld>
            <a:endParaRPr lang="uk-UA"/>
          </a:p>
        </p:txBody>
      </p:sp>
    </p:spTree>
    <p:extLst>
      <p:ext uri="{BB962C8B-B14F-4D97-AF65-F5344CB8AC3E}">
        <p14:creationId xmlns:p14="http://schemas.microsoft.com/office/powerpoint/2010/main" val="4179822640"/>
      </p:ext>
    </p:extLst>
  </p:cSld>
  <p:clrMap bg1="lt1" tx1="dk1" bg2="lt2" tx2="dk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 id="2147483969" r:id="rId12"/>
    <p:sldLayoutId id="2147483970" r:id="rId13"/>
    <p:sldLayoutId id="2147483971" r:id="rId14"/>
    <p:sldLayoutId id="2147483972" r:id="rId15"/>
    <p:sldLayoutId id="214748397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3068960"/>
            <a:ext cx="8062912" cy="2808312"/>
          </a:xfrm>
          <a:noFill/>
          <a:ln>
            <a:noFill/>
          </a:ln>
        </p:spPr>
        <p:txBody>
          <a:bodyPr>
            <a:noAutofit/>
          </a:bodyPr>
          <a:lstStyle/>
          <a:p>
            <a:pPr algn="ctr"/>
            <a:r>
              <a:rPr lang="uk-UA" sz="36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ТЕХНОХІМІЧНИЙ КОНТРОЛЬ  ВИРОБНИЦТВА</a:t>
            </a:r>
            <a:r>
              <a:rPr lang="uk-UA" sz="48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r>
            <a:br>
              <a:rPr lang="uk-UA" sz="48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endParaRPr lang="uk-UA" sz="48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11560" y="404664"/>
            <a:ext cx="8062912" cy="3094160"/>
          </a:xfrm>
        </p:spPr>
        <p:txBody>
          <a:bodyPr/>
          <a:lstStyle/>
          <a:p>
            <a:pPr algn="ctr"/>
            <a:r>
              <a:rPr lang="uk-UA" sz="16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ТЕРНОПІЛЬСЬКИЙ ФАХОВИЙ КОЛЕДЖ ХАРЧОВИХ ТЕХНОЛОГІЙ І ТОРГІВЛІ</a:t>
            </a:r>
          </a:p>
          <a:p>
            <a:pPr algn="ctr"/>
            <a:r>
              <a:rPr lang="uk-UA" sz="16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ЦИКЛОВА КОМІСІЯ ПРИРОДНИЧО-НАУКОВИХ ДИСЦИПЛІН</a:t>
            </a:r>
          </a:p>
          <a:p>
            <a:pPr algn="ctr"/>
            <a:endParaRPr lang="uk-UA"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ctr"/>
            <a:r>
              <a:rPr lang="uk-UA" sz="32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СИЛАБУС</a:t>
            </a:r>
          </a:p>
          <a:p>
            <a:pPr algn="ctr"/>
            <a:r>
              <a:rPr lang="uk-UA" sz="3200" b="1"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ОСВІТНЬОГО  КОМПОНЕНТА</a:t>
            </a:r>
          </a:p>
        </p:txBody>
      </p:sp>
    </p:spTree>
    <p:extLst>
      <p:ext uri="{BB962C8B-B14F-4D97-AF65-F5344CB8AC3E}">
        <p14:creationId xmlns:p14="http://schemas.microsoft.com/office/powerpoint/2010/main" val="2198121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D308D86-BB03-0791-F673-8A5C272E61C6}"/>
              </a:ext>
            </a:extLst>
          </p:cNvPr>
          <p:cNvSpPr>
            <a:spLocks noGrp="1"/>
          </p:cNvSpPr>
          <p:nvPr>
            <p:ph type="title"/>
          </p:nvPr>
        </p:nvSpPr>
        <p:spPr>
          <a:xfrm>
            <a:off x="1985830" y="156237"/>
            <a:ext cx="4968552" cy="660400"/>
          </a:xfrm>
        </p:spPr>
        <p:txBody>
          <a:bodyPr/>
          <a:lstStyle/>
          <a:p>
            <a:r>
              <a:rPr lang="uk-UA" dirty="0">
                <a:solidFill>
                  <a:schemeClr val="tx1"/>
                </a:solidFill>
              </a:rPr>
              <a:t>Критерії оцінювання</a:t>
            </a:r>
          </a:p>
        </p:txBody>
      </p:sp>
      <p:sp>
        <p:nvSpPr>
          <p:cNvPr id="4" name="TextBox 3">
            <a:extLst>
              <a:ext uri="{FF2B5EF4-FFF2-40B4-BE49-F238E27FC236}">
                <a16:creationId xmlns:a16="http://schemas.microsoft.com/office/drawing/2014/main" xmlns="" id="{A8A38E03-FDB7-4A77-AED4-C3204F0FB6E6}"/>
              </a:ext>
            </a:extLst>
          </p:cNvPr>
          <p:cNvSpPr txBox="1"/>
          <p:nvPr/>
        </p:nvSpPr>
        <p:spPr>
          <a:xfrm>
            <a:off x="1043608" y="796194"/>
            <a:ext cx="6553522" cy="5693866"/>
          </a:xfrm>
          <a:prstGeom prst="rect">
            <a:avLst/>
          </a:prstGeom>
          <a:noFill/>
        </p:spPr>
        <p:txBody>
          <a:bodyPr wrap="square">
            <a:spAutoFit/>
          </a:bodyPr>
          <a:lstStyle/>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Оцінка </a:t>
            </a:r>
            <a:r>
              <a:rPr lang="uk-UA" sz="1400" b="1"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«відмінно»</a:t>
            </a:r>
            <a:endParaRPr lang="uk-UA" sz="1400" dirty="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виставляється, якщо при відповідях на запитання здобувач освіти виявляє всебічні, систематизовані, глибокі знання програмного матеріалу, уміння виконувати практичні завдання, знання основної і додаткової літератури передбачених програмою на рівні творчого використання. Відповіді свідчать  про розуміння  суті матеріалу та його практичної значимості.</a:t>
            </a:r>
          </a:p>
          <a:p>
            <a:pPr algn="just"/>
            <a:endParaRPr lang="uk-UA" sz="14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Оцінка </a:t>
            </a:r>
            <a:r>
              <a:rPr lang="uk-UA" sz="1400" b="1"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«добре»</a:t>
            </a:r>
            <a:endParaRPr lang="uk-UA" sz="1400" dirty="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виставляється, якщо при відповіді на запитання </a:t>
            </a:r>
            <a:r>
              <a:rPr lang="uk-UA" sz="1400"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здобувач освіти</a:t>
            </a:r>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виявив повне знання програмного матеріалу, обсягом, що необхідний для подальшого навчання, успішне виконання завдань і освоєння основної літератури, передбаченої програмою на рівні аналітичного відтворення. Студент виявляє знання і розуміння матеріалу, проте не зовсім повно відповідає на запитання, припускається </a:t>
            </a:r>
            <a:r>
              <a:rPr lang="uk-UA" sz="1400" dirty="0" err="1">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неточностей</a:t>
            </a:r>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endParaRPr lang="uk-UA" sz="14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Оцінка </a:t>
            </a:r>
            <a:r>
              <a:rPr lang="uk-UA" sz="1400" b="1"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«задовільно»</a:t>
            </a:r>
            <a:endParaRPr lang="uk-UA" sz="1400" dirty="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виставляється, якщо при відповіді на запитання </a:t>
            </a:r>
            <a:r>
              <a:rPr lang="uk-UA" sz="1400"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здобувач освіти</a:t>
            </a:r>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виявив повне знання основного програмного матеріалу, обсягом, що необхідний для подальшого навчання і роботи, здатність впоратись з використанням завдань, передбачених програмою на рівні репродуктивного відтворення, припускається </a:t>
            </a:r>
            <a:r>
              <a:rPr lang="uk-UA" sz="1400" dirty="0" err="1">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неточностей</a:t>
            </a:r>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при розв’язуванні вправ, висвітленні окремих понять та визначень.</a:t>
            </a:r>
          </a:p>
          <a:p>
            <a:pPr algn="just"/>
            <a:endParaRPr lang="uk-UA" sz="14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Оцінка </a:t>
            </a:r>
            <a:r>
              <a:rPr lang="uk-UA" sz="1400" b="1" dirty="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«незадовільно»</a:t>
            </a:r>
            <a:endParaRPr lang="uk-UA" sz="1400" dirty="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виставляється, якщо при відповіді на </a:t>
            </a:r>
            <a:r>
              <a:rPr lang="uk-UA" sz="140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запитання </a:t>
            </a:r>
            <a:r>
              <a:rPr lang="uk-UA" sz="1400">
                <a:solidFill>
                  <a:schemeClr val="accent2">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здобувач освіти</a:t>
            </a:r>
            <a:r>
              <a:rPr lang="uk-UA" sz="140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виявив серйозні прогалини в знаннях основного матеріалу, припустився принципових помилок при виконанні завдання на рівні нижче репродуктивного відтворення.</a:t>
            </a:r>
            <a:endParaRPr lang="uk-UA" sz="14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486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67041" y="1033443"/>
            <a:ext cx="6912768" cy="10033516"/>
          </a:xfrm>
          <a:prstGeom prst="rect">
            <a:avLst/>
          </a:prstGeom>
        </p:spPr>
        <p:txBody>
          <a:bodyPr wrap="square">
            <a:spAutoFit/>
          </a:bodyPr>
          <a:lstStyle/>
          <a:p>
            <a:pPr lvl="8" algn="just">
              <a:spcAft>
                <a:spcPts val="600"/>
              </a:spcAft>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lvl="0"/>
            <a:r>
              <a:rPr lang="uk-UA" sz="1400" dirty="0">
                <a:latin typeface="Times New Roman" panose="02020603050405020304" pitchFamily="18" charset="0"/>
                <a:cs typeface="Times New Roman" panose="02020603050405020304" pitchFamily="18" charset="0"/>
              </a:rPr>
              <a:t>1  Закон України  « Про  безпечність  та якість харчових продуктів» від  06.09.05 р. </a:t>
            </a:r>
          </a:p>
          <a:p>
            <a:r>
              <a:rPr lang="uk-UA" sz="1400" dirty="0">
                <a:latin typeface="Times New Roman" panose="02020603050405020304" pitchFamily="18" charset="0"/>
                <a:cs typeface="Times New Roman" panose="02020603050405020304" pitchFamily="18" charset="0"/>
              </a:rPr>
              <a:t>2.	</a:t>
            </a:r>
            <a:r>
              <a:rPr lang="uk-UA" sz="1400" dirty="0" err="1">
                <a:latin typeface="Times New Roman" panose="02020603050405020304" pitchFamily="18" charset="0"/>
                <a:cs typeface="Times New Roman" panose="02020603050405020304" pitchFamily="18" charset="0"/>
              </a:rPr>
              <a:t>Бочарова</a:t>
            </a:r>
            <a:r>
              <a:rPr lang="uk-UA" sz="1400" dirty="0">
                <a:latin typeface="Times New Roman" panose="02020603050405020304" pitchFamily="18" charset="0"/>
                <a:cs typeface="Times New Roman" panose="02020603050405020304" pitchFamily="18" charset="0"/>
              </a:rPr>
              <a:t> О.В.  НАССР і система управління  безпечністю харчової продукції: Підручник / </a:t>
            </a:r>
            <a:r>
              <a:rPr lang="uk-UA" sz="1400" dirty="0" err="1">
                <a:latin typeface="Times New Roman" panose="02020603050405020304" pitchFamily="18" charset="0"/>
                <a:cs typeface="Times New Roman" panose="02020603050405020304" pitchFamily="18" charset="0"/>
              </a:rPr>
              <a:t>О.В.Бочарова</a:t>
            </a:r>
            <a:r>
              <a:rPr lang="uk-UA" sz="1400" dirty="0">
                <a:latin typeface="Times New Roman" panose="02020603050405020304" pitchFamily="18" charset="0"/>
                <a:cs typeface="Times New Roman" panose="02020603050405020304" pitchFamily="18" charset="0"/>
              </a:rPr>
              <a:t> –Одеська національна  академія харчових технологій. – Одеса:  Атлант, 2019. – 376 с.</a:t>
            </a:r>
          </a:p>
          <a:p>
            <a:r>
              <a:rPr lang="uk-UA" sz="1400" dirty="0">
                <a:latin typeface="Times New Roman" panose="02020603050405020304" pitchFamily="18" charset="0"/>
                <a:cs typeface="Times New Roman" panose="02020603050405020304" pitchFamily="18" charset="0"/>
              </a:rPr>
              <a:t>3.	</a:t>
            </a:r>
            <a:r>
              <a:rPr lang="uk-UA" sz="1400" dirty="0" err="1">
                <a:latin typeface="Times New Roman" panose="02020603050405020304" pitchFamily="18" charset="0"/>
                <a:cs typeface="Times New Roman" panose="02020603050405020304" pitchFamily="18" charset="0"/>
              </a:rPr>
              <a:t>Дорощук</a:t>
            </a:r>
            <a:r>
              <a:rPr lang="uk-UA" sz="1400" dirty="0">
                <a:latin typeface="Times New Roman" panose="02020603050405020304" pitchFamily="18" charset="0"/>
                <a:cs typeface="Times New Roman" panose="02020603050405020304" pitchFamily="18" charset="0"/>
              </a:rPr>
              <a:t> В.О. Контроль якості харчових продуктів: </a:t>
            </a:r>
            <a:r>
              <a:rPr lang="uk-UA" sz="1400" dirty="0" err="1">
                <a:latin typeface="Times New Roman" panose="02020603050405020304" pitchFamily="18" charset="0"/>
                <a:cs typeface="Times New Roman" panose="02020603050405020304" pitchFamily="18" charset="0"/>
              </a:rPr>
              <a:t>навч</a:t>
            </a:r>
            <a:r>
              <a:rPr lang="uk-UA" sz="1400" dirty="0">
                <a:latin typeface="Times New Roman" panose="02020603050405020304" pitchFamily="18" charset="0"/>
                <a:cs typeface="Times New Roman" panose="02020603050405020304" pitchFamily="18" charset="0"/>
              </a:rPr>
              <a:t>. посібник / </a:t>
            </a:r>
            <a:r>
              <a:rPr lang="uk-UA" sz="1400" dirty="0" err="1">
                <a:latin typeface="Times New Roman" panose="02020603050405020304" pitchFamily="18" charset="0"/>
                <a:cs typeface="Times New Roman" panose="02020603050405020304" pitchFamily="18" charset="0"/>
              </a:rPr>
              <a:t>В.О.Дорощук</a:t>
            </a:r>
            <a:r>
              <a:rPr lang="uk-UA" sz="1400" dirty="0">
                <a:latin typeface="Times New Roman" panose="02020603050405020304" pitchFamily="18" charset="0"/>
                <a:cs typeface="Times New Roman" panose="02020603050405020304" pitchFamily="18" charset="0"/>
              </a:rPr>
              <a:t>,  </a:t>
            </a:r>
            <a:r>
              <a:rPr lang="uk-UA" sz="1400" dirty="0" err="1">
                <a:latin typeface="Times New Roman" panose="02020603050405020304" pitchFamily="18" charset="0"/>
                <a:cs typeface="Times New Roman" panose="02020603050405020304" pitchFamily="18" charset="0"/>
              </a:rPr>
              <a:t>Г.М.Шевченко</a:t>
            </a:r>
            <a:r>
              <a:rPr lang="uk-UA" sz="1400" dirty="0">
                <a:latin typeface="Times New Roman" panose="02020603050405020304" pitchFamily="18" charset="0"/>
                <a:cs typeface="Times New Roman" panose="02020603050405020304" pitchFamily="18" charset="0"/>
              </a:rPr>
              <a:t>, </a:t>
            </a:r>
            <a:r>
              <a:rPr lang="uk-UA" sz="1400" dirty="0" err="1">
                <a:latin typeface="Times New Roman" panose="02020603050405020304" pitchFamily="18" charset="0"/>
                <a:cs typeface="Times New Roman" panose="02020603050405020304" pitchFamily="18" charset="0"/>
              </a:rPr>
              <a:t>С.А.Куліченко</a:t>
            </a:r>
            <a:r>
              <a:rPr lang="uk-UA" sz="1400" dirty="0">
                <a:latin typeface="Times New Roman" panose="02020603050405020304" pitchFamily="18" charset="0"/>
                <a:cs typeface="Times New Roman" panose="02020603050405020304" pitchFamily="18" charset="0"/>
              </a:rPr>
              <a:t>.  – К. : Наук. Світ, 2009. – 104 с.</a:t>
            </a:r>
          </a:p>
          <a:p>
            <a:r>
              <a:rPr lang="uk-UA" sz="1400" dirty="0">
                <a:latin typeface="Times New Roman" panose="02020603050405020304" pitchFamily="18" charset="0"/>
                <a:cs typeface="Times New Roman" panose="02020603050405020304" pitchFamily="18" charset="0"/>
              </a:rPr>
              <a:t>4.	Збірник рецептур національних страв та кулінарних виробів, правових, нормативно-правових та інших  актів для  закладів ресторанного господарства. – 5-е вид.,</a:t>
            </a:r>
            <a:r>
              <a:rPr lang="uk-UA" sz="1400" dirty="0" err="1">
                <a:latin typeface="Times New Roman" panose="02020603050405020304" pitchFamily="18" charset="0"/>
                <a:cs typeface="Times New Roman" panose="02020603050405020304" pitchFamily="18" charset="0"/>
              </a:rPr>
              <a:t>переробл</a:t>
            </a:r>
            <a:r>
              <a:rPr lang="uk-UA" sz="1400" dirty="0">
                <a:latin typeface="Times New Roman" panose="02020603050405020304" pitchFamily="18" charset="0"/>
                <a:cs typeface="Times New Roman" panose="02020603050405020304" pitchFamily="18" charset="0"/>
              </a:rPr>
              <a:t>. та </a:t>
            </a:r>
            <a:r>
              <a:rPr lang="uk-UA" sz="1400" dirty="0" err="1">
                <a:latin typeface="Times New Roman" panose="02020603050405020304" pitchFamily="18" charset="0"/>
                <a:cs typeface="Times New Roman" panose="02020603050405020304" pitchFamily="18" charset="0"/>
              </a:rPr>
              <a:t>доповн</a:t>
            </a:r>
            <a:r>
              <a:rPr lang="uk-UA" sz="1400" dirty="0">
                <a:latin typeface="Times New Roman" panose="02020603050405020304" pitchFamily="18" charset="0"/>
                <a:cs typeface="Times New Roman" panose="02020603050405020304" pitchFamily="18" charset="0"/>
              </a:rPr>
              <a:t>./ Автор-розробник  і укладач О.В. </a:t>
            </a:r>
            <a:r>
              <a:rPr lang="uk-UA" sz="1400" dirty="0" err="1">
                <a:latin typeface="Times New Roman" panose="02020603050405020304" pitchFamily="18" charset="0"/>
                <a:cs typeface="Times New Roman" panose="02020603050405020304" pitchFamily="18" charset="0"/>
              </a:rPr>
              <a:t>Шалимінов</a:t>
            </a:r>
            <a:r>
              <a:rPr lang="uk-UA" sz="1400" dirty="0">
                <a:latin typeface="Times New Roman" panose="02020603050405020304" pitchFamily="18" charset="0"/>
                <a:cs typeface="Times New Roman" panose="02020603050405020304" pitchFamily="18" charset="0"/>
              </a:rPr>
              <a:t>.- К.: Арій, 2022. – 992 с.</a:t>
            </a:r>
          </a:p>
          <a:p>
            <a:r>
              <a:rPr lang="uk-UA" sz="1400" dirty="0">
                <a:latin typeface="Times New Roman" panose="02020603050405020304" pitchFamily="18" charset="0"/>
                <a:cs typeface="Times New Roman" panose="02020603050405020304" pitchFamily="18" charset="0"/>
              </a:rPr>
              <a:t>5.	</a:t>
            </a:r>
            <a:r>
              <a:rPr lang="uk-UA" sz="1400" dirty="0" err="1">
                <a:latin typeface="Times New Roman" panose="02020603050405020304" pitchFamily="18" charset="0"/>
                <a:cs typeface="Times New Roman" panose="02020603050405020304" pitchFamily="18" charset="0"/>
              </a:rPr>
              <a:t>Салавеліс</a:t>
            </a:r>
            <a:r>
              <a:rPr lang="uk-UA" sz="1400" dirty="0">
                <a:latin typeface="Times New Roman" panose="02020603050405020304" pitchFamily="18" charset="0"/>
                <a:cs typeface="Times New Roman" panose="02020603050405020304" pitchFamily="18" charset="0"/>
              </a:rPr>
              <a:t> А.Д. Стандартизація, метрологія та сертифікація:  підручник / </a:t>
            </a:r>
            <a:r>
              <a:rPr lang="uk-UA" sz="1400" dirty="0" err="1">
                <a:latin typeface="Times New Roman" panose="02020603050405020304" pitchFamily="18" charset="0"/>
                <a:cs typeface="Times New Roman" panose="02020603050405020304" pitchFamily="18" charset="0"/>
              </a:rPr>
              <a:t>А.Д.Савеліс</a:t>
            </a:r>
            <a:r>
              <a:rPr lang="uk-UA" sz="1400" dirty="0">
                <a:latin typeface="Times New Roman" panose="02020603050405020304" pitchFamily="18" charset="0"/>
                <a:cs typeface="Times New Roman" panose="02020603050405020304" pitchFamily="18" charset="0"/>
              </a:rPr>
              <a:t>, </a:t>
            </a:r>
            <a:r>
              <a:rPr lang="uk-UA" sz="1400" dirty="0" err="1">
                <a:latin typeface="Times New Roman" panose="02020603050405020304" pitchFamily="18" charset="0"/>
                <a:cs typeface="Times New Roman" panose="02020603050405020304" pitchFamily="18" charset="0"/>
              </a:rPr>
              <a:t>С.А.Павловський</a:t>
            </a:r>
            <a:r>
              <a:rPr lang="uk-UA" sz="1400" dirty="0">
                <a:latin typeface="Times New Roman" panose="02020603050405020304" pitchFamily="18" charset="0"/>
                <a:cs typeface="Times New Roman" panose="02020603050405020304" pitchFamily="18" charset="0"/>
              </a:rPr>
              <a:t>. – Одеса: </a:t>
            </a:r>
            <a:r>
              <a:rPr lang="uk-UA" sz="1400" dirty="0" err="1">
                <a:latin typeface="Times New Roman" panose="02020603050405020304" pitchFamily="18" charset="0"/>
                <a:cs typeface="Times New Roman" panose="02020603050405020304" pitchFamily="18" charset="0"/>
              </a:rPr>
              <a:t>Олді</a:t>
            </a:r>
            <a:r>
              <a:rPr lang="uk-UA" sz="1400" dirty="0">
                <a:latin typeface="Times New Roman" panose="02020603050405020304" pitchFamily="18" charset="0"/>
                <a:cs typeface="Times New Roman" panose="02020603050405020304" pitchFamily="18" charset="0"/>
              </a:rPr>
              <a:t>+ , 2023. 212 с.</a:t>
            </a:r>
          </a:p>
          <a:p>
            <a:r>
              <a:rPr lang="uk-UA" sz="1400" dirty="0">
                <a:latin typeface="Times New Roman" panose="02020603050405020304" pitchFamily="18" charset="0"/>
                <a:cs typeface="Times New Roman" panose="02020603050405020304" pitchFamily="18" charset="0"/>
              </a:rPr>
              <a:t>6.	</a:t>
            </a:r>
            <a:r>
              <a:rPr lang="uk-UA" sz="1400" dirty="0" err="1">
                <a:latin typeface="Times New Roman" panose="02020603050405020304" pitchFamily="18" charset="0"/>
                <a:cs typeface="Times New Roman" panose="02020603050405020304" pitchFamily="18" charset="0"/>
              </a:rPr>
              <a:t>Стахмич</a:t>
            </a:r>
            <a:r>
              <a:rPr lang="uk-UA" sz="1400" dirty="0">
                <a:latin typeface="Times New Roman" panose="02020603050405020304" pitchFamily="18" charset="0"/>
                <a:cs typeface="Times New Roman" panose="02020603050405020304" pitchFamily="18" charset="0"/>
              </a:rPr>
              <a:t> Т.М.  Кулінарна справа. Технологія приготування їжі:  </a:t>
            </a:r>
            <a:r>
              <a:rPr lang="uk-UA" sz="1400" dirty="0" err="1">
                <a:latin typeface="Times New Roman" panose="02020603050405020304" pitchFamily="18" charset="0"/>
                <a:cs typeface="Times New Roman" panose="02020603050405020304" pitchFamily="18" charset="0"/>
              </a:rPr>
              <a:t>підруч</a:t>
            </a:r>
            <a:r>
              <a:rPr lang="uk-UA" sz="1400" dirty="0">
                <a:latin typeface="Times New Roman" panose="02020603050405020304" pitchFamily="18" charset="0"/>
                <a:cs typeface="Times New Roman" panose="02020603050405020304" pitchFamily="18" charset="0"/>
              </a:rPr>
              <a:t>. Для здобувач. </a:t>
            </a:r>
            <a:r>
              <a:rPr lang="uk-UA" sz="1400" dirty="0" err="1">
                <a:latin typeface="Times New Roman" panose="02020603050405020304" pitchFamily="18" charset="0"/>
                <a:cs typeface="Times New Roman" panose="02020603050405020304" pitchFamily="18" charset="0"/>
              </a:rPr>
              <a:t>проф</a:t>
            </a:r>
            <a:r>
              <a:rPr lang="uk-UA" sz="1400" dirty="0">
                <a:latin typeface="Times New Roman" panose="02020603050405020304" pitchFamily="18" charset="0"/>
                <a:cs typeface="Times New Roman" panose="02020603050405020304" pitchFamily="18" charset="0"/>
              </a:rPr>
              <a:t> .  ( проф.-</a:t>
            </a:r>
            <a:r>
              <a:rPr lang="uk-UA" sz="1400" dirty="0" err="1">
                <a:latin typeface="Times New Roman" panose="02020603050405020304" pitchFamily="18" charset="0"/>
                <a:cs typeface="Times New Roman" panose="02020603050405020304" pitchFamily="18" charset="0"/>
              </a:rPr>
              <a:t>тех</a:t>
            </a:r>
            <a:r>
              <a:rPr lang="uk-UA" sz="1400" dirty="0">
                <a:latin typeface="Times New Roman" panose="02020603050405020304" pitchFamily="18" charset="0"/>
                <a:cs typeface="Times New Roman" panose="02020603050405020304" pitchFamily="18" charset="0"/>
              </a:rPr>
              <a:t>) освіти/ Т.М. </a:t>
            </a:r>
            <a:r>
              <a:rPr lang="uk-UA" sz="1400" dirty="0" err="1">
                <a:latin typeface="Times New Roman" panose="02020603050405020304" pitchFamily="18" charset="0"/>
                <a:cs typeface="Times New Roman" panose="02020603050405020304" pitchFamily="18" charset="0"/>
              </a:rPr>
              <a:t>Стахмич</a:t>
            </a:r>
            <a:r>
              <a:rPr lang="uk-UA" sz="1400" dirty="0">
                <a:latin typeface="Times New Roman" panose="02020603050405020304" pitchFamily="18" charset="0"/>
                <a:cs typeface="Times New Roman" panose="02020603050405020304" pitchFamily="18" charset="0"/>
              </a:rPr>
              <a:t>, </a:t>
            </a:r>
            <a:r>
              <a:rPr lang="uk-UA" sz="1400" dirty="0" err="1">
                <a:latin typeface="Times New Roman" panose="02020603050405020304" pitchFamily="18" charset="0"/>
                <a:cs typeface="Times New Roman" panose="02020603050405020304" pitchFamily="18" charset="0"/>
              </a:rPr>
              <a:t>О.М.Похолюк</a:t>
            </a:r>
            <a:r>
              <a:rPr lang="uk-UA" sz="1400" dirty="0">
                <a:latin typeface="Times New Roman" panose="02020603050405020304" pitchFamily="18" charset="0"/>
                <a:cs typeface="Times New Roman" panose="02020603050405020304" pitchFamily="18" charset="0"/>
              </a:rPr>
              <a:t>. – Київ: Грамота, 2020.- 280 с.</a:t>
            </a:r>
          </a:p>
          <a:p>
            <a:r>
              <a:rPr lang="uk-UA" sz="1400" dirty="0">
                <a:latin typeface="Times New Roman" panose="02020603050405020304" pitchFamily="18" charset="0"/>
                <a:cs typeface="Times New Roman" panose="02020603050405020304" pitchFamily="18" charset="0"/>
              </a:rPr>
              <a:t>7.	Технохімічний контроль сировини та хлібобулочних  і макаронних виробів: навчальний посібник / за ред.. </a:t>
            </a:r>
            <a:r>
              <a:rPr lang="uk-UA" sz="1400" dirty="0" err="1">
                <a:latin typeface="Times New Roman" panose="02020603050405020304" pitchFamily="18" charset="0"/>
                <a:cs typeface="Times New Roman" panose="02020603050405020304" pitchFamily="18" charset="0"/>
              </a:rPr>
              <a:t>чл</a:t>
            </a:r>
            <a:r>
              <a:rPr lang="uk-UA" sz="1400" dirty="0">
                <a:latin typeface="Times New Roman" panose="02020603050405020304" pitchFamily="18" charset="0"/>
                <a:cs typeface="Times New Roman" panose="02020603050405020304" pitchFamily="18" charset="0"/>
              </a:rPr>
              <a:t>.-</a:t>
            </a:r>
            <a:r>
              <a:rPr lang="uk-UA" sz="1400" dirty="0" err="1">
                <a:latin typeface="Times New Roman" panose="02020603050405020304" pitchFamily="18" charset="0"/>
                <a:cs typeface="Times New Roman" panose="02020603050405020304" pitchFamily="18" charset="0"/>
              </a:rPr>
              <a:t>кор</a:t>
            </a:r>
            <a:r>
              <a:rPr lang="uk-UA" sz="1400" dirty="0">
                <a:latin typeface="Times New Roman" panose="02020603050405020304" pitchFamily="18" charset="0"/>
                <a:cs typeface="Times New Roman" panose="02020603050405020304" pitchFamily="18" charset="0"/>
              </a:rPr>
              <a:t>. НААН </a:t>
            </a:r>
            <a:r>
              <a:rPr lang="uk-UA" sz="1400" dirty="0" err="1">
                <a:latin typeface="Times New Roman" panose="02020603050405020304" pitchFamily="18" charset="0"/>
                <a:cs typeface="Times New Roman" panose="02020603050405020304" pitchFamily="18" charset="0"/>
              </a:rPr>
              <a:t>В.І.Дробот</a:t>
            </a:r>
            <a:r>
              <a:rPr lang="uk-UA" sz="1400" dirty="0">
                <a:latin typeface="Times New Roman" panose="02020603050405020304" pitchFamily="18" charset="0"/>
                <a:cs typeface="Times New Roman" panose="02020603050405020304" pitchFamily="18" charset="0"/>
              </a:rPr>
              <a:t> – К.: Кондор-Видавництво, 2015. – 972 с.</a:t>
            </a:r>
          </a:p>
          <a:p>
            <a:r>
              <a:rPr lang="uk-UA" sz="1400" dirty="0">
                <a:latin typeface="Times New Roman" panose="02020603050405020304" pitchFamily="18" charset="0"/>
                <a:cs typeface="Times New Roman" panose="02020603050405020304" pitchFamily="18" charset="0"/>
              </a:rPr>
              <a:t>8.	Топольник В.Г., Котляр М.А. Метрологія, стандартизація, сертифікація і управління якістю: Навчальний посібник / В.Г. Топольник, </a:t>
            </a:r>
            <a:r>
              <a:rPr lang="uk-UA" sz="1400" dirty="0" err="1">
                <a:latin typeface="Times New Roman" panose="02020603050405020304" pitchFamily="18" charset="0"/>
                <a:cs typeface="Times New Roman" panose="02020603050405020304" pitchFamily="18" charset="0"/>
              </a:rPr>
              <a:t>М.А.Котляр</a:t>
            </a:r>
            <a:r>
              <a:rPr lang="uk-UA" sz="1400" dirty="0">
                <a:latin typeface="Times New Roman" panose="02020603050405020304" pitchFamily="18" charset="0"/>
                <a:cs typeface="Times New Roman" panose="02020603050405020304" pitchFamily="18" charset="0"/>
              </a:rPr>
              <a:t>. – Львів: «Магнолія -2006», 2009. – 212 с.</a:t>
            </a:r>
          </a:p>
          <a:p>
            <a:r>
              <a:rPr lang="uk-UA" sz="1400" dirty="0">
                <a:latin typeface="Times New Roman" panose="02020603050405020304" pitchFamily="18" charset="0"/>
                <a:cs typeface="Times New Roman" panose="02020603050405020304" pitchFamily="18" charset="0"/>
              </a:rPr>
              <a:t>9.	 Інтернет ресурси</a:t>
            </a:r>
          </a:p>
          <a:p>
            <a:endParaRPr lang="uk-UA" sz="1400" dirty="0">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marL="4000500" lvl="8" indent="-342900" algn="just">
              <a:spcAft>
                <a:spcPts val="600"/>
              </a:spcAft>
              <a:buFont typeface="+mj-lt"/>
              <a:buAutoNum type="arabicPeriod"/>
              <a:tabLst>
                <a:tab pos="228600" algn="l"/>
              </a:tabLst>
            </a:pPr>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73385CF4-B3B7-427C-A3F9-ABEFDF02694E}"/>
              </a:ext>
            </a:extLst>
          </p:cNvPr>
          <p:cNvSpPr txBox="1"/>
          <p:nvPr/>
        </p:nvSpPr>
        <p:spPr>
          <a:xfrm>
            <a:off x="1691680" y="692696"/>
            <a:ext cx="4591050" cy="307777"/>
          </a:xfrm>
          <a:prstGeom prst="rect">
            <a:avLst/>
          </a:prstGeom>
          <a:noFill/>
        </p:spPr>
        <p:txBody>
          <a:bodyPr wrap="square">
            <a:spAutoFit/>
          </a:bodyPr>
          <a:lstStyle/>
          <a:p>
            <a:pPr algn="ctr">
              <a:defRPr/>
            </a:pPr>
            <a:r>
              <a:rPr lang="uk-UA" sz="1400" dirty="0">
                <a:ln w="0"/>
                <a:solidFill>
                  <a:schemeClr val="accent2">
                    <a:lumMod val="50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РЕКОМЕНДОВАНІ ДЖЕРЕЛА ІНФОРМАЦІЇ</a:t>
            </a:r>
          </a:p>
        </p:txBody>
      </p:sp>
    </p:spTree>
    <p:extLst>
      <p:ext uri="{BB962C8B-B14F-4D97-AF65-F5344CB8AC3E}">
        <p14:creationId xmlns:p14="http://schemas.microsoft.com/office/powerpoint/2010/main" val="2409147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60648"/>
            <a:ext cx="8229600" cy="2801466"/>
          </a:xfrm>
        </p:spPr>
        <p:txBody>
          <a:bodyPr/>
          <a:lstStyle/>
          <a:p>
            <a:endParaRPr lang="uk-UA" dirty="0"/>
          </a:p>
        </p:txBody>
      </p:sp>
      <p:graphicFrame>
        <p:nvGraphicFramePr>
          <p:cNvPr id="4" name="Таблица 3"/>
          <p:cNvGraphicFramePr>
            <a:graphicFrameLocks noGrp="1"/>
          </p:cNvGraphicFramePr>
          <p:nvPr>
            <p:extLst>
              <p:ext uri="{D42A27DB-BD31-4B8C-83A1-F6EECF244321}">
                <p14:modId xmlns:p14="http://schemas.microsoft.com/office/powerpoint/2010/main" val="3050899004"/>
              </p:ext>
            </p:extLst>
          </p:nvPr>
        </p:nvGraphicFramePr>
        <p:xfrm>
          <a:off x="-267" y="0"/>
          <a:ext cx="9144000" cy="7082402"/>
        </p:xfrm>
        <a:graphic>
          <a:graphicData uri="http://schemas.openxmlformats.org/drawingml/2006/table">
            <a:tbl>
              <a:tblPr firstRow="1" bandRow="1">
                <a:tableStyleId>{5C22544A-7EE6-4342-B048-85BDC9FD1C3A}</a:tableStyleId>
              </a:tblPr>
              <a:tblGrid>
                <a:gridCol w="2342677">
                  <a:extLst>
                    <a:ext uri="{9D8B030D-6E8A-4147-A177-3AD203B41FA5}">
                      <a16:colId xmlns:a16="http://schemas.microsoft.com/office/drawing/2014/main" xmlns="" val="20000"/>
                    </a:ext>
                  </a:extLst>
                </a:gridCol>
                <a:gridCol w="3885507">
                  <a:extLst>
                    <a:ext uri="{9D8B030D-6E8A-4147-A177-3AD203B41FA5}">
                      <a16:colId xmlns:a16="http://schemas.microsoft.com/office/drawing/2014/main" xmlns="" val="20001"/>
                    </a:ext>
                  </a:extLst>
                </a:gridCol>
                <a:gridCol w="2915816">
                  <a:extLst>
                    <a:ext uri="{9D8B030D-6E8A-4147-A177-3AD203B41FA5}">
                      <a16:colId xmlns:a16="http://schemas.microsoft.com/office/drawing/2014/main" xmlns="" val="20002"/>
                    </a:ext>
                  </a:extLst>
                </a:gridCol>
              </a:tblGrid>
              <a:tr h="661918">
                <a:tc rowSpan="3">
                  <a:txBody>
                    <a:bodyPr/>
                    <a:lstStyle/>
                    <a:p>
                      <a:endParaRPr lang="uk-UA" dirty="0"/>
                    </a:p>
                  </a:txBody>
                  <a:tcPr/>
                </a:tc>
                <a:tc>
                  <a:txBody>
                    <a:bodyPr/>
                    <a:lstStyle/>
                    <a:p>
                      <a:r>
                        <a:rPr lang="ru-RU" sz="1800" dirty="0">
                          <a:solidFill>
                            <a:schemeClr val="bg1"/>
                          </a:solidFill>
                          <a:latin typeface="Times New Roman" panose="02020603050405020304" pitchFamily="18" charset="0"/>
                          <a:cs typeface="Times New Roman" panose="02020603050405020304" pitchFamily="18" charset="0"/>
                        </a:rPr>
                        <a:t>ГАЛУЗЬ ЗНАНЬ </a:t>
                      </a:r>
                      <a:endParaRPr lang="uk-UA" dirty="0">
                        <a:solidFill>
                          <a:schemeClr val="bg1"/>
                        </a:solidFill>
                        <a:latin typeface="Times New Roman" panose="02020603050405020304" pitchFamily="18" charset="0"/>
                        <a:cs typeface="Times New Roman" panose="02020603050405020304" pitchFamily="18"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kern="1200" dirty="0">
                          <a:solidFill>
                            <a:schemeClr val="lt1"/>
                          </a:solidFill>
                          <a:effectLst/>
                          <a:latin typeface="Times New Roman" panose="02020603050405020304" pitchFamily="18" charset="0"/>
                          <a:ea typeface="+mn-ea"/>
                          <a:cs typeface="Times New Roman" panose="02020603050405020304" pitchFamily="18" charset="0"/>
                        </a:rPr>
                        <a:t>18 ВИРОБНИЦТВО ТА ТЕХНОЛОГІЇ</a:t>
                      </a:r>
                      <a:endParaRPr lang="uk-UA" sz="1800" dirty="0">
                        <a:solidFill>
                          <a:schemeClr val="accent2">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0"/>
                  </a:ext>
                </a:extLst>
              </a:tr>
              <a:tr h="661918">
                <a:tc vMerge="1">
                  <a:txBody>
                    <a:bodyPr/>
                    <a:lstStyle/>
                    <a:p>
                      <a:endParaRPr lang="uk-UA" dirty="0"/>
                    </a:p>
                  </a:txBody>
                  <a:tcPr/>
                </a:tc>
                <a:tc>
                  <a:txBody>
                    <a:bodyPr/>
                    <a:lstStyle/>
                    <a:p>
                      <a:r>
                        <a:rPr lang="uk-UA" sz="1800" b="1" dirty="0">
                          <a:solidFill>
                            <a:schemeClr val="accent2">
                              <a:lumMod val="50000"/>
                            </a:schemeClr>
                          </a:solidFill>
                          <a:latin typeface="Times New Roman" panose="02020603050405020304" pitchFamily="18" charset="0"/>
                          <a:cs typeface="Times New Roman" panose="02020603050405020304" pitchFamily="18" charset="0"/>
                        </a:rPr>
                        <a:t>Спеціальність</a:t>
                      </a:r>
                      <a:endParaRPr lang="uk-UA" dirty="0">
                        <a:solidFill>
                          <a:schemeClr val="accent2">
                            <a:lumMod val="50000"/>
                          </a:schemeClr>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kern="1200" dirty="0">
                          <a:solidFill>
                            <a:schemeClr val="accent2">
                              <a:lumMod val="50000"/>
                            </a:schemeClr>
                          </a:solidFill>
                          <a:effectLst/>
                          <a:latin typeface="Times New Roman" panose="02020603050405020304" pitchFamily="18" charset="0"/>
                          <a:ea typeface="+mn-ea"/>
                          <a:cs typeface="Times New Roman" panose="02020603050405020304" pitchFamily="18" charset="0"/>
                        </a:rPr>
                        <a:t>181 ХАРЧОВІ ТЕХНОЛОГІЇ</a:t>
                      </a:r>
                      <a:endParaRPr lang="uk-UA" sz="1800" b="1" dirty="0">
                        <a:solidFill>
                          <a:schemeClr val="accent2">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816209">
                <a:tc vMerge="1">
                  <a:txBody>
                    <a:bodyPr/>
                    <a:lstStyle/>
                    <a:p>
                      <a:endParaRPr lang="uk-UA" dirty="0"/>
                    </a:p>
                  </a:txBody>
                  <a:tcPr/>
                </a:tc>
                <a:tc>
                  <a:txBody>
                    <a:bodyPr/>
                    <a:lstStyle/>
                    <a:p>
                      <a:r>
                        <a:rPr lang="uk-UA" sz="1800" b="1" dirty="0">
                          <a:solidFill>
                            <a:schemeClr val="accent2">
                              <a:lumMod val="50000"/>
                            </a:schemeClr>
                          </a:solidFill>
                          <a:latin typeface="Times New Roman" panose="02020603050405020304" pitchFamily="18" charset="0"/>
                          <a:cs typeface="Times New Roman" panose="02020603050405020304" pitchFamily="18" charset="0"/>
                        </a:rPr>
                        <a:t>Освітньо - професійна програма </a:t>
                      </a:r>
                      <a:endParaRPr lang="uk-UA" dirty="0">
                        <a:solidFill>
                          <a:schemeClr val="accent2">
                            <a:lumMod val="50000"/>
                          </a:schemeClr>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kern="1200" dirty="0">
                          <a:solidFill>
                            <a:schemeClr val="accent2">
                              <a:lumMod val="50000"/>
                            </a:schemeClr>
                          </a:solidFill>
                          <a:effectLst/>
                          <a:latin typeface="Times New Roman" panose="02020603050405020304" pitchFamily="18" charset="0"/>
                          <a:ea typeface="+mn-ea"/>
                          <a:cs typeface="Times New Roman" panose="02020603050405020304" pitchFamily="18" charset="0"/>
                        </a:rPr>
                        <a:t>ВИРОБНИЦТВО ХАРЧОВОЇ ПРОДУКЦІЇ</a:t>
                      </a:r>
                      <a:endParaRPr lang="uk-UA" dirty="0">
                        <a:solidFill>
                          <a:schemeClr val="accent2">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661918">
                <a:tc rowSpan="7">
                  <a:txBody>
                    <a:bodyPr/>
                    <a:lstStyle/>
                    <a:p>
                      <a:pPr algn="ctr"/>
                      <a:endParaRPr lang="uk-UA" sz="1600" b="1" i="0" dirty="0">
                        <a:solidFill>
                          <a:schemeClr val="accent6">
                            <a:lumMod val="75000"/>
                          </a:schemeClr>
                        </a:solidFill>
                      </a:endParaRPr>
                    </a:p>
                    <a:p>
                      <a:pPr algn="ctr"/>
                      <a:endParaRPr lang="uk-UA" sz="1600" b="1" i="0" dirty="0">
                        <a:solidFill>
                          <a:schemeClr val="accent6">
                            <a:lumMod val="75000"/>
                          </a:schemeClr>
                        </a:solidFill>
                      </a:endParaRPr>
                    </a:p>
                    <a:p>
                      <a:pPr algn="ctr"/>
                      <a:endParaRPr lang="uk-UA" sz="1600" b="1" i="0" dirty="0">
                        <a:solidFill>
                          <a:schemeClr val="accent6">
                            <a:lumMod val="75000"/>
                          </a:schemeClr>
                        </a:solidFill>
                      </a:endParaRPr>
                    </a:p>
                    <a:p>
                      <a:pPr algn="ctr"/>
                      <a:endParaRPr lang="uk-UA" sz="1600" b="1" i="0" dirty="0">
                        <a:solidFill>
                          <a:schemeClr val="accent6">
                            <a:lumMod val="75000"/>
                          </a:schemeClr>
                        </a:solidFill>
                      </a:endParaRPr>
                    </a:p>
                    <a:p>
                      <a:pPr algn="ctr"/>
                      <a:endParaRPr lang="uk-UA" sz="1600" b="1" i="0" dirty="0">
                        <a:solidFill>
                          <a:schemeClr val="accent6">
                            <a:lumMod val="75000"/>
                          </a:schemeClr>
                        </a:solidFill>
                      </a:endParaRPr>
                    </a:p>
                    <a:p>
                      <a:pPr algn="ctr"/>
                      <a:r>
                        <a:rPr lang="uk-UA" sz="1800" b="1" i="0" dirty="0">
                          <a:solidFill>
                            <a:schemeClr val="accent2">
                              <a:lumMod val="50000"/>
                            </a:schemeClr>
                          </a:solidFill>
                          <a:latin typeface="Times New Roman" panose="02020603050405020304" pitchFamily="18" charset="0"/>
                          <a:cs typeface="Times New Roman" panose="02020603050405020304" pitchFamily="18" charset="0"/>
                        </a:rPr>
                        <a:t>ТЕХНОЛОГІЧНЕ ВІДДІЛЕННЯ</a:t>
                      </a:r>
                    </a:p>
                  </a:txBody>
                  <a:tcPr/>
                </a:tc>
                <a:tc>
                  <a:txBody>
                    <a:bodyPr/>
                    <a:lstStyle/>
                    <a:p>
                      <a:r>
                        <a:rPr lang="uk-UA" sz="1800" b="1" dirty="0">
                          <a:solidFill>
                            <a:schemeClr val="accent2">
                              <a:lumMod val="50000"/>
                            </a:schemeClr>
                          </a:solidFill>
                          <a:latin typeface="Times New Roman" panose="02020603050405020304" pitchFamily="18" charset="0"/>
                          <a:cs typeface="Times New Roman" panose="02020603050405020304" pitchFamily="18" charset="0"/>
                        </a:rPr>
                        <a:t>Освітньо - професійний ступінь</a:t>
                      </a:r>
                      <a:endParaRPr lang="uk-UA" dirty="0">
                        <a:solidFill>
                          <a:schemeClr val="accent2">
                            <a:lumMod val="50000"/>
                          </a:schemeClr>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baseline="0" dirty="0">
                          <a:solidFill>
                            <a:schemeClr val="accent2">
                              <a:lumMod val="50000"/>
                            </a:schemeClr>
                          </a:solidFill>
                          <a:latin typeface="Times New Roman" panose="02020603050405020304" pitchFamily="18" charset="0"/>
                          <a:cs typeface="Times New Roman" panose="02020603050405020304" pitchFamily="18" charset="0"/>
                        </a:rPr>
                        <a:t>фаховий молодший бакалавр</a:t>
                      </a:r>
                      <a:r>
                        <a:rPr lang="uk-UA" sz="1800" b="1" dirty="0">
                          <a:solidFill>
                            <a:schemeClr val="accent2">
                              <a:lumMod val="50000"/>
                            </a:schemeClr>
                          </a:solidFill>
                          <a:latin typeface="Times New Roman" panose="02020603050405020304" pitchFamily="18" charset="0"/>
                          <a:cs typeface="Times New Roman" panose="02020603050405020304" pitchFamily="18" charset="0"/>
                        </a:rPr>
                        <a:t> </a:t>
                      </a:r>
                    </a:p>
                  </a:txBody>
                  <a:tcPr/>
                </a:tc>
                <a:extLst>
                  <a:ext uri="{0D108BD9-81ED-4DB2-BD59-A6C34878D82A}">
                    <a16:rowId xmlns:a16="http://schemas.microsoft.com/office/drawing/2014/main" xmlns="" val="10003"/>
                  </a:ext>
                </a:extLst>
              </a:tr>
              <a:tr h="661918">
                <a:tc vMerge="1">
                  <a:txBody>
                    <a:bodyPr/>
                    <a:lstStyle/>
                    <a:p>
                      <a:endParaRPr lang="uk-UA" dirty="0"/>
                    </a:p>
                  </a:txBody>
                  <a:tcPr/>
                </a:tc>
                <a:tc>
                  <a:txBody>
                    <a:bodyPr/>
                    <a:lstStyle/>
                    <a:p>
                      <a:r>
                        <a:rPr lang="uk-UA" sz="1800" b="1" dirty="0">
                          <a:solidFill>
                            <a:schemeClr val="accent2">
                              <a:lumMod val="50000"/>
                            </a:schemeClr>
                          </a:solidFill>
                          <a:latin typeface="Times New Roman" panose="02020603050405020304" pitchFamily="18" charset="0"/>
                          <a:cs typeface="Times New Roman" panose="02020603050405020304" pitchFamily="18" charset="0"/>
                        </a:rPr>
                        <a:t>Статус освітнього компонента</a:t>
                      </a:r>
                      <a:endParaRPr lang="uk-UA" dirty="0">
                        <a:solidFill>
                          <a:schemeClr val="accent2">
                            <a:lumMod val="50000"/>
                          </a:schemeClr>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800" b="1" kern="1200" dirty="0">
                          <a:solidFill>
                            <a:schemeClr val="accent2">
                              <a:lumMod val="50000"/>
                            </a:schemeClr>
                          </a:solidFill>
                          <a:effectLst/>
                          <a:latin typeface="Times New Roman" panose="02020603050405020304" pitchFamily="18" charset="0"/>
                          <a:ea typeface="+mn-ea"/>
                          <a:cs typeface="Times New Roman" panose="02020603050405020304" pitchFamily="18" charset="0"/>
                        </a:rPr>
                        <a:t>обов’язковий </a:t>
                      </a:r>
                      <a:endParaRPr lang="uk-UA" sz="1800" b="1" dirty="0">
                        <a:solidFill>
                          <a:schemeClr val="accent2">
                            <a:lumMod val="50000"/>
                          </a:schemeClr>
                        </a:solidFill>
                        <a:latin typeface="Times New Roman" panose="02020603050405020304" pitchFamily="18" charset="0"/>
                        <a:cs typeface="Times New Roman" panose="02020603050405020304" pitchFamily="18" charset="0"/>
                      </a:endParaRPr>
                    </a:p>
                    <a:p>
                      <a:endParaRPr lang="uk-UA" dirty="0">
                        <a:solidFill>
                          <a:schemeClr val="accent2">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4"/>
                  </a:ext>
                </a:extLst>
              </a:tr>
              <a:tr h="383492">
                <a:tc vMerge="1">
                  <a:txBody>
                    <a:bodyPr/>
                    <a:lstStyle/>
                    <a:p>
                      <a:endParaRPr lang="uk-UA" dirty="0"/>
                    </a:p>
                  </a:txBody>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Мова викладання</a:t>
                      </a:r>
                    </a:p>
                  </a:txBody>
                  <a:tcPr>
                    <a:lnB w="12700" cmpd="sng">
                      <a:noFill/>
                    </a:lnB>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українська</a:t>
                      </a:r>
                    </a:p>
                  </a:txBody>
                  <a:tcPr>
                    <a:lnB w="12700" cmpd="sng">
                      <a:noFill/>
                    </a:lnB>
                  </a:tcPr>
                </a:tc>
                <a:extLst>
                  <a:ext uri="{0D108BD9-81ED-4DB2-BD59-A6C34878D82A}">
                    <a16:rowId xmlns:a16="http://schemas.microsoft.com/office/drawing/2014/main" xmlns="" val="10005"/>
                  </a:ext>
                </a:extLst>
              </a:tr>
              <a:tr h="457511">
                <a:tc vMerge="1">
                  <a:txBody>
                    <a:bodyPr/>
                    <a:lstStyle/>
                    <a:p>
                      <a:endParaRPr lang="uk-UA" b="1" dirty="0">
                        <a:solidFill>
                          <a:schemeClr val="accent2">
                            <a:lumMod val="50000"/>
                          </a:schemeClr>
                        </a:solidFill>
                      </a:endParaRPr>
                    </a:p>
                  </a:txBody>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Кількість кредитів ЄКТС</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 3</a:t>
                      </a: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661918">
                <a:tc vMerge="1">
                  <a:txBody>
                    <a:bodyPr/>
                    <a:lstStyle/>
                    <a:p>
                      <a:endParaRPr lang="uk-UA"/>
                    </a:p>
                  </a:txBody>
                  <a:tcPr/>
                </a:tc>
                <a:tc>
                  <a:txBody>
                    <a:bodyPr/>
                    <a:lstStyle/>
                    <a:p>
                      <a:r>
                        <a:rPr lang="uk-UA" b="1" noProof="0" dirty="0">
                          <a:solidFill>
                            <a:schemeClr val="accent2">
                              <a:lumMod val="50000"/>
                            </a:schemeClr>
                          </a:solidFill>
                          <a:latin typeface="Times New Roman" panose="02020603050405020304" pitchFamily="18" charset="0"/>
                          <a:cs typeface="Times New Roman" panose="02020603050405020304" pitchFamily="18" charset="0"/>
                        </a:rPr>
                        <a:t>Розподіл за видами занять та годинами навчання </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90</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1512956">
                <a:tc vMerge="1">
                  <a:txBody>
                    <a:bodyPr/>
                    <a:lstStyle/>
                    <a:p>
                      <a:endParaRPr lang="uk-UA"/>
                    </a:p>
                  </a:txBody>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аудиторні</a:t>
                      </a:r>
                    </a:p>
                    <a:p>
                      <a:r>
                        <a:rPr lang="uk-UA" b="1" dirty="0">
                          <a:solidFill>
                            <a:schemeClr val="accent2">
                              <a:lumMod val="50000"/>
                            </a:schemeClr>
                          </a:solidFill>
                          <a:latin typeface="Times New Roman" panose="02020603050405020304" pitchFamily="18" charset="0"/>
                          <a:cs typeface="Times New Roman" panose="02020603050405020304" pitchFamily="18" charset="0"/>
                        </a:rPr>
                        <a:t>лекційні</a:t>
                      </a:r>
                    </a:p>
                    <a:p>
                      <a:r>
                        <a:rPr lang="uk-UA" b="1" dirty="0">
                          <a:solidFill>
                            <a:schemeClr val="accent2">
                              <a:lumMod val="50000"/>
                            </a:schemeClr>
                          </a:solidFill>
                          <a:latin typeface="Times New Roman" panose="02020603050405020304" pitchFamily="18" charset="0"/>
                          <a:cs typeface="Times New Roman" panose="02020603050405020304" pitchFamily="18" charset="0"/>
                        </a:rPr>
                        <a:t>практичні</a:t>
                      </a:r>
                    </a:p>
                    <a:p>
                      <a:r>
                        <a:rPr lang="uk-UA" b="1" dirty="0">
                          <a:solidFill>
                            <a:schemeClr val="accent2">
                              <a:lumMod val="50000"/>
                            </a:schemeClr>
                          </a:solidFill>
                          <a:latin typeface="Times New Roman" panose="02020603050405020304" pitchFamily="18" charset="0"/>
                          <a:cs typeface="Times New Roman" panose="02020603050405020304" pitchFamily="18" charset="0"/>
                        </a:rPr>
                        <a:t>семінарські</a:t>
                      </a:r>
                    </a:p>
                    <a:p>
                      <a:r>
                        <a:rPr lang="uk-UA" b="1" dirty="0">
                          <a:solidFill>
                            <a:schemeClr val="accent2">
                              <a:lumMod val="50000"/>
                            </a:schemeClr>
                          </a:solidFill>
                          <a:latin typeface="Times New Roman" panose="02020603050405020304" pitchFamily="18" charset="0"/>
                          <a:cs typeface="Times New Roman" panose="02020603050405020304" pitchFamily="18" charset="0"/>
                        </a:rPr>
                        <a:t>лабораторні </a:t>
                      </a:r>
                    </a:p>
                    <a:p>
                      <a:r>
                        <a:rPr lang="uk-UA" b="1" dirty="0">
                          <a:solidFill>
                            <a:schemeClr val="accent2">
                              <a:lumMod val="50000"/>
                            </a:schemeClr>
                          </a:solidFill>
                          <a:latin typeface="Times New Roman" panose="02020603050405020304" pitchFamily="18" charset="0"/>
                          <a:cs typeface="Times New Roman" panose="02020603050405020304" pitchFamily="18" charset="0"/>
                        </a:rPr>
                        <a:t>самостійна робота</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uk-UA" dirty="0">
                          <a:solidFill>
                            <a:schemeClr val="accent2">
                              <a:lumMod val="50000"/>
                            </a:schemeClr>
                          </a:solidFill>
                          <a:latin typeface="Times New Roman" panose="02020603050405020304" pitchFamily="18" charset="0"/>
                          <a:cs typeface="Times New Roman" panose="02020603050405020304" pitchFamily="18" charset="0"/>
                        </a:rPr>
                        <a:t>60</a:t>
                      </a:r>
                    </a:p>
                    <a:p>
                      <a:r>
                        <a:rPr lang="uk-UA" dirty="0">
                          <a:solidFill>
                            <a:schemeClr val="accent2">
                              <a:lumMod val="50000"/>
                            </a:schemeClr>
                          </a:solidFill>
                          <a:latin typeface="Times New Roman" panose="02020603050405020304" pitchFamily="18" charset="0"/>
                          <a:cs typeface="Times New Roman" panose="02020603050405020304" pitchFamily="18" charset="0"/>
                        </a:rPr>
                        <a:t>26</a:t>
                      </a:r>
                    </a:p>
                    <a:p>
                      <a:r>
                        <a:rPr lang="uk-UA" baseline="0" dirty="0">
                          <a:solidFill>
                            <a:schemeClr val="accent2">
                              <a:lumMod val="50000"/>
                            </a:schemeClr>
                          </a:solidFill>
                          <a:latin typeface="Times New Roman" panose="02020603050405020304" pitchFamily="18" charset="0"/>
                          <a:cs typeface="Times New Roman" panose="02020603050405020304" pitchFamily="18" charset="0"/>
                        </a:rPr>
                        <a:t>  </a:t>
                      </a:r>
                      <a:r>
                        <a:rPr lang="uk-UA" dirty="0">
                          <a:solidFill>
                            <a:schemeClr val="accent2">
                              <a:lumMod val="50000"/>
                            </a:schemeClr>
                          </a:solidFill>
                          <a:latin typeface="Times New Roman" panose="02020603050405020304" pitchFamily="18" charset="0"/>
                          <a:cs typeface="Times New Roman" panose="02020603050405020304" pitchFamily="18" charset="0"/>
                        </a:rPr>
                        <a:t>2</a:t>
                      </a:r>
                    </a:p>
                    <a:p>
                      <a:r>
                        <a:rPr lang="uk-UA" dirty="0">
                          <a:solidFill>
                            <a:schemeClr val="accent2">
                              <a:lumMod val="50000"/>
                            </a:schemeClr>
                          </a:solidFill>
                          <a:latin typeface="Times New Roman" panose="02020603050405020304" pitchFamily="18" charset="0"/>
                          <a:cs typeface="Times New Roman" panose="02020603050405020304" pitchFamily="18" charset="0"/>
                        </a:rPr>
                        <a:t>  8</a:t>
                      </a:r>
                    </a:p>
                    <a:p>
                      <a:r>
                        <a:rPr lang="uk-UA" dirty="0">
                          <a:solidFill>
                            <a:schemeClr val="accent2">
                              <a:lumMod val="50000"/>
                            </a:schemeClr>
                          </a:solidFill>
                          <a:latin typeface="Times New Roman" panose="02020603050405020304" pitchFamily="18" charset="0"/>
                          <a:cs typeface="Times New Roman" panose="02020603050405020304" pitchFamily="18" charset="0"/>
                        </a:rPr>
                        <a:t>24</a:t>
                      </a:r>
                    </a:p>
                    <a:p>
                      <a:r>
                        <a:rPr lang="uk-UA" dirty="0">
                          <a:solidFill>
                            <a:schemeClr val="accent2">
                              <a:lumMod val="50000"/>
                            </a:schemeClr>
                          </a:solidFill>
                          <a:latin typeface="Times New Roman" panose="02020603050405020304" pitchFamily="18" charset="0"/>
                          <a:cs typeface="Times New Roman" panose="02020603050405020304" pitchFamily="18" charset="0"/>
                        </a:rPr>
                        <a:t>30</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378240">
                <a:tc vMerge="1">
                  <a:txBody>
                    <a:bodyPr/>
                    <a:lstStyle/>
                    <a:p>
                      <a:endParaRPr lang="uk-UA"/>
                    </a:p>
                  </a:txBody>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Форма підсумкового контролю </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uk-UA" b="1" dirty="0">
                          <a:solidFill>
                            <a:schemeClr val="accent2">
                              <a:lumMod val="50000"/>
                            </a:schemeClr>
                          </a:solidFill>
                          <a:latin typeface="Times New Roman" panose="02020603050405020304" pitchFamily="18" charset="0"/>
                          <a:cs typeface="Times New Roman" panose="02020603050405020304" pitchFamily="18" charset="0"/>
                        </a:rPr>
                        <a:t>екзамен</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10009"/>
                  </a:ext>
                </a:extLst>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04663"/>
            <a:ext cx="1728192" cy="1582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2191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20638"/>
            <a:ext cx="8785225" cy="2441575"/>
          </a:xfrm>
        </p:spPr>
        <p:txBody>
          <a:bodyPr>
            <a:noAutofit/>
          </a:bodyPr>
          <a:lstStyle/>
          <a:p>
            <a:pPr algn="just"/>
            <a:r>
              <a:rPr lang="uk-UA" sz="2400" b="1" spc="50" dirty="0">
                <a:ln w="13500">
                  <a:solidFill>
                    <a:schemeClr val="accent1">
                      <a:shade val="2500"/>
                      <a:alpha val="6500"/>
                    </a:schemeClr>
                  </a:solidFill>
                  <a:prstDash val="solid"/>
                </a:ln>
                <a:solidFill>
                  <a:schemeClr val="tx1">
                    <a:lumMod val="75000"/>
                  </a:schemeClr>
                </a:solidFill>
                <a:effectLst>
                  <a:innerShdw blurRad="50900" dist="38500" dir="13500000">
                    <a:srgbClr val="000000">
                      <a:alpha val="60000"/>
                    </a:srgbClr>
                  </a:innerShdw>
                </a:effectLst>
              </a:rPr>
              <a:t/>
            </a:r>
            <a:br>
              <a:rPr lang="uk-UA" sz="2400" b="1" spc="50" dirty="0">
                <a:ln w="13500">
                  <a:solidFill>
                    <a:schemeClr val="accent1">
                      <a:shade val="2500"/>
                      <a:alpha val="6500"/>
                    </a:schemeClr>
                  </a:solidFill>
                  <a:prstDash val="solid"/>
                </a:ln>
                <a:solidFill>
                  <a:schemeClr val="tx1">
                    <a:lumMod val="75000"/>
                  </a:schemeClr>
                </a:solidFill>
                <a:effectLst>
                  <a:innerShdw blurRad="50900" dist="38500" dir="13500000">
                    <a:srgbClr val="000000">
                      <a:alpha val="60000"/>
                    </a:srgbClr>
                  </a:innerShdw>
                </a:effectLst>
              </a:rPr>
            </a:br>
            <a:endParaRPr lang="uk-UA" sz="2000" b="1" spc="50" dirty="0">
              <a:ln w="13500">
                <a:solidFill>
                  <a:schemeClr val="accent1">
                    <a:shade val="2500"/>
                    <a:alpha val="6500"/>
                  </a:schemeClr>
                </a:solidFill>
                <a:prstDash val="solid"/>
              </a:ln>
              <a:solidFill>
                <a:schemeClr val="tx1">
                  <a:lumMod val="75000"/>
                </a:schemeClr>
              </a:solidFill>
              <a:effectLst>
                <a:glow rad="228600">
                  <a:schemeClr val="accent2">
                    <a:satMod val="175000"/>
                    <a:alpha val="40000"/>
                  </a:schemeClr>
                </a:glow>
                <a:innerShdw blurRad="50900" dist="38500" dir="13500000">
                  <a:srgbClr val="000000">
                    <a:alpha val="60000"/>
                  </a:srgbClr>
                </a:innerShdw>
              </a:effectLst>
            </a:endParaRPr>
          </a:p>
        </p:txBody>
      </p:sp>
      <p:sp>
        <p:nvSpPr>
          <p:cNvPr id="4" name="Прямоугольник 3"/>
          <p:cNvSpPr/>
          <p:nvPr/>
        </p:nvSpPr>
        <p:spPr>
          <a:xfrm>
            <a:off x="251520" y="188640"/>
            <a:ext cx="8640960" cy="7694414"/>
          </a:xfrm>
          <a:prstGeom prst="rect">
            <a:avLst/>
          </a:prstGeom>
        </p:spPr>
        <p:txBody>
          <a:bodyPr wrap="square">
            <a:spAutoFit/>
          </a:bodyPr>
          <a:lstStyle/>
          <a:p>
            <a:pPr algn="just"/>
            <a:r>
              <a:rPr lang="uk-UA" b="1" dirty="0">
                <a:solidFill>
                  <a:schemeClr val="accent2">
                    <a:lumMod val="50000"/>
                  </a:schemeClr>
                </a:solidFill>
                <a:latin typeface="Times New Roman" panose="02020603050405020304" pitchFamily="18" charset="0"/>
                <a:cs typeface="Times New Roman" panose="02020603050405020304" pitchFamily="18" charset="0"/>
              </a:rPr>
              <a:t>Мета: </a:t>
            </a:r>
            <a:r>
              <a:rPr lang="uk-UA" sz="1600" dirty="0">
                <a:solidFill>
                  <a:schemeClr val="accent2">
                    <a:lumMod val="50000"/>
                  </a:schemeClr>
                </a:solidFill>
                <a:latin typeface="Times New Roman" panose="02020603050405020304" pitchFamily="18" charset="0"/>
                <a:cs typeface="Times New Roman" panose="02020603050405020304" pitchFamily="18" charset="0"/>
              </a:rPr>
              <a:t>надання  здобувачам освіти цілісного  уявлення  про сукупність правил та певних принципів, які використовуються при  вивченні якості  харчової сировини та готової продукції, про класифікацію методів аналізу,  системи спеціальних знань щодо  методів контролю якості напівфабрикатів, готових виробів, вимоги Держстандарту  України до  якості готової продукції.</a:t>
            </a:r>
            <a:endParaRPr lang="uk-UA" sz="1600" dirty="0">
              <a:solidFill>
                <a:schemeClr val="accent2">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algn="just"/>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algn="just"/>
            <a:r>
              <a:rPr lang="uk-UA" b="1" dirty="0">
                <a:solidFill>
                  <a:schemeClr val="accent2">
                    <a:lumMod val="50000"/>
                  </a:schemeClr>
                </a:solidFill>
                <a:latin typeface="Times New Roman" panose="02020603050405020304" pitchFamily="18" charset="0"/>
                <a:cs typeface="Times New Roman" panose="02020603050405020304" pitchFamily="18" charset="0"/>
              </a:rPr>
              <a:t>Завдання</a:t>
            </a:r>
            <a:r>
              <a:rPr lang="uk-UA" sz="1600" b="1" dirty="0">
                <a:solidFill>
                  <a:schemeClr val="accent2">
                    <a:lumMod val="50000"/>
                  </a:schemeClr>
                </a:solidFill>
                <a:latin typeface="Times New Roman" panose="02020603050405020304" pitchFamily="18" charset="0"/>
                <a:cs typeface="Times New Roman" panose="02020603050405020304" pitchFamily="18" charset="0"/>
              </a:rPr>
              <a:t>: </a:t>
            </a:r>
            <a:r>
              <a:rPr lang="uk-UA" sz="1600" dirty="0">
                <a:solidFill>
                  <a:schemeClr val="accent2">
                    <a:lumMod val="50000"/>
                  </a:schemeClr>
                </a:solidFill>
                <a:latin typeface="Times New Roman" panose="02020603050405020304" pitchFamily="18" charset="0"/>
                <a:cs typeface="Times New Roman" panose="02020603050405020304" pitchFamily="18" charset="0"/>
              </a:rPr>
              <a:t>посилення  загальної технологічної підготовки фахівців  даного профілю, підготовка здобувачів освіти до роботи в лабораторії, забезпечення знаннями та вміннями щодо методів контролю якості напівфабрикатів і готової продукції, проведення  оцінки  якості  готової продукції галузі, прийняття  рішення про відповідність продукції галузі діючим нормативним документам.</a:t>
            </a:r>
          </a:p>
          <a:p>
            <a:pPr algn="just"/>
            <a:endParaRPr lang="uk-UA" sz="1600" b="1" dirty="0">
              <a:solidFill>
                <a:schemeClr val="accent2">
                  <a:lumMod val="50000"/>
                </a:schemeClr>
              </a:solidFill>
              <a:latin typeface="Times New Roman" panose="02020603050405020304" pitchFamily="18" charset="0"/>
              <a:cs typeface="Times New Roman" panose="02020603050405020304" pitchFamily="18" charset="0"/>
            </a:endParaRPr>
          </a:p>
          <a:p>
            <a:pPr algn="just"/>
            <a:r>
              <a:rPr lang="uk-UA" b="1" dirty="0">
                <a:solidFill>
                  <a:schemeClr val="accent2">
                    <a:lumMod val="50000"/>
                  </a:schemeClr>
                </a:solidFill>
                <a:latin typeface="Times New Roman" panose="02020603050405020304" pitchFamily="18" charset="0"/>
                <a:cs typeface="Times New Roman" panose="02020603050405020304" pitchFamily="18" charset="0"/>
              </a:rPr>
              <a:t>Програмні результати навчання</a:t>
            </a:r>
            <a:r>
              <a:rPr lang="uk-UA" sz="2000" b="1" dirty="0">
                <a:solidFill>
                  <a:schemeClr val="accent2">
                    <a:lumMod val="50000"/>
                  </a:schemeClr>
                </a:solidFill>
                <a:latin typeface="Times New Roman" panose="02020603050405020304" pitchFamily="18" charset="0"/>
                <a:cs typeface="Times New Roman" panose="02020603050405020304" pitchFamily="18" charset="0"/>
              </a:rPr>
              <a:t>:</a:t>
            </a:r>
          </a:p>
          <a:p>
            <a:r>
              <a:rPr lang="uk-UA" sz="1600" b="1" dirty="0">
                <a:latin typeface="Times New Roman" panose="02020603050405020304" pitchFamily="18" charset="0"/>
                <a:cs typeface="Times New Roman" panose="02020603050405020304" pitchFamily="18" charset="0"/>
              </a:rPr>
              <a:t>РН</a:t>
            </a:r>
            <a:r>
              <a:rPr lang="uk-UA" sz="1600" dirty="0">
                <a:latin typeface="Times New Roman" panose="02020603050405020304" pitchFamily="18" charset="0"/>
                <a:cs typeface="Times New Roman" panose="02020603050405020304" pitchFamily="18" charset="0"/>
              </a:rPr>
              <a:t> </a:t>
            </a:r>
            <a:r>
              <a:rPr lang="uk-UA" sz="1600" b="1" dirty="0">
                <a:latin typeface="Times New Roman" panose="02020603050405020304" pitchFamily="18" charset="0"/>
                <a:cs typeface="Times New Roman" panose="02020603050405020304" pitchFamily="18" charset="0"/>
              </a:rPr>
              <a:t>2</a:t>
            </a:r>
            <a:r>
              <a:rPr lang="uk-UA" sz="1600" dirty="0">
                <a:latin typeface="Times New Roman" panose="02020603050405020304" pitchFamily="18" charset="0"/>
                <a:cs typeface="Times New Roman" panose="02020603050405020304" pitchFamily="18" charset="0"/>
              </a:rPr>
              <a:t> Застосовувати закономірності фізико-хімічних, біохімічних і мікробіологічних перетворень основних компонентів продовольчої сировини під час виробництва та зберігання готової продукції. </a:t>
            </a:r>
          </a:p>
          <a:p>
            <a:r>
              <a:rPr lang="uk-UA" sz="1600" b="1" dirty="0">
                <a:latin typeface="Times New Roman" panose="02020603050405020304" pitchFamily="18" charset="0"/>
                <a:cs typeface="Times New Roman" panose="02020603050405020304" pitchFamily="18" charset="0"/>
              </a:rPr>
              <a:t> РН 3</a:t>
            </a:r>
            <a:r>
              <a:rPr lang="uk-UA" sz="1600" dirty="0">
                <a:latin typeface="Times New Roman" panose="02020603050405020304" pitchFamily="18" charset="0"/>
                <a:cs typeface="Times New Roman" panose="02020603050405020304" pitchFamily="18" charset="0"/>
              </a:rPr>
              <a:t> Визначати показники якості напівфабрикатів і готової продукції відповідно до нормативних вимог. </a:t>
            </a:r>
          </a:p>
          <a:p>
            <a:r>
              <a:rPr lang="uk-UA" sz="1600" b="1" dirty="0">
                <a:latin typeface="Times New Roman" panose="02020603050405020304" pitchFamily="18" charset="0"/>
                <a:cs typeface="Times New Roman" panose="02020603050405020304" pitchFamily="18" charset="0"/>
              </a:rPr>
              <a:t>РН 4</a:t>
            </a:r>
            <a:r>
              <a:rPr lang="uk-UA" sz="1600" dirty="0">
                <a:latin typeface="Times New Roman" panose="02020603050405020304" pitchFamily="18" charset="0"/>
                <a:cs typeface="Times New Roman" panose="02020603050405020304" pitchFamily="18" charset="0"/>
              </a:rPr>
              <a:t> Контролювати технологічні процеси харчових і суміжних виробництв.</a:t>
            </a:r>
          </a:p>
          <a:p>
            <a:r>
              <a:rPr lang="uk-UA" sz="1600" b="1" dirty="0">
                <a:latin typeface="Times New Roman" panose="02020603050405020304" pitchFamily="18" charset="0"/>
                <a:cs typeface="Times New Roman" panose="02020603050405020304" pitchFamily="18" charset="0"/>
              </a:rPr>
              <a:t> РН 5</a:t>
            </a:r>
            <a:r>
              <a:rPr lang="uk-UA" sz="1600" dirty="0">
                <a:latin typeface="Times New Roman" panose="02020603050405020304" pitchFamily="18" charset="0"/>
                <a:cs typeface="Times New Roman" panose="02020603050405020304" pitchFamily="18" charset="0"/>
              </a:rPr>
              <a:t> Виявляти причини виникнення виробничих ситуацій і знаходити шляхи їх вирішення. </a:t>
            </a:r>
          </a:p>
          <a:p>
            <a:r>
              <a:rPr lang="uk-UA" sz="1600" b="1" dirty="0">
                <a:latin typeface="Times New Roman" panose="02020603050405020304" pitchFamily="18" charset="0"/>
                <a:cs typeface="Times New Roman" panose="02020603050405020304" pitchFamily="18" charset="0"/>
              </a:rPr>
              <a:t>РН 7</a:t>
            </a:r>
            <a:r>
              <a:rPr lang="uk-UA" sz="1600" dirty="0">
                <a:latin typeface="Times New Roman" panose="02020603050405020304" pitchFamily="18" charset="0"/>
                <a:cs typeface="Times New Roman" panose="02020603050405020304" pitchFamily="18" charset="0"/>
              </a:rPr>
              <a:t> Застосовувати вимоги законодавства, нормативно-технічну та технологічну документацію в галузі харчових технологій в професійній діяльності. </a:t>
            </a:r>
          </a:p>
          <a:p>
            <a:r>
              <a:rPr lang="uk-UA" sz="1600" b="1" dirty="0">
                <a:latin typeface="Times New Roman" panose="02020603050405020304" pitchFamily="18" charset="0"/>
                <a:cs typeface="Times New Roman" panose="02020603050405020304" pitchFamily="18" charset="0"/>
              </a:rPr>
              <a:t>РН 10</a:t>
            </a:r>
            <a:r>
              <a:rPr lang="uk-UA" sz="1600" dirty="0">
                <a:latin typeface="Times New Roman" panose="02020603050405020304" pitchFamily="18" charset="0"/>
                <a:cs typeface="Times New Roman" panose="02020603050405020304" pitchFamily="18" charset="0"/>
              </a:rPr>
              <a:t> Застосовувати системи управління якістю та безпечністю харчової продукції під час її виробництв.</a:t>
            </a:r>
          </a:p>
          <a:p>
            <a:r>
              <a:rPr lang="uk-UA" sz="1600" b="1" dirty="0">
                <a:latin typeface="Times New Roman" panose="02020603050405020304" pitchFamily="18" charset="0"/>
                <a:cs typeface="Times New Roman" panose="02020603050405020304" pitchFamily="18" charset="0"/>
              </a:rPr>
              <a:t> РН 16</a:t>
            </a:r>
            <a:r>
              <a:rPr lang="uk-UA" sz="1600" dirty="0">
                <a:latin typeface="Times New Roman" panose="02020603050405020304" pitchFamily="18" charset="0"/>
                <a:cs typeface="Times New Roman" panose="02020603050405020304" pitchFamily="18" charset="0"/>
              </a:rPr>
              <a:t> Забезпечувати процес виробництва харчової та суміжної продукції з дотриманням вимог екологічної безпеки.</a:t>
            </a:r>
          </a:p>
          <a:p>
            <a:pPr algn="just"/>
            <a:endParaRPr lang="uk-UA" sz="1600" dirty="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uk-UA" sz="18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uk-UA" dirty="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uk-UA" sz="180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7779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116632"/>
            <a:ext cx="6552728" cy="6647974"/>
          </a:xfrm>
          <a:prstGeom prst="rect">
            <a:avLst/>
          </a:prstGeom>
        </p:spPr>
        <p:txBody>
          <a:bodyPr wrap="square">
            <a:spAutoFit/>
          </a:bodyPr>
          <a:lstStyle/>
          <a:p>
            <a:pPr algn="just"/>
            <a:endParaRPr lang="uk-UA" b="1" i="1" dirty="0">
              <a:solidFill>
                <a:schemeClr val="accent2">
                  <a:lumMod val="50000"/>
                </a:schemeClr>
              </a:solidFill>
              <a:latin typeface="Times New Roman" panose="02020603050405020304" pitchFamily="18" charset="0"/>
              <a:cs typeface="Times New Roman" panose="02020603050405020304" pitchFamily="18" charset="0"/>
            </a:endParaRPr>
          </a:p>
          <a:p>
            <a:pPr algn="just"/>
            <a:r>
              <a:rPr lang="uk-UA" b="1" dirty="0">
                <a:solidFill>
                  <a:schemeClr val="accent2">
                    <a:lumMod val="50000"/>
                  </a:schemeClr>
                </a:solidFill>
                <a:latin typeface="Times New Roman" panose="02020603050405020304" pitchFamily="18" charset="0"/>
                <a:cs typeface="Times New Roman" panose="02020603050405020304" pitchFamily="18" charset="0"/>
              </a:rPr>
              <a:t>У результаті навчання здобувач освіти повинен отримати</a:t>
            </a:r>
          </a:p>
          <a:p>
            <a:pPr algn="just"/>
            <a:endParaRPr lang="uk-UA" b="1" dirty="0">
              <a:solidFill>
                <a:schemeClr val="accent2">
                  <a:lumMod val="50000"/>
                </a:schemeClr>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ü"/>
            </a:pPr>
            <a:r>
              <a:rPr lang="uk-UA" b="1" dirty="0">
                <a:solidFill>
                  <a:schemeClr val="accent2">
                    <a:lumMod val="50000"/>
                  </a:schemeClr>
                </a:solidFill>
                <a:latin typeface="Times New Roman" panose="02020603050405020304" pitchFamily="18" charset="0"/>
                <a:cs typeface="Times New Roman" panose="02020603050405020304" pitchFamily="18" charset="0"/>
              </a:rPr>
              <a:t>Загальні компетентності: </a:t>
            </a:r>
          </a:p>
          <a:p>
            <a:pPr algn="just"/>
            <a:r>
              <a:rPr lang="uk-UA" sz="1600" b="1" dirty="0">
                <a:latin typeface="Times New Roman" panose="02020603050405020304" pitchFamily="18" charset="0"/>
                <a:cs typeface="Times New Roman" panose="02020603050405020304" pitchFamily="18" charset="0"/>
              </a:rPr>
              <a:t>ЗК 3</a:t>
            </a:r>
            <a:r>
              <a:rPr lang="uk-UA" sz="1600" dirty="0">
                <a:latin typeface="Times New Roman" panose="02020603050405020304" pitchFamily="18" charset="0"/>
                <a:cs typeface="Times New Roman" panose="02020603050405020304" pitchFamily="18" charset="0"/>
              </a:rPr>
              <a:t>. Здатність застосовувати знання у практичних ситуаціях. </a:t>
            </a:r>
          </a:p>
          <a:p>
            <a:pPr algn="just"/>
            <a:r>
              <a:rPr lang="uk-UA" sz="1600" b="1" dirty="0">
                <a:latin typeface="Times New Roman" panose="02020603050405020304" pitchFamily="18" charset="0"/>
                <a:cs typeface="Times New Roman" panose="02020603050405020304" pitchFamily="18" charset="0"/>
              </a:rPr>
              <a:t>ЗК 6.</a:t>
            </a:r>
            <a:r>
              <a:rPr lang="uk-UA" sz="1600" dirty="0">
                <a:latin typeface="Times New Roman" panose="02020603050405020304" pitchFamily="18" charset="0"/>
                <a:cs typeface="Times New Roman" panose="02020603050405020304" pitchFamily="18" charset="0"/>
              </a:rPr>
              <a:t> Здатність використовувати інформаційні та комунікаційні технології. </a:t>
            </a:r>
          </a:p>
          <a:p>
            <a:pPr algn="just"/>
            <a:r>
              <a:rPr lang="uk-UA" sz="1600" b="1" dirty="0">
                <a:latin typeface="Times New Roman" panose="02020603050405020304" pitchFamily="18" charset="0"/>
                <a:cs typeface="Times New Roman" panose="02020603050405020304" pitchFamily="18" charset="0"/>
              </a:rPr>
              <a:t>ЗК 7</a:t>
            </a:r>
            <a:r>
              <a:rPr lang="uk-UA" sz="1600" dirty="0">
                <a:latin typeface="Times New Roman" panose="02020603050405020304" pitchFamily="18" charset="0"/>
                <a:cs typeface="Times New Roman" panose="02020603050405020304" pitchFamily="18" charset="0"/>
              </a:rPr>
              <a:t>. Здатність вчитися і оволодівати сучасними знаннями. </a:t>
            </a:r>
          </a:p>
          <a:p>
            <a:pPr algn="just"/>
            <a:r>
              <a:rPr lang="uk-UA" sz="1600" b="1" dirty="0">
                <a:latin typeface="Times New Roman" panose="02020603050405020304" pitchFamily="18" charset="0"/>
                <a:cs typeface="Times New Roman" panose="02020603050405020304" pitchFamily="18" charset="0"/>
              </a:rPr>
              <a:t>ЗК 9.</a:t>
            </a:r>
            <a:r>
              <a:rPr lang="uk-UA" sz="1600" dirty="0">
                <a:latin typeface="Times New Roman" panose="02020603050405020304" pitchFamily="18" charset="0"/>
                <a:cs typeface="Times New Roman" panose="02020603050405020304" pitchFamily="18" charset="0"/>
              </a:rPr>
              <a:t> Вміння виявляти, ставити та вирішувати наукові проблеми, генерувати нові ідеї, здатність самостійно продукувати і приймати рішення. </a:t>
            </a:r>
          </a:p>
          <a:p>
            <a:pPr algn="just"/>
            <a:endParaRPr lang="uk-UA" sz="1600" dirty="0">
              <a:latin typeface="Times New Roman" panose="02020603050405020304" pitchFamily="18" charset="0"/>
              <a:cs typeface="Times New Roman" panose="02020603050405020304" pitchFamily="18" charset="0"/>
            </a:endParaRPr>
          </a:p>
          <a:p>
            <a:pPr algn="just"/>
            <a:r>
              <a:rPr lang="uk-UA" b="1" dirty="0">
                <a:solidFill>
                  <a:srgbClr val="002060"/>
                </a:solidFill>
                <a:latin typeface="Times New Roman" panose="02020603050405020304" pitchFamily="18" charset="0"/>
                <a:cs typeface="Times New Roman" panose="02020603050405020304" pitchFamily="18" charset="0"/>
              </a:rPr>
              <a:t>Спеціальні компетентності:</a:t>
            </a:r>
            <a:endParaRPr lang="uk-UA" dirty="0">
              <a:solidFill>
                <a:srgbClr val="002060"/>
              </a:solidFill>
              <a:latin typeface="Times New Roman" panose="02020603050405020304" pitchFamily="18" charset="0"/>
              <a:cs typeface="Times New Roman" panose="02020603050405020304" pitchFamily="18" charset="0"/>
            </a:endParaRPr>
          </a:p>
          <a:p>
            <a:pPr algn="just"/>
            <a:r>
              <a:rPr lang="uk-UA" sz="1600" b="1" dirty="0">
                <a:latin typeface="Times New Roman" panose="02020603050405020304" pitchFamily="18" charset="0"/>
                <a:cs typeface="Times New Roman" panose="02020603050405020304" pitchFamily="18" charset="0"/>
              </a:rPr>
              <a:t>СК 1</a:t>
            </a:r>
            <a:r>
              <a:rPr lang="uk-UA" sz="1600" dirty="0">
                <a:latin typeface="Times New Roman" panose="02020603050405020304" pitchFamily="18" charset="0"/>
                <a:cs typeface="Times New Roman" panose="02020603050405020304" pitchFamily="18" charset="0"/>
              </a:rPr>
              <a:t>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 </a:t>
            </a:r>
          </a:p>
          <a:p>
            <a:pPr algn="just"/>
            <a:r>
              <a:rPr lang="uk-UA" sz="1600" b="1" dirty="0">
                <a:latin typeface="Times New Roman" panose="02020603050405020304" pitchFamily="18" charset="0"/>
                <a:cs typeface="Times New Roman" panose="02020603050405020304" pitchFamily="18" charset="0"/>
              </a:rPr>
              <a:t>СК 3.</a:t>
            </a:r>
            <a:r>
              <a:rPr lang="uk-UA" sz="1600" dirty="0">
                <a:latin typeface="Times New Roman" panose="02020603050405020304" pitchFamily="18" charset="0"/>
                <a:cs typeface="Times New Roman" panose="02020603050405020304" pitchFamily="18" charset="0"/>
              </a:rPr>
              <a:t> Здатність проводити контроль якості і безпечності  напівфабрикатів, харчової продукції та продукції суміжних виробництв. </a:t>
            </a:r>
          </a:p>
          <a:p>
            <a:pPr algn="just"/>
            <a:r>
              <a:rPr lang="uk-UA" sz="1600" b="1" dirty="0">
                <a:latin typeface="Times New Roman" panose="02020603050405020304" pitchFamily="18" charset="0"/>
                <a:cs typeface="Times New Roman" panose="02020603050405020304" pitchFamily="18" charset="0"/>
              </a:rPr>
              <a:t>СК 4.</a:t>
            </a:r>
            <a:r>
              <a:rPr lang="uk-UA" sz="1600" dirty="0">
                <a:latin typeface="Times New Roman" panose="02020603050405020304" pitchFamily="18" charset="0"/>
                <a:cs typeface="Times New Roman" panose="02020603050405020304" pitchFamily="18" charset="0"/>
              </a:rPr>
              <a:t> Здатність застосовувати практичні уміння і навички під час виробництва якісної і безпечної продукції. </a:t>
            </a:r>
          </a:p>
          <a:p>
            <a:pPr algn="just"/>
            <a:r>
              <a:rPr lang="uk-UA" sz="1600" b="1" dirty="0">
                <a:latin typeface="Times New Roman" panose="02020603050405020304" pitchFamily="18" charset="0"/>
                <a:cs typeface="Times New Roman" panose="02020603050405020304" pitchFamily="18" charset="0"/>
              </a:rPr>
              <a:t>СК 8. </a:t>
            </a:r>
            <a:r>
              <a:rPr lang="uk-UA" sz="1600" dirty="0">
                <a:latin typeface="Times New Roman" panose="02020603050405020304" pitchFamily="18" charset="0"/>
                <a:cs typeface="Times New Roman" panose="02020603050405020304" pitchFamily="18" charset="0"/>
              </a:rPr>
              <a:t>Здатність дотримуватися вимог законодавства та використовувати нормативно-технічну документацію в галузі харчових технологій. </a:t>
            </a:r>
          </a:p>
          <a:p>
            <a:pPr algn="just"/>
            <a:r>
              <a:rPr lang="uk-UA" sz="1600" b="1" dirty="0">
                <a:latin typeface="Times New Roman" panose="02020603050405020304" pitchFamily="18" charset="0"/>
                <a:cs typeface="Times New Roman" panose="02020603050405020304" pitchFamily="18" charset="0"/>
              </a:rPr>
              <a:t>СК 9.</a:t>
            </a:r>
            <a:r>
              <a:rPr lang="uk-UA" sz="1600" dirty="0">
                <a:latin typeface="Times New Roman" panose="02020603050405020304" pitchFamily="18" charset="0"/>
                <a:cs typeface="Times New Roman" panose="02020603050405020304" pitchFamily="18" charset="0"/>
              </a:rPr>
              <a:t> Здатність організовувати безпечну роботу виробничої дільниці (підрозділу) з урахуванням вимог законодавства з охорони праці.</a:t>
            </a:r>
          </a:p>
          <a:p>
            <a:pPr algn="just"/>
            <a:endParaRPr lang="uk-UA" sz="1600" b="1" i="1"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5641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201655"/>
            <a:ext cx="7848872" cy="461665"/>
          </a:xfrm>
          <a:prstGeom prst="rect">
            <a:avLst/>
          </a:prstGeom>
          <a:noFill/>
        </p:spPr>
        <p:txBody>
          <a:bodyPr wrap="square" rtlCol="0">
            <a:spAutoFit/>
          </a:bodyPr>
          <a:lstStyle/>
          <a:p>
            <a:pPr algn="ctr"/>
            <a:r>
              <a:rPr lang="uk-UA" sz="2400" b="1" dirty="0">
                <a:solidFill>
                  <a:schemeClr val="accent2">
                    <a:lumMod val="50000"/>
                  </a:schemeClr>
                </a:solidFill>
                <a:latin typeface="Times New Roman" panose="02020603050405020304" pitchFamily="18" charset="0"/>
                <a:cs typeface="Times New Roman" panose="02020603050405020304" pitchFamily="18" charset="0"/>
              </a:rPr>
              <a:t>Лекції</a:t>
            </a:r>
          </a:p>
        </p:txBody>
      </p:sp>
      <p:sp>
        <p:nvSpPr>
          <p:cNvPr id="5" name="Місце для вмісту 4"/>
          <p:cNvSpPr>
            <a:spLocks noGrp="1"/>
          </p:cNvSpPr>
          <p:nvPr>
            <p:ph idx="1"/>
          </p:nvPr>
        </p:nvSpPr>
        <p:spPr>
          <a:xfrm>
            <a:off x="323528" y="657719"/>
            <a:ext cx="7344816" cy="6083649"/>
          </a:xfrm>
        </p:spPr>
        <p:txBody>
          <a:bodyPr/>
          <a:lstStyle/>
          <a:p>
            <a:r>
              <a:rPr lang="uk-UA" dirty="0">
                <a:latin typeface="Times New Roman" panose="02020603050405020304" pitchFamily="18" charset="0"/>
                <a:cs typeface="Times New Roman" panose="02020603050405020304" pitchFamily="18" charset="0"/>
              </a:rPr>
              <a:t>1. </a:t>
            </a:r>
          </a:p>
        </p:txBody>
      </p:sp>
      <p:graphicFrame>
        <p:nvGraphicFramePr>
          <p:cNvPr id="6" name="Таблиця 5"/>
          <p:cNvGraphicFramePr>
            <a:graphicFrameLocks noGrp="1"/>
          </p:cNvGraphicFramePr>
          <p:nvPr>
            <p:extLst>
              <p:ext uri="{D42A27DB-BD31-4B8C-83A1-F6EECF244321}">
                <p14:modId xmlns:p14="http://schemas.microsoft.com/office/powerpoint/2010/main" val="3932541666"/>
              </p:ext>
            </p:extLst>
          </p:nvPr>
        </p:nvGraphicFramePr>
        <p:xfrm>
          <a:off x="2754782" y="2041331"/>
          <a:ext cx="2609306" cy="2944368"/>
        </p:xfrm>
        <a:graphic>
          <a:graphicData uri="http://schemas.openxmlformats.org/drawingml/2006/table">
            <a:tbl>
              <a:tblPr firstRow="1" firstCol="1" bandRow="1">
                <a:tableStyleId>{5C22544A-7EE6-4342-B048-85BDC9FD1C3A}</a:tableStyleId>
              </a:tblPr>
              <a:tblGrid>
                <a:gridCol w="2609306">
                  <a:extLst>
                    <a:ext uri="{9D8B030D-6E8A-4147-A177-3AD203B41FA5}">
                      <a16:colId xmlns:a16="http://schemas.microsoft.com/office/drawing/2014/main" xmlns="" val="2989552329"/>
                    </a:ext>
                  </a:extLst>
                </a:gridCol>
              </a:tblGrid>
              <a:tr h="0">
                <a:tc>
                  <a:txBody>
                    <a:bodyPr/>
                    <a:lstStyle/>
                    <a:p>
                      <a:pPr>
                        <a:lnSpc>
                          <a:spcPct val="115000"/>
                        </a:lnSpc>
                        <a:spcAft>
                          <a:spcPts val="0"/>
                        </a:spcAft>
                      </a:pPr>
                      <a:r>
                        <a:rPr lang="uk-UA" sz="400" dirty="0">
                          <a:effectLst/>
                        </a:rPr>
                        <a:t>Основні положення, цілі та завдання стандартизації.  </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3028535495"/>
                  </a:ext>
                </a:extLst>
              </a:tr>
              <a:tr h="0">
                <a:tc>
                  <a:txBody>
                    <a:bodyPr/>
                    <a:lstStyle/>
                    <a:p>
                      <a:pPr>
                        <a:lnSpc>
                          <a:spcPct val="115000"/>
                        </a:lnSpc>
                        <a:spcAft>
                          <a:spcPts val="0"/>
                        </a:spcAft>
                      </a:pPr>
                      <a:r>
                        <a:rPr lang="uk-UA" sz="400" dirty="0">
                          <a:effectLst/>
                        </a:rPr>
                        <a:t>Нормативні документи, що використовуються в харчовій промисловості.</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4032150079"/>
                  </a:ext>
                </a:extLst>
              </a:tr>
              <a:tr h="0">
                <a:tc>
                  <a:txBody>
                    <a:bodyPr/>
                    <a:lstStyle/>
                    <a:p>
                      <a:pPr marR="64135">
                        <a:lnSpc>
                          <a:spcPct val="115000"/>
                        </a:lnSpc>
                        <a:spcBef>
                          <a:spcPts val="1105"/>
                        </a:spcBef>
                        <a:spcAft>
                          <a:spcPts val="0"/>
                        </a:spcAft>
                      </a:pPr>
                      <a:r>
                        <a:rPr lang="uk-UA" sz="400" dirty="0">
                          <a:effectLst/>
                        </a:rPr>
                        <a:t>Основи управління якістю продукції</a:t>
                      </a:r>
                      <a:endParaRPr lang="uk-UA" sz="300" dirty="0">
                        <a:effectLst/>
                      </a:endParaRPr>
                    </a:p>
                    <a:p>
                      <a:pPr>
                        <a:lnSpc>
                          <a:spcPct val="115000"/>
                        </a:lnSpc>
                        <a:spcAft>
                          <a:spcPts val="0"/>
                        </a:spcAft>
                      </a:pPr>
                      <a:r>
                        <a:rPr lang="uk-UA" sz="400" dirty="0">
                          <a:effectLst/>
                        </a:rPr>
                        <a:t> </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3800270194"/>
                  </a:ext>
                </a:extLst>
              </a:tr>
              <a:tr h="0">
                <a:tc>
                  <a:txBody>
                    <a:bodyPr/>
                    <a:lstStyle/>
                    <a:p>
                      <a:pPr marR="64135">
                        <a:lnSpc>
                          <a:spcPct val="115000"/>
                        </a:lnSpc>
                        <a:spcBef>
                          <a:spcPts val="1105"/>
                        </a:spcBef>
                        <a:spcAft>
                          <a:spcPts val="0"/>
                        </a:spcAft>
                      </a:pPr>
                      <a:r>
                        <a:rPr lang="uk-UA" sz="400" dirty="0">
                          <a:effectLst/>
                        </a:rPr>
                        <a:t>Якість та безпечність харчової продукції.</a:t>
                      </a:r>
                      <a:endParaRPr lang="uk-UA" sz="300" dirty="0">
                        <a:effectLst/>
                      </a:endParaRPr>
                    </a:p>
                    <a:p>
                      <a:pPr>
                        <a:lnSpc>
                          <a:spcPct val="115000"/>
                        </a:lnSpc>
                        <a:spcAft>
                          <a:spcPts val="0"/>
                        </a:spcAft>
                      </a:pPr>
                      <a:r>
                        <a:rPr lang="uk-UA" sz="400" dirty="0">
                          <a:effectLst/>
                        </a:rPr>
                        <a:t> </a:t>
                      </a:r>
                      <a:endParaRPr lang="uk-UA" sz="300" dirty="0">
                        <a:effectLst/>
                      </a:endParaRPr>
                    </a:p>
                    <a:p>
                      <a:pPr>
                        <a:lnSpc>
                          <a:spcPct val="115000"/>
                        </a:lnSpc>
                        <a:spcAft>
                          <a:spcPts val="0"/>
                        </a:spcAft>
                      </a:pPr>
                      <a:r>
                        <a:rPr lang="uk-UA" sz="400" dirty="0">
                          <a:effectLst/>
                        </a:rPr>
                        <a:t> </a:t>
                      </a:r>
                      <a:endParaRPr lang="uk-UA" sz="300" dirty="0">
                        <a:effectLst/>
                      </a:endParaRPr>
                    </a:p>
                    <a:p>
                      <a:pPr>
                        <a:lnSpc>
                          <a:spcPct val="115000"/>
                        </a:lnSpc>
                        <a:spcAft>
                          <a:spcPts val="0"/>
                        </a:spcAft>
                      </a:pPr>
                      <a:r>
                        <a:rPr lang="uk-UA" sz="400" dirty="0">
                          <a:effectLst/>
                        </a:rPr>
                        <a:t> </a:t>
                      </a:r>
                      <a:endParaRPr lang="uk-UA" sz="300" dirty="0">
                        <a:effectLst/>
                      </a:endParaRPr>
                    </a:p>
                    <a:p>
                      <a:pPr>
                        <a:lnSpc>
                          <a:spcPct val="115000"/>
                        </a:lnSpc>
                        <a:spcAft>
                          <a:spcPts val="0"/>
                        </a:spcAft>
                      </a:pPr>
                      <a:r>
                        <a:rPr lang="uk-UA" sz="400" dirty="0">
                          <a:effectLst/>
                        </a:rPr>
                        <a:t> </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80834839"/>
                  </a:ext>
                </a:extLst>
              </a:tr>
              <a:tr h="0">
                <a:tc>
                  <a:txBody>
                    <a:bodyPr/>
                    <a:lstStyle/>
                    <a:p>
                      <a:pPr>
                        <a:lnSpc>
                          <a:spcPct val="115000"/>
                        </a:lnSpc>
                        <a:spcAft>
                          <a:spcPts val="0"/>
                        </a:spcAft>
                      </a:pPr>
                      <a:r>
                        <a:rPr lang="uk-UA" sz="400" dirty="0">
                          <a:effectLst/>
                        </a:rPr>
                        <a:t>Організація роботи виробничих лабораторій</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2015238970"/>
                  </a:ext>
                </a:extLst>
              </a:tr>
              <a:tr h="0">
                <a:tc>
                  <a:txBody>
                    <a:bodyPr/>
                    <a:lstStyle/>
                    <a:p>
                      <a:pPr marR="64135">
                        <a:lnSpc>
                          <a:spcPct val="115000"/>
                        </a:lnSpc>
                        <a:spcBef>
                          <a:spcPts val="1105"/>
                        </a:spcBef>
                        <a:spcAft>
                          <a:spcPts val="0"/>
                        </a:spcAft>
                      </a:pPr>
                      <a:r>
                        <a:rPr lang="uk-UA" sz="400" dirty="0">
                          <a:effectLst/>
                        </a:rPr>
                        <a:t>Методи технохімічного контролю</a:t>
                      </a:r>
                      <a:endParaRPr lang="uk-UA" sz="300" dirty="0">
                        <a:effectLst/>
                      </a:endParaRPr>
                    </a:p>
                    <a:p>
                      <a:pPr>
                        <a:lnSpc>
                          <a:spcPct val="115000"/>
                        </a:lnSpc>
                        <a:spcAft>
                          <a:spcPts val="0"/>
                        </a:spcAft>
                      </a:pPr>
                      <a:r>
                        <a:rPr lang="uk-UA" sz="400" dirty="0">
                          <a:effectLst/>
                        </a:rPr>
                        <a:t> </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3703078079"/>
                  </a:ext>
                </a:extLst>
              </a:tr>
              <a:tr h="0">
                <a:tc>
                  <a:txBody>
                    <a:bodyPr/>
                    <a:lstStyle/>
                    <a:p>
                      <a:pPr algn="ctr">
                        <a:lnSpc>
                          <a:spcPct val="115000"/>
                        </a:lnSpc>
                        <a:spcAft>
                          <a:spcPts val="0"/>
                        </a:spcAft>
                      </a:pPr>
                      <a:r>
                        <a:rPr lang="uk-UA" sz="400" dirty="0">
                          <a:effectLst/>
                        </a:rPr>
                        <a:t>4</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1083769144"/>
                  </a:ext>
                </a:extLst>
              </a:tr>
              <a:tr h="0">
                <a:tc>
                  <a:txBody>
                    <a:bodyPr/>
                    <a:lstStyle/>
                    <a:p>
                      <a:pPr>
                        <a:lnSpc>
                          <a:spcPct val="115000"/>
                        </a:lnSpc>
                        <a:spcAft>
                          <a:spcPts val="0"/>
                        </a:spcAft>
                      </a:pPr>
                      <a:r>
                        <a:rPr lang="uk-UA" sz="400" dirty="0">
                          <a:effectLst/>
                        </a:rPr>
                        <a:t>Методи визначення масової  частки  вологи та сухих речовин</a:t>
                      </a:r>
                      <a:endParaRPr lang="uk-UA" sz="300" dirty="0">
                        <a:effectLst/>
                      </a:endParaRPr>
                    </a:p>
                    <a:p>
                      <a:pPr>
                        <a:lnSpc>
                          <a:spcPct val="115000"/>
                        </a:lnSpc>
                        <a:spcAft>
                          <a:spcPts val="0"/>
                        </a:spcAft>
                      </a:pPr>
                      <a:r>
                        <a:rPr lang="uk-UA" sz="400" dirty="0">
                          <a:effectLst/>
                        </a:rPr>
                        <a:t> </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2771074702"/>
                  </a:ext>
                </a:extLst>
              </a:tr>
              <a:tr h="0">
                <a:tc>
                  <a:txBody>
                    <a:bodyPr/>
                    <a:lstStyle/>
                    <a:p>
                      <a:pPr>
                        <a:lnSpc>
                          <a:spcPct val="115000"/>
                        </a:lnSpc>
                        <a:spcAft>
                          <a:spcPts val="0"/>
                        </a:spcAft>
                      </a:pPr>
                      <a:r>
                        <a:rPr lang="uk-UA" sz="400" dirty="0">
                          <a:effectLst/>
                        </a:rPr>
                        <a:t>Методи визначення масової  частки  жиру.</a:t>
                      </a:r>
                      <a:endParaRPr lang="uk-UA" sz="300" dirty="0">
                        <a:effectLst/>
                      </a:endParaRPr>
                    </a:p>
                    <a:p>
                      <a:pPr algn="ctr">
                        <a:lnSpc>
                          <a:spcPct val="115000"/>
                        </a:lnSpc>
                        <a:spcAft>
                          <a:spcPts val="0"/>
                        </a:spcAft>
                      </a:pPr>
                      <a:r>
                        <a:rPr lang="uk-UA" sz="400" dirty="0">
                          <a:effectLst/>
                        </a:rPr>
                        <a:t> </a:t>
                      </a:r>
                      <a:endParaRPr lang="uk-UA" sz="300" dirty="0">
                        <a:effectLst/>
                      </a:endParaRPr>
                    </a:p>
                    <a:p>
                      <a:pPr algn="ctr">
                        <a:lnSpc>
                          <a:spcPct val="115000"/>
                        </a:lnSpc>
                        <a:spcAft>
                          <a:spcPts val="0"/>
                        </a:spcAft>
                      </a:pPr>
                      <a:r>
                        <a:rPr lang="uk-UA" sz="400" dirty="0">
                          <a:effectLst/>
                        </a:rPr>
                        <a:t> </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1355730387"/>
                  </a:ext>
                </a:extLst>
              </a:tr>
              <a:tr h="0">
                <a:tc>
                  <a:txBody>
                    <a:bodyPr/>
                    <a:lstStyle/>
                    <a:p>
                      <a:pPr>
                        <a:lnSpc>
                          <a:spcPct val="115000"/>
                        </a:lnSpc>
                        <a:spcAft>
                          <a:spcPts val="0"/>
                        </a:spcAft>
                      </a:pPr>
                      <a:r>
                        <a:rPr lang="uk-UA" sz="400" dirty="0">
                          <a:effectLst/>
                        </a:rPr>
                        <a:t>Методи визначення кислотності та лужності</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3821093709"/>
                  </a:ext>
                </a:extLst>
              </a:tr>
              <a:tr h="0">
                <a:tc>
                  <a:txBody>
                    <a:bodyPr/>
                    <a:lstStyle/>
                    <a:p>
                      <a:pPr>
                        <a:lnSpc>
                          <a:spcPct val="115000"/>
                        </a:lnSpc>
                        <a:spcAft>
                          <a:spcPts val="0"/>
                        </a:spcAft>
                      </a:pPr>
                      <a:r>
                        <a:rPr lang="uk-UA" sz="400" dirty="0">
                          <a:effectLst/>
                        </a:rPr>
                        <a:t>Методи визначення масової  частки  цукру.</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346572095"/>
                  </a:ext>
                </a:extLst>
              </a:tr>
              <a:tr h="0">
                <a:tc>
                  <a:txBody>
                    <a:bodyPr/>
                    <a:lstStyle/>
                    <a:p>
                      <a:pPr marR="353695">
                        <a:lnSpc>
                          <a:spcPct val="115000"/>
                        </a:lnSpc>
                        <a:spcAft>
                          <a:spcPts val="0"/>
                        </a:spcAft>
                      </a:pPr>
                      <a:r>
                        <a:rPr lang="uk-UA" sz="400" dirty="0">
                          <a:effectLst/>
                        </a:rPr>
                        <a:t>Контроль якості перших страв</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nSpc>
                          <a:spcPct val="115000"/>
                        </a:lnSpc>
                        <a:spcAft>
                          <a:spcPts val="0"/>
                        </a:spcAft>
                      </a:pPr>
                      <a:r>
                        <a:rPr lang="uk-UA" sz="400" dirty="0">
                          <a:effectLst/>
                        </a:rPr>
                        <a:t> </a:t>
                      </a:r>
                      <a:endParaRPr lang="uk-UA" sz="300" dirty="0">
                        <a:effectLst/>
                      </a:endParaRPr>
                    </a:p>
                    <a:p>
                      <a:pPr marR="353695" algn="ctr">
                        <a:lnSpc>
                          <a:spcPct val="115000"/>
                        </a:lnSpc>
                        <a:spcAft>
                          <a:spcPts val="0"/>
                        </a:spcAft>
                      </a:pPr>
                      <a:r>
                        <a:rPr lang="uk-UA" sz="400" dirty="0">
                          <a:effectLst/>
                        </a:rPr>
                        <a:t> </a:t>
                      </a:r>
                      <a:endParaRPr lang="uk-UA" sz="300" dirty="0">
                        <a:effectLst/>
                      </a:endParaRPr>
                    </a:p>
                    <a:p>
                      <a:pPr marR="353695" algn="ctr">
                        <a:lnSpc>
                          <a:spcPct val="115000"/>
                        </a:lnSpc>
                        <a:spcAft>
                          <a:spcPts val="0"/>
                        </a:spcAft>
                      </a:pPr>
                      <a:r>
                        <a:rPr lang="uk-UA" sz="400" dirty="0">
                          <a:effectLst/>
                        </a:rPr>
                        <a:t> </a:t>
                      </a:r>
                      <a:endParaRPr lang="uk-UA" sz="300" dirty="0">
                        <a:effectLst/>
                      </a:endParaRPr>
                    </a:p>
                    <a:p>
                      <a:pPr marR="353695" algn="ctr">
                        <a:lnSpc>
                          <a:spcPct val="115000"/>
                        </a:lnSpc>
                        <a:spcAft>
                          <a:spcPts val="0"/>
                        </a:spcAft>
                      </a:pPr>
                      <a:r>
                        <a:rPr lang="uk-UA" sz="400" dirty="0">
                          <a:effectLst/>
                        </a:rPr>
                        <a:t>4</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905776111"/>
                  </a:ext>
                </a:extLst>
              </a:tr>
              <a:tr h="0">
                <a:tc>
                  <a:txBody>
                    <a:bodyPr/>
                    <a:lstStyle/>
                    <a:p>
                      <a:pPr>
                        <a:lnSpc>
                          <a:spcPct val="115000"/>
                        </a:lnSpc>
                        <a:spcAft>
                          <a:spcPts val="0"/>
                        </a:spcAft>
                      </a:pPr>
                      <a:r>
                        <a:rPr lang="uk-UA" sz="400" dirty="0">
                          <a:effectLst/>
                        </a:rPr>
                        <a:t> </a:t>
                      </a:r>
                      <a:endParaRPr lang="uk-UA" sz="300" dirty="0">
                        <a:effectLst/>
                      </a:endParaRPr>
                    </a:p>
                    <a:p>
                      <a:pPr>
                        <a:lnSpc>
                          <a:spcPct val="115000"/>
                        </a:lnSpc>
                        <a:spcAft>
                          <a:spcPts val="0"/>
                        </a:spcAft>
                      </a:pPr>
                      <a:r>
                        <a:rPr lang="uk-UA" sz="400" dirty="0">
                          <a:effectLst/>
                        </a:rPr>
                        <a:t>Контроль якості других  страв, гарнірів і соусів.</a:t>
                      </a:r>
                      <a:endParaRPr lang="uk-UA" sz="300" dirty="0">
                        <a:effectLst/>
                      </a:endParaRPr>
                    </a:p>
                    <a:p>
                      <a:pPr>
                        <a:lnSpc>
                          <a:spcPct val="115000"/>
                        </a:lnSpc>
                        <a:spcAft>
                          <a:spcPts val="0"/>
                        </a:spcAft>
                      </a:pPr>
                      <a:r>
                        <a:rPr lang="uk-UA" sz="400" dirty="0">
                          <a:effectLst/>
                        </a:rPr>
                        <a:t> </a:t>
                      </a:r>
                      <a:endParaRPr lang="uk-UA" sz="300" dirty="0">
                        <a:effectLst/>
                      </a:endParaRPr>
                    </a:p>
                    <a:p>
                      <a:pPr>
                        <a:lnSpc>
                          <a:spcPct val="115000"/>
                        </a:lnSpc>
                        <a:spcAft>
                          <a:spcPts val="0"/>
                        </a:spcAft>
                      </a:pPr>
                      <a:r>
                        <a:rPr lang="uk-UA" sz="400" dirty="0">
                          <a:effectLst/>
                        </a:rPr>
                        <a:t> </a:t>
                      </a:r>
                      <a:endParaRPr lang="uk-UA" sz="300" dirty="0">
                        <a:effectLst/>
                      </a:endParaRPr>
                    </a:p>
                    <a:p>
                      <a:pPr>
                        <a:lnSpc>
                          <a:spcPct val="115000"/>
                        </a:lnSpc>
                        <a:spcAft>
                          <a:spcPts val="0"/>
                        </a:spcAft>
                      </a:pPr>
                      <a:r>
                        <a:rPr lang="uk-UA" sz="400" dirty="0">
                          <a:effectLst/>
                        </a:rPr>
                        <a:t> </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3822297692"/>
                  </a:ext>
                </a:extLst>
              </a:tr>
              <a:tr h="0">
                <a:tc>
                  <a:txBody>
                    <a:bodyPr/>
                    <a:lstStyle/>
                    <a:p>
                      <a:pPr>
                        <a:lnSpc>
                          <a:spcPct val="115000"/>
                        </a:lnSpc>
                        <a:spcAft>
                          <a:spcPts val="0"/>
                        </a:spcAft>
                      </a:pPr>
                      <a:r>
                        <a:rPr lang="uk-UA" sz="400" dirty="0">
                          <a:effectLst/>
                        </a:rPr>
                        <a:t>Контроль якості  </a:t>
                      </a:r>
                      <a:r>
                        <a:rPr lang="uk-UA" sz="400" dirty="0" err="1">
                          <a:effectLst/>
                        </a:rPr>
                        <a:t>солодки</a:t>
                      </a:r>
                      <a:r>
                        <a:rPr lang="uk-UA" sz="400" dirty="0">
                          <a:effectLst/>
                        </a:rPr>
                        <a:t> та гарячих напоїв.</a:t>
                      </a:r>
                      <a:endParaRPr lang="uk-UA"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0638" marR="20638" marT="0" marB="0"/>
                </a:tc>
                <a:extLst>
                  <a:ext uri="{0D108BD9-81ED-4DB2-BD59-A6C34878D82A}">
                    <a16:rowId xmlns:a16="http://schemas.microsoft.com/office/drawing/2014/main" xmlns="" val="3995527021"/>
                  </a:ext>
                </a:extLst>
              </a:tr>
            </a:tbl>
          </a:graphicData>
        </a:graphic>
      </p:graphicFrame>
      <p:graphicFrame>
        <p:nvGraphicFramePr>
          <p:cNvPr id="7" name="Таблиця 6"/>
          <p:cNvGraphicFramePr>
            <a:graphicFrameLocks noGrp="1"/>
          </p:cNvGraphicFramePr>
          <p:nvPr>
            <p:extLst>
              <p:ext uri="{D42A27DB-BD31-4B8C-83A1-F6EECF244321}">
                <p14:modId xmlns:p14="http://schemas.microsoft.com/office/powerpoint/2010/main" val="2484310266"/>
              </p:ext>
            </p:extLst>
          </p:nvPr>
        </p:nvGraphicFramePr>
        <p:xfrm>
          <a:off x="395536" y="657719"/>
          <a:ext cx="5976664" cy="5543556"/>
        </p:xfrm>
        <a:graphic>
          <a:graphicData uri="http://schemas.openxmlformats.org/drawingml/2006/table">
            <a:tbl>
              <a:tblPr firstRow="1" firstCol="1" bandRow="1">
                <a:tableStyleId>{5C22544A-7EE6-4342-B048-85BDC9FD1C3A}</a:tableStyleId>
              </a:tblPr>
              <a:tblGrid>
                <a:gridCol w="5976664">
                  <a:extLst>
                    <a:ext uri="{9D8B030D-6E8A-4147-A177-3AD203B41FA5}">
                      <a16:colId xmlns:a16="http://schemas.microsoft.com/office/drawing/2014/main" xmlns="" val="3543323412"/>
                    </a:ext>
                  </a:extLst>
                </a:gridCol>
              </a:tblGrid>
              <a:tr h="307256">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1.</a:t>
                      </a:r>
                      <a:r>
                        <a:rPr lang="uk-UA" sz="1800" b="0" baseline="0" dirty="0">
                          <a:solidFill>
                            <a:schemeClr val="tx1"/>
                          </a:solidFill>
                          <a:effectLst/>
                          <a:latin typeface="Times New Roman" panose="02020603050405020304" pitchFamily="18" charset="0"/>
                          <a:cs typeface="Times New Roman" panose="02020603050405020304" pitchFamily="18" charset="0"/>
                        </a:rPr>
                        <a:t> О</a:t>
                      </a:r>
                      <a:r>
                        <a:rPr lang="uk-UA" sz="1800" b="0" dirty="0">
                          <a:solidFill>
                            <a:schemeClr val="tx1"/>
                          </a:solidFill>
                          <a:effectLst/>
                          <a:latin typeface="Times New Roman" panose="02020603050405020304" pitchFamily="18" charset="0"/>
                          <a:cs typeface="Times New Roman" panose="02020603050405020304" pitchFamily="18" charset="0"/>
                        </a:rPr>
                        <a:t>сновні положення, цілі та завдання стандартизації.  </a:t>
                      </a:r>
                      <a:endParaRPr lang="uk-UA"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0638" marR="20638" marT="0" marB="0">
                    <a:solidFill>
                      <a:schemeClr val="bg1"/>
                    </a:solidFill>
                  </a:tcPr>
                </a:tc>
                <a:extLst>
                  <a:ext uri="{0D108BD9-81ED-4DB2-BD59-A6C34878D82A}">
                    <a16:rowId xmlns:a16="http://schemas.microsoft.com/office/drawing/2014/main" xmlns="" val="2215494101"/>
                  </a:ext>
                </a:extLst>
              </a:tr>
              <a:tr h="602433">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2.</a:t>
                      </a:r>
                      <a:r>
                        <a:rPr lang="uk-UA" sz="1800" b="0" baseline="0" dirty="0">
                          <a:solidFill>
                            <a:schemeClr val="tx1"/>
                          </a:solidFill>
                          <a:effectLst/>
                          <a:latin typeface="Times New Roman" panose="02020603050405020304" pitchFamily="18" charset="0"/>
                          <a:cs typeface="Times New Roman" panose="02020603050405020304" pitchFamily="18" charset="0"/>
                        </a:rPr>
                        <a:t> Н</a:t>
                      </a:r>
                      <a:r>
                        <a:rPr lang="uk-UA" sz="1800" b="0" dirty="0">
                          <a:solidFill>
                            <a:schemeClr val="tx1"/>
                          </a:solidFill>
                          <a:effectLst/>
                          <a:latin typeface="Times New Roman" panose="02020603050405020304" pitchFamily="18" charset="0"/>
                          <a:cs typeface="Times New Roman" panose="02020603050405020304" pitchFamily="18" charset="0"/>
                        </a:rPr>
                        <a:t>ормативні документи, що використовуються в харчовій промисловості.</a:t>
                      </a:r>
                      <a:endParaRPr lang="uk-UA"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0638" marR="20638" marT="0" marB="0">
                    <a:solidFill>
                      <a:schemeClr val="bg1"/>
                    </a:solidFill>
                  </a:tcPr>
                </a:tc>
                <a:extLst>
                  <a:ext uri="{0D108BD9-81ED-4DB2-BD59-A6C34878D82A}">
                    <a16:rowId xmlns:a16="http://schemas.microsoft.com/office/drawing/2014/main" xmlns="" val="495583716"/>
                  </a:ext>
                </a:extLst>
              </a:tr>
              <a:tr h="277416">
                <a:tc>
                  <a:txBody>
                    <a:bodyPr/>
                    <a:lstStyle/>
                    <a:p>
                      <a:pPr marR="64135">
                        <a:lnSpc>
                          <a:spcPct val="115000"/>
                        </a:lnSpc>
                        <a:spcBef>
                          <a:spcPts val="1105"/>
                        </a:spcBef>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3.</a:t>
                      </a:r>
                      <a:r>
                        <a:rPr lang="uk-UA" sz="1800" b="0" baseline="0" dirty="0">
                          <a:solidFill>
                            <a:schemeClr val="tx1"/>
                          </a:solidFill>
                          <a:effectLst/>
                          <a:latin typeface="Times New Roman" panose="02020603050405020304" pitchFamily="18" charset="0"/>
                          <a:cs typeface="Times New Roman" panose="02020603050405020304" pitchFamily="18" charset="0"/>
                        </a:rPr>
                        <a:t> О</a:t>
                      </a:r>
                      <a:r>
                        <a:rPr lang="uk-UA" sz="1800" b="0" dirty="0">
                          <a:solidFill>
                            <a:schemeClr val="tx1"/>
                          </a:solidFill>
                          <a:effectLst/>
                          <a:latin typeface="Times New Roman" panose="02020603050405020304" pitchFamily="18" charset="0"/>
                          <a:cs typeface="Times New Roman" panose="02020603050405020304" pitchFamily="18" charset="0"/>
                        </a:rPr>
                        <a:t>снови управління якістю продукції</a:t>
                      </a:r>
                    </a:p>
                  </a:txBody>
                  <a:tcPr marL="20638" marR="20638" marT="0" marB="0">
                    <a:solidFill>
                      <a:schemeClr val="bg1"/>
                    </a:solidFill>
                  </a:tcPr>
                </a:tc>
                <a:extLst>
                  <a:ext uri="{0D108BD9-81ED-4DB2-BD59-A6C34878D82A}">
                    <a16:rowId xmlns:a16="http://schemas.microsoft.com/office/drawing/2014/main" xmlns="" val="2052715116"/>
                  </a:ext>
                </a:extLst>
              </a:tr>
              <a:tr h="398368">
                <a:tc>
                  <a:txBody>
                    <a:bodyPr/>
                    <a:lstStyle/>
                    <a:p>
                      <a:pPr marR="64135">
                        <a:lnSpc>
                          <a:spcPct val="115000"/>
                        </a:lnSpc>
                        <a:spcBef>
                          <a:spcPts val="1105"/>
                        </a:spcBef>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4.</a:t>
                      </a:r>
                      <a:r>
                        <a:rPr lang="uk-UA" sz="1800" b="0" baseline="0" dirty="0">
                          <a:solidFill>
                            <a:schemeClr val="tx1"/>
                          </a:solidFill>
                          <a:effectLst/>
                          <a:latin typeface="Times New Roman" panose="02020603050405020304" pitchFamily="18" charset="0"/>
                          <a:cs typeface="Times New Roman" panose="02020603050405020304" pitchFamily="18" charset="0"/>
                        </a:rPr>
                        <a:t> Я</a:t>
                      </a:r>
                      <a:r>
                        <a:rPr lang="uk-UA" sz="1800" b="0" dirty="0">
                          <a:solidFill>
                            <a:schemeClr val="tx1"/>
                          </a:solidFill>
                          <a:effectLst/>
                          <a:latin typeface="Times New Roman" panose="02020603050405020304" pitchFamily="18" charset="0"/>
                          <a:cs typeface="Times New Roman" panose="02020603050405020304" pitchFamily="18" charset="0"/>
                        </a:rPr>
                        <a:t>кість та безпечність харчової продукції</a:t>
                      </a:r>
                    </a:p>
                  </a:txBody>
                  <a:tcPr marL="20638" marR="20638" marT="0" marB="0">
                    <a:solidFill>
                      <a:schemeClr val="bg1"/>
                    </a:solidFill>
                  </a:tcPr>
                </a:tc>
                <a:extLst>
                  <a:ext uri="{0D108BD9-81ED-4DB2-BD59-A6C34878D82A}">
                    <a16:rowId xmlns:a16="http://schemas.microsoft.com/office/drawing/2014/main" xmlns="" val="104749474"/>
                  </a:ext>
                </a:extLst>
              </a:tr>
              <a:tr h="321712">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5.</a:t>
                      </a:r>
                      <a:r>
                        <a:rPr lang="uk-UA" sz="1800" b="0" baseline="0" dirty="0">
                          <a:solidFill>
                            <a:schemeClr val="tx1"/>
                          </a:solidFill>
                          <a:effectLst/>
                          <a:latin typeface="Times New Roman" panose="02020603050405020304" pitchFamily="18" charset="0"/>
                          <a:cs typeface="Times New Roman" panose="02020603050405020304" pitchFamily="18" charset="0"/>
                        </a:rPr>
                        <a:t> О</a:t>
                      </a:r>
                      <a:r>
                        <a:rPr lang="uk-UA" sz="1800" b="0" dirty="0">
                          <a:solidFill>
                            <a:schemeClr val="tx1"/>
                          </a:solidFill>
                          <a:effectLst/>
                          <a:latin typeface="Times New Roman" panose="02020603050405020304" pitchFamily="18" charset="0"/>
                          <a:cs typeface="Times New Roman" panose="02020603050405020304" pitchFamily="18" charset="0"/>
                        </a:rPr>
                        <a:t>рганізація роботи виробничих лабораторій</a:t>
                      </a:r>
                      <a:endParaRPr lang="uk-UA"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0638" marR="20638" marT="0" marB="0">
                    <a:solidFill>
                      <a:schemeClr val="bg1"/>
                    </a:solidFill>
                  </a:tcPr>
                </a:tc>
                <a:extLst>
                  <a:ext uri="{0D108BD9-81ED-4DB2-BD59-A6C34878D82A}">
                    <a16:rowId xmlns:a16="http://schemas.microsoft.com/office/drawing/2014/main" xmlns="" val="4060731312"/>
                  </a:ext>
                </a:extLst>
              </a:tr>
              <a:tr h="288032">
                <a:tc>
                  <a:txBody>
                    <a:bodyPr/>
                    <a:lstStyle/>
                    <a:p>
                      <a:pPr marR="64135">
                        <a:lnSpc>
                          <a:spcPct val="115000"/>
                        </a:lnSpc>
                        <a:spcBef>
                          <a:spcPts val="1105"/>
                        </a:spcBef>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6.</a:t>
                      </a:r>
                      <a:r>
                        <a:rPr lang="uk-UA" sz="1800" b="0" baseline="0" dirty="0">
                          <a:solidFill>
                            <a:schemeClr val="tx1"/>
                          </a:solidFill>
                          <a:effectLst/>
                          <a:latin typeface="Times New Roman" panose="02020603050405020304" pitchFamily="18" charset="0"/>
                          <a:cs typeface="Times New Roman" panose="02020603050405020304" pitchFamily="18" charset="0"/>
                        </a:rPr>
                        <a:t> М</a:t>
                      </a:r>
                      <a:r>
                        <a:rPr lang="uk-UA" sz="1800" b="0" dirty="0">
                          <a:solidFill>
                            <a:schemeClr val="tx1"/>
                          </a:solidFill>
                          <a:effectLst/>
                          <a:latin typeface="Times New Roman" panose="02020603050405020304" pitchFamily="18" charset="0"/>
                          <a:cs typeface="Times New Roman" panose="02020603050405020304" pitchFamily="18" charset="0"/>
                        </a:rPr>
                        <a:t>етоди технохімічного контролю</a:t>
                      </a:r>
                    </a:p>
                  </a:txBody>
                  <a:tcPr marL="20638" marR="20638" marT="0" marB="0">
                    <a:solidFill>
                      <a:schemeClr val="bg1"/>
                    </a:solidFill>
                  </a:tcPr>
                </a:tc>
                <a:extLst>
                  <a:ext uri="{0D108BD9-81ED-4DB2-BD59-A6C34878D82A}">
                    <a16:rowId xmlns:a16="http://schemas.microsoft.com/office/drawing/2014/main" xmlns="" val="2714797932"/>
                  </a:ext>
                </a:extLst>
              </a:tr>
              <a:tr h="0">
                <a:tc>
                  <a:txBody>
                    <a:bodyPr/>
                    <a:lstStyle/>
                    <a:p>
                      <a:pPr algn="ctr">
                        <a:lnSpc>
                          <a:spcPct val="115000"/>
                        </a:lnSpc>
                        <a:spcAft>
                          <a:spcPts val="0"/>
                        </a:spcAft>
                      </a:pPr>
                      <a:endParaRPr lang="uk-UA"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0638" marR="20638" marT="0" marB="0">
                    <a:solidFill>
                      <a:schemeClr val="bg1"/>
                    </a:solidFill>
                  </a:tcPr>
                </a:tc>
                <a:extLst>
                  <a:ext uri="{0D108BD9-81ED-4DB2-BD59-A6C34878D82A}">
                    <a16:rowId xmlns:a16="http://schemas.microsoft.com/office/drawing/2014/main" xmlns="" val="4228170933"/>
                  </a:ext>
                </a:extLst>
              </a:tr>
              <a:tr h="246119">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7.Методи визначення масової  частки  вологи та сухих речовин</a:t>
                      </a:r>
                    </a:p>
                  </a:txBody>
                  <a:tcPr marL="20638" marR="20638" marT="0" marB="0">
                    <a:solidFill>
                      <a:schemeClr val="bg1"/>
                    </a:solidFill>
                  </a:tcPr>
                </a:tc>
                <a:extLst>
                  <a:ext uri="{0D108BD9-81ED-4DB2-BD59-A6C34878D82A}">
                    <a16:rowId xmlns:a16="http://schemas.microsoft.com/office/drawing/2014/main" xmlns="" val="1910013863"/>
                  </a:ext>
                </a:extLst>
              </a:tr>
              <a:tr h="327191">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8.</a:t>
                      </a:r>
                      <a:r>
                        <a:rPr lang="uk-UA" sz="1800" b="0" baseline="0" dirty="0">
                          <a:solidFill>
                            <a:schemeClr val="tx1"/>
                          </a:solidFill>
                          <a:effectLst/>
                          <a:latin typeface="Times New Roman" panose="02020603050405020304" pitchFamily="18" charset="0"/>
                          <a:cs typeface="Times New Roman" panose="02020603050405020304" pitchFamily="18" charset="0"/>
                        </a:rPr>
                        <a:t> М</a:t>
                      </a:r>
                      <a:r>
                        <a:rPr lang="uk-UA" sz="1800" b="0" dirty="0">
                          <a:solidFill>
                            <a:schemeClr val="tx1"/>
                          </a:solidFill>
                          <a:effectLst/>
                          <a:latin typeface="Times New Roman" panose="02020603050405020304" pitchFamily="18" charset="0"/>
                          <a:cs typeface="Times New Roman" panose="02020603050405020304" pitchFamily="18" charset="0"/>
                        </a:rPr>
                        <a:t>етоди визначення масової  частки  жиру. </a:t>
                      </a:r>
                      <a:endParaRPr lang="uk-UA"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0638" marR="20638" marT="0" marB="0">
                    <a:solidFill>
                      <a:schemeClr val="bg1"/>
                    </a:solidFill>
                  </a:tcPr>
                </a:tc>
                <a:extLst>
                  <a:ext uri="{0D108BD9-81ED-4DB2-BD59-A6C34878D82A}">
                    <a16:rowId xmlns:a16="http://schemas.microsoft.com/office/drawing/2014/main" xmlns="" val="1318130465"/>
                  </a:ext>
                </a:extLst>
              </a:tr>
              <a:tr h="344738">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9.</a:t>
                      </a:r>
                      <a:r>
                        <a:rPr lang="uk-UA" sz="1800" b="0" baseline="0" dirty="0">
                          <a:solidFill>
                            <a:schemeClr val="tx1"/>
                          </a:solidFill>
                          <a:effectLst/>
                          <a:latin typeface="Times New Roman" panose="02020603050405020304" pitchFamily="18" charset="0"/>
                          <a:cs typeface="Times New Roman" panose="02020603050405020304" pitchFamily="18" charset="0"/>
                        </a:rPr>
                        <a:t> М</a:t>
                      </a:r>
                      <a:r>
                        <a:rPr lang="uk-UA" sz="1800" b="0" dirty="0">
                          <a:solidFill>
                            <a:schemeClr val="tx1"/>
                          </a:solidFill>
                          <a:effectLst/>
                          <a:latin typeface="Times New Roman" panose="02020603050405020304" pitchFamily="18" charset="0"/>
                          <a:cs typeface="Times New Roman" panose="02020603050405020304" pitchFamily="18" charset="0"/>
                        </a:rPr>
                        <a:t>етоди визначення кислотності та лужності</a:t>
                      </a:r>
                      <a:endParaRPr lang="uk-UA"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0638" marR="20638" marT="0" marB="0">
                    <a:solidFill>
                      <a:schemeClr val="bg1"/>
                    </a:solidFill>
                  </a:tcPr>
                </a:tc>
                <a:extLst>
                  <a:ext uri="{0D108BD9-81ED-4DB2-BD59-A6C34878D82A}">
                    <a16:rowId xmlns:a16="http://schemas.microsoft.com/office/drawing/2014/main" xmlns="" val="1673800306"/>
                  </a:ext>
                </a:extLst>
              </a:tr>
              <a:tr h="365931">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10.</a:t>
                      </a:r>
                      <a:r>
                        <a:rPr lang="uk-UA" sz="1800" b="0" baseline="0" dirty="0">
                          <a:solidFill>
                            <a:schemeClr val="tx1"/>
                          </a:solidFill>
                          <a:effectLst/>
                          <a:latin typeface="Times New Roman" panose="02020603050405020304" pitchFamily="18" charset="0"/>
                          <a:cs typeface="Times New Roman" panose="02020603050405020304" pitchFamily="18" charset="0"/>
                        </a:rPr>
                        <a:t> М</a:t>
                      </a:r>
                      <a:r>
                        <a:rPr lang="uk-UA" sz="1800" b="0" dirty="0">
                          <a:solidFill>
                            <a:schemeClr val="tx1"/>
                          </a:solidFill>
                          <a:effectLst/>
                          <a:latin typeface="Times New Roman" panose="02020603050405020304" pitchFamily="18" charset="0"/>
                          <a:cs typeface="Times New Roman" panose="02020603050405020304" pitchFamily="18" charset="0"/>
                        </a:rPr>
                        <a:t>етоди визначення масової  частки  цукру.</a:t>
                      </a:r>
                      <a:endParaRPr lang="uk-UA" sz="1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0638" marR="20638" marT="0" marB="0">
                    <a:solidFill>
                      <a:schemeClr val="bg1"/>
                    </a:solidFill>
                  </a:tcPr>
                </a:tc>
                <a:extLst>
                  <a:ext uri="{0D108BD9-81ED-4DB2-BD59-A6C34878D82A}">
                    <a16:rowId xmlns:a16="http://schemas.microsoft.com/office/drawing/2014/main" xmlns="" val="1837656704"/>
                  </a:ext>
                </a:extLst>
              </a:tr>
              <a:tr h="297900">
                <a:tc>
                  <a:txBody>
                    <a:bodyPr/>
                    <a:lstStyle/>
                    <a:p>
                      <a:pPr marR="353695">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11.</a:t>
                      </a:r>
                      <a:r>
                        <a:rPr lang="uk-UA" sz="1800" b="0" baseline="0" dirty="0">
                          <a:solidFill>
                            <a:schemeClr val="tx1"/>
                          </a:solidFill>
                          <a:effectLst/>
                          <a:latin typeface="Times New Roman" panose="02020603050405020304" pitchFamily="18" charset="0"/>
                          <a:cs typeface="Times New Roman" panose="02020603050405020304" pitchFamily="18" charset="0"/>
                        </a:rPr>
                        <a:t> К</a:t>
                      </a:r>
                      <a:r>
                        <a:rPr lang="uk-UA" sz="1800" b="0" dirty="0">
                          <a:solidFill>
                            <a:schemeClr val="tx1"/>
                          </a:solidFill>
                          <a:effectLst/>
                          <a:latin typeface="Times New Roman" panose="02020603050405020304" pitchFamily="18" charset="0"/>
                          <a:cs typeface="Times New Roman" panose="02020603050405020304" pitchFamily="18" charset="0"/>
                        </a:rPr>
                        <a:t>онтроль якості перших страв</a:t>
                      </a:r>
                    </a:p>
                  </a:txBody>
                  <a:tcPr marL="20638" marR="20638" marT="0" marB="0">
                    <a:solidFill>
                      <a:schemeClr val="bg1"/>
                    </a:solidFill>
                  </a:tcPr>
                </a:tc>
                <a:extLst>
                  <a:ext uri="{0D108BD9-81ED-4DB2-BD59-A6C34878D82A}">
                    <a16:rowId xmlns:a16="http://schemas.microsoft.com/office/drawing/2014/main" xmlns="" val="1073766190"/>
                  </a:ext>
                </a:extLst>
              </a:tr>
              <a:tr h="244214">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12.</a:t>
                      </a:r>
                      <a:r>
                        <a:rPr lang="uk-UA" sz="1800" b="0" baseline="0" dirty="0">
                          <a:solidFill>
                            <a:schemeClr val="tx1"/>
                          </a:solidFill>
                          <a:effectLst/>
                          <a:latin typeface="Times New Roman" panose="02020603050405020304" pitchFamily="18" charset="0"/>
                          <a:cs typeface="Times New Roman" panose="02020603050405020304" pitchFamily="18" charset="0"/>
                        </a:rPr>
                        <a:t> К</a:t>
                      </a:r>
                      <a:r>
                        <a:rPr lang="uk-UA" sz="1800" b="0" dirty="0">
                          <a:solidFill>
                            <a:schemeClr val="tx1"/>
                          </a:solidFill>
                          <a:effectLst/>
                          <a:latin typeface="Times New Roman" panose="02020603050405020304" pitchFamily="18" charset="0"/>
                          <a:cs typeface="Times New Roman" panose="02020603050405020304" pitchFamily="18" charset="0"/>
                        </a:rPr>
                        <a:t>онтроль якості других  страв, гарнірів і соусів.</a:t>
                      </a:r>
                    </a:p>
                  </a:txBody>
                  <a:tcPr marL="20638" marR="20638" marT="0" marB="0">
                    <a:solidFill>
                      <a:schemeClr val="bg1"/>
                    </a:solidFill>
                  </a:tcPr>
                </a:tc>
                <a:extLst>
                  <a:ext uri="{0D108BD9-81ED-4DB2-BD59-A6C34878D82A}">
                    <a16:rowId xmlns:a16="http://schemas.microsoft.com/office/drawing/2014/main" xmlns="" val="80495292"/>
                  </a:ext>
                </a:extLst>
              </a:tr>
              <a:tr h="595272">
                <a:tc>
                  <a:txBody>
                    <a:bodyPr/>
                    <a:lstStyle/>
                    <a:p>
                      <a:pPr>
                        <a:lnSpc>
                          <a:spcPct val="115000"/>
                        </a:lnSpc>
                        <a:spcAft>
                          <a:spcPts val="0"/>
                        </a:spcAft>
                      </a:pPr>
                      <a:r>
                        <a:rPr lang="uk-UA" sz="1800" b="0" dirty="0">
                          <a:solidFill>
                            <a:schemeClr val="tx1"/>
                          </a:solidFill>
                          <a:effectLst/>
                          <a:latin typeface="Times New Roman" panose="02020603050405020304" pitchFamily="18" charset="0"/>
                          <a:cs typeface="Times New Roman" panose="02020603050405020304" pitchFamily="18" charset="0"/>
                        </a:rPr>
                        <a:t>13.</a:t>
                      </a:r>
                      <a:r>
                        <a:rPr lang="uk-UA" sz="1800" b="0" baseline="0" dirty="0">
                          <a:solidFill>
                            <a:schemeClr val="tx1"/>
                          </a:solidFill>
                          <a:effectLst/>
                          <a:latin typeface="Times New Roman" panose="02020603050405020304" pitchFamily="18" charset="0"/>
                          <a:cs typeface="Times New Roman" panose="02020603050405020304" pitchFamily="18" charset="0"/>
                        </a:rPr>
                        <a:t> К</a:t>
                      </a:r>
                      <a:r>
                        <a:rPr lang="uk-UA" sz="1800" b="0" dirty="0">
                          <a:solidFill>
                            <a:schemeClr val="tx1"/>
                          </a:solidFill>
                          <a:effectLst/>
                          <a:latin typeface="Times New Roman" panose="02020603050405020304" pitchFamily="18" charset="0"/>
                          <a:cs typeface="Times New Roman" panose="02020603050405020304" pitchFamily="18" charset="0"/>
                        </a:rPr>
                        <a:t>онтроль якості  солодких страв та гарячих напоїв.</a:t>
                      </a:r>
                    </a:p>
                    <a:p>
                      <a:pPr algn="ctr">
                        <a:lnSpc>
                          <a:spcPct val="115000"/>
                        </a:lnSpc>
                        <a:spcAft>
                          <a:spcPts val="0"/>
                        </a:spcAft>
                      </a:pPr>
                      <a:r>
                        <a:rPr lang="uk-UA"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Всього 26 год.</a:t>
                      </a:r>
                    </a:p>
                  </a:txBody>
                  <a:tcPr marL="20638" marR="20638" marT="0" marB="0">
                    <a:solidFill>
                      <a:schemeClr val="bg1"/>
                    </a:solidFill>
                  </a:tcPr>
                </a:tc>
                <a:extLst>
                  <a:ext uri="{0D108BD9-81ED-4DB2-BD59-A6C34878D82A}">
                    <a16:rowId xmlns:a16="http://schemas.microsoft.com/office/drawing/2014/main" xmlns="" val="640046850"/>
                  </a:ext>
                </a:extLst>
              </a:tr>
            </a:tbl>
          </a:graphicData>
        </a:graphic>
      </p:graphicFrame>
    </p:spTree>
    <p:extLst>
      <p:ext uri="{BB962C8B-B14F-4D97-AF65-F5344CB8AC3E}">
        <p14:creationId xmlns:p14="http://schemas.microsoft.com/office/powerpoint/2010/main" val="3400922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6347714" cy="587152"/>
          </a:xfrm>
        </p:spPr>
        <p:txBody>
          <a:bodyPr>
            <a:normAutofit/>
          </a:bodyPr>
          <a:lstStyle/>
          <a:p>
            <a:pPr algn="ctr"/>
            <a:r>
              <a:rPr lang="uk-UA" sz="2400" b="1" dirty="0">
                <a:solidFill>
                  <a:schemeClr val="accent2">
                    <a:lumMod val="50000"/>
                  </a:schemeClr>
                </a:solidFill>
                <a:latin typeface="Times New Roman" panose="02020603050405020304" pitchFamily="18" charset="0"/>
                <a:cs typeface="Times New Roman" panose="02020603050405020304" pitchFamily="18" charset="0"/>
              </a:rPr>
              <a:t>Лабораторні  заняття</a:t>
            </a:r>
          </a:p>
        </p:txBody>
      </p:sp>
      <p:sp>
        <p:nvSpPr>
          <p:cNvPr id="3" name="Місце для вмісту 2"/>
          <p:cNvSpPr>
            <a:spLocks noGrp="1"/>
          </p:cNvSpPr>
          <p:nvPr>
            <p:ph idx="1"/>
          </p:nvPr>
        </p:nvSpPr>
        <p:spPr>
          <a:xfrm>
            <a:off x="827584" y="1556792"/>
            <a:ext cx="6264696" cy="4824536"/>
          </a:xfrm>
        </p:spPr>
        <p:txBody>
          <a:bodyPr>
            <a:normAutofit lnSpcReduction="10000"/>
          </a:bodyPr>
          <a:lstStyle/>
          <a:p>
            <a:r>
              <a:rPr lang="ru-RU" dirty="0">
                <a:solidFill>
                  <a:schemeClr val="accent2">
                    <a:lumMod val="50000"/>
                  </a:schemeClr>
                </a:solidFill>
                <a:latin typeface="Times New Roman" panose="02020603050405020304" pitchFamily="18" charset="0"/>
                <a:cs typeface="Times New Roman" panose="02020603050405020304" pitchFamily="18" charset="0"/>
              </a:rPr>
              <a:t>Д</a:t>
            </a:r>
            <a:r>
              <a:rPr lang="uk-UA" noProof="0" dirty="0" err="1">
                <a:solidFill>
                  <a:schemeClr val="accent2">
                    <a:lumMod val="50000"/>
                  </a:schemeClr>
                </a:solidFill>
                <a:latin typeface="Times New Roman" panose="02020603050405020304" pitchFamily="18" charset="0"/>
                <a:cs typeface="Times New Roman" panose="02020603050405020304" pitchFamily="18" charset="0"/>
              </a:rPr>
              <a:t>ослідження</a:t>
            </a:r>
            <a:r>
              <a:rPr lang="uk-UA" noProof="0"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якості</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натуральних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м’ясних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напів</a:t>
            </a:r>
            <a:r>
              <a:rPr lang="ru-RU" dirty="0">
                <a:solidFill>
                  <a:schemeClr val="accent2">
                    <a:lumMod val="50000"/>
                  </a:schemeClr>
                </a:solidFill>
                <a:latin typeface="Times New Roman" panose="02020603050405020304" pitchFamily="18" charset="0"/>
                <a:cs typeface="Times New Roman" panose="02020603050405020304" pitchFamily="18" charset="0"/>
              </a:rPr>
              <a:t>-</a:t>
            </a:r>
          </a:p>
          <a:p>
            <a:pPr marL="0" indent="0">
              <a:buNone/>
            </a:pPr>
            <a:r>
              <a:rPr lang="ru-RU" dirty="0" err="1">
                <a:solidFill>
                  <a:schemeClr val="accent2">
                    <a:lumMod val="50000"/>
                  </a:schemeClr>
                </a:solidFill>
                <a:latin typeface="Times New Roman" panose="02020603050405020304" pitchFamily="18" charset="0"/>
                <a:cs typeface="Times New Roman" panose="02020603050405020304" pitchFamily="18" charset="0"/>
              </a:rPr>
              <a:t>фабрикатів</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хімічними</a:t>
            </a:r>
            <a:r>
              <a:rPr lang="ru-RU" dirty="0">
                <a:solidFill>
                  <a:schemeClr val="accent2">
                    <a:lumMod val="50000"/>
                  </a:schemeClr>
                </a:solidFill>
                <a:latin typeface="Times New Roman" panose="02020603050405020304" pitchFamily="18" charset="0"/>
                <a:cs typeface="Times New Roman" panose="02020603050405020304" pitchFamily="18" charset="0"/>
              </a:rPr>
              <a:t> методами.</a:t>
            </a:r>
          </a:p>
          <a:p>
            <a:r>
              <a:rPr lang="uk-UA" dirty="0">
                <a:solidFill>
                  <a:schemeClr val="accent2">
                    <a:lumMod val="50000"/>
                  </a:schemeClr>
                </a:solidFill>
                <a:latin typeface="Times New Roman" panose="02020603050405020304" pitchFamily="18" charset="0"/>
                <a:cs typeface="Times New Roman" panose="02020603050405020304" pitchFamily="18" charset="0"/>
              </a:rPr>
              <a:t>Визначення органолептичних та фізико-хімічних показників якості м’ясних   січених напівфабрикатів</a:t>
            </a:r>
          </a:p>
          <a:p>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Визначення</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фізико-хімічних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показників</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якості</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овочевих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напівфабрикатів</a:t>
            </a:r>
            <a:r>
              <a:rPr lang="ru-RU" dirty="0">
                <a:solidFill>
                  <a:schemeClr val="accent2">
                    <a:lumMod val="50000"/>
                  </a:schemeClr>
                </a:solidFill>
                <a:latin typeface="Times New Roman" panose="02020603050405020304" pitchFamily="18" charset="0"/>
                <a:cs typeface="Times New Roman" panose="02020603050405020304" pitchFamily="18" charset="0"/>
              </a:rPr>
              <a:t> </a:t>
            </a:r>
          </a:p>
          <a:p>
            <a:r>
              <a:rPr lang="ru-RU" dirty="0" err="1">
                <a:solidFill>
                  <a:schemeClr val="accent2">
                    <a:lumMod val="50000"/>
                  </a:schemeClr>
                </a:solidFill>
                <a:latin typeface="Times New Roman" panose="02020603050405020304" pitchFamily="18" charset="0"/>
                <a:cs typeface="Times New Roman" panose="02020603050405020304" pitchFamily="18" charset="0"/>
              </a:rPr>
              <a:t>Визначення</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кислотності</a:t>
            </a:r>
            <a:r>
              <a:rPr lang="ru-RU" dirty="0">
                <a:solidFill>
                  <a:schemeClr val="accent2">
                    <a:lumMod val="50000"/>
                  </a:schemeClr>
                </a:solidFill>
                <a:latin typeface="Times New Roman" panose="02020603050405020304" pitchFamily="18" charset="0"/>
                <a:cs typeface="Times New Roman" panose="02020603050405020304" pitchFamily="18" charset="0"/>
              </a:rPr>
              <a:t> у  </a:t>
            </a:r>
            <a:r>
              <a:rPr lang="ru-RU" dirty="0" err="1">
                <a:solidFill>
                  <a:schemeClr val="accent2">
                    <a:lumMod val="50000"/>
                  </a:schemeClr>
                </a:solidFill>
                <a:latin typeface="Times New Roman" panose="02020603050405020304" pitchFamily="18" charset="0"/>
                <a:cs typeface="Times New Roman" panose="02020603050405020304" pitchFamily="18" charset="0"/>
              </a:rPr>
              <a:t>сирних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напівфабрикатах</a:t>
            </a:r>
            <a:endParaRPr lang="ru-RU" dirty="0">
              <a:solidFill>
                <a:schemeClr val="accent2">
                  <a:lumMod val="50000"/>
                </a:schemeClr>
              </a:solidFill>
              <a:latin typeface="Times New Roman" panose="02020603050405020304" pitchFamily="18" charset="0"/>
              <a:cs typeface="Times New Roman" panose="02020603050405020304" pitchFamily="18" charset="0"/>
            </a:endParaRPr>
          </a:p>
          <a:p>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Визначення</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органолептичних</a:t>
            </a:r>
            <a:r>
              <a:rPr lang="ru-RU" dirty="0">
                <a:solidFill>
                  <a:schemeClr val="accent2">
                    <a:lumMod val="50000"/>
                  </a:schemeClr>
                </a:solidFill>
                <a:latin typeface="Times New Roman" panose="02020603050405020304" pitchFamily="18" charset="0"/>
                <a:cs typeface="Times New Roman" panose="02020603050405020304" pitchFamily="18" charset="0"/>
              </a:rPr>
              <a:t> та </a:t>
            </a:r>
            <a:r>
              <a:rPr lang="ru-RU" dirty="0" err="1">
                <a:solidFill>
                  <a:schemeClr val="accent2">
                    <a:lumMod val="50000"/>
                  </a:schemeClr>
                </a:solidFill>
                <a:latin typeface="Times New Roman" panose="02020603050405020304" pitchFamily="18" charset="0"/>
                <a:cs typeface="Times New Roman" panose="02020603050405020304" pitchFamily="18" charset="0"/>
              </a:rPr>
              <a:t>фізико-хімічних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показників</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якості</a:t>
            </a:r>
            <a:r>
              <a:rPr lang="ru-RU" dirty="0">
                <a:solidFill>
                  <a:schemeClr val="accent2">
                    <a:lumMod val="50000"/>
                  </a:schemeClr>
                </a:solidFill>
                <a:latin typeface="Times New Roman" panose="02020603050405020304" pitchFamily="18" charset="0"/>
                <a:cs typeface="Times New Roman" panose="02020603050405020304" pitchFamily="18" charset="0"/>
              </a:rPr>
              <a:t>  перших </a:t>
            </a:r>
            <a:r>
              <a:rPr lang="ru-RU" dirty="0" err="1">
                <a:solidFill>
                  <a:schemeClr val="accent2">
                    <a:lumMod val="50000"/>
                  </a:schemeClr>
                </a:solidFill>
                <a:latin typeface="Times New Roman" panose="02020603050405020304" pitchFamily="18" charset="0"/>
                <a:cs typeface="Times New Roman" panose="02020603050405020304" pitchFamily="18" charset="0"/>
              </a:rPr>
              <a:t>страв</a:t>
            </a:r>
            <a:endParaRPr lang="ru-RU" dirty="0">
              <a:solidFill>
                <a:schemeClr val="accent2">
                  <a:lumMod val="50000"/>
                </a:schemeClr>
              </a:solidFill>
              <a:latin typeface="Times New Roman" panose="02020603050405020304" pitchFamily="18" charset="0"/>
              <a:cs typeface="Times New Roman" panose="02020603050405020304" pitchFamily="18" charset="0"/>
            </a:endParaRPr>
          </a:p>
          <a:p>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Визначення</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органолептичних</a:t>
            </a:r>
            <a:r>
              <a:rPr lang="ru-RU" dirty="0">
                <a:solidFill>
                  <a:schemeClr val="accent2">
                    <a:lumMod val="50000"/>
                  </a:schemeClr>
                </a:solidFill>
                <a:latin typeface="Times New Roman" panose="02020603050405020304" pitchFamily="18" charset="0"/>
                <a:cs typeface="Times New Roman" panose="02020603050405020304" pitchFamily="18" charset="0"/>
              </a:rPr>
              <a:t> та </a:t>
            </a:r>
            <a:r>
              <a:rPr lang="ru-RU" dirty="0" err="1">
                <a:solidFill>
                  <a:schemeClr val="accent2">
                    <a:lumMod val="50000"/>
                  </a:schemeClr>
                </a:solidFill>
                <a:latin typeface="Times New Roman" panose="02020603050405020304" pitchFamily="18" charset="0"/>
                <a:cs typeface="Times New Roman" panose="02020603050405020304" pitchFamily="18" charset="0"/>
              </a:rPr>
              <a:t>фізико-хімічних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показників</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якості</a:t>
            </a:r>
            <a:r>
              <a:rPr lang="ru-RU" dirty="0">
                <a:solidFill>
                  <a:schemeClr val="accent2">
                    <a:lumMod val="50000"/>
                  </a:schemeClr>
                </a:solidFill>
                <a:latin typeface="Times New Roman" panose="02020603050405020304" pitchFamily="18" charset="0"/>
                <a:cs typeface="Times New Roman" panose="02020603050405020304" pitchFamily="18" charset="0"/>
              </a:rPr>
              <a:t> других </a:t>
            </a:r>
            <a:r>
              <a:rPr lang="ru-RU" dirty="0" err="1">
                <a:solidFill>
                  <a:schemeClr val="accent2">
                    <a:lumMod val="50000"/>
                  </a:schemeClr>
                </a:solidFill>
                <a:latin typeface="Times New Roman" panose="02020603050405020304" pitchFamily="18" charset="0"/>
                <a:cs typeface="Times New Roman" panose="02020603050405020304" pitchFamily="18" charset="0"/>
              </a:rPr>
              <a:t>страв</a:t>
            </a:r>
            <a:endParaRPr lang="ru-RU" dirty="0">
              <a:solidFill>
                <a:schemeClr val="accent2">
                  <a:lumMod val="50000"/>
                </a:schemeClr>
              </a:solidFill>
              <a:latin typeface="Times New Roman" panose="02020603050405020304" pitchFamily="18" charset="0"/>
              <a:cs typeface="Times New Roman" panose="02020603050405020304" pitchFamily="18" charset="0"/>
            </a:endParaRPr>
          </a:p>
          <a:p>
            <a:r>
              <a:rPr lang="ru-RU" dirty="0" err="1">
                <a:solidFill>
                  <a:schemeClr val="accent2">
                    <a:lumMod val="50000"/>
                  </a:schemeClr>
                </a:solidFill>
                <a:latin typeface="Times New Roman" panose="02020603050405020304" pitchFamily="18" charset="0"/>
                <a:cs typeface="Times New Roman" panose="02020603050405020304" pitchFamily="18" charset="0"/>
              </a:rPr>
              <a:t>Визначення</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показників</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якості</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солодких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страв</a:t>
            </a:r>
            <a:r>
              <a:rPr lang="ru-RU" dirty="0">
                <a:solidFill>
                  <a:schemeClr val="accent2">
                    <a:lumMod val="50000"/>
                  </a:schemeClr>
                </a:solidFill>
                <a:latin typeface="Times New Roman" panose="02020603050405020304" pitchFamily="18" charset="0"/>
                <a:cs typeface="Times New Roman" panose="02020603050405020304" pitchFamily="18" charset="0"/>
              </a:rPr>
              <a:t> та </a:t>
            </a:r>
            <a:r>
              <a:rPr lang="ru-RU" dirty="0" err="1">
                <a:solidFill>
                  <a:schemeClr val="accent2">
                    <a:lumMod val="50000"/>
                  </a:schemeClr>
                </a:solidFill>
                <a:latin typeface="Times New Roman" panose="02020603050405020304" pitchFamily="18" charset="0"/>
                <a:cs typeface="Times New Roman" panose="02020603050405020304" pitchFamily="18" charset="0"/>
              </a:rPr>
              <a:t>гарячих</a:t>
            </a:r>
            <a:r>
              <a:rPr lang="ru-RU" dirty="0">
                <a:solidFill>
                  <a:schemeClr val="accent2">
                    <a:lumMod val="50000"/>
                  </a:schemeClr>
                </a:solidFill>
                <a:latin typeface="Times New Roman" panose="02020603050405020304" pitchFamily="18" charset="0"/>
                <a:cs typeface="Times New Roman" panose="02020603050405020304" pitchFamily="18" charset="0"/>
              </a:rPr>
              <a:t> </a:t>
            </a:r>
            <a:r>
              <a:rPr lang="ru-RU" dirty="0" err="1">
                <a:solidFill>
                  <a:schemeClr val="accent2">
                    <a:lumMod val="50000"/>
                  </a:schemeClr>
                </a:solidFill>
                <a:latin typeface="Times New Roman" panose="02020603050405020304" pitchFamily="18" charset="0"/>
                <a:cs typeface="Times New Roman" panose="02020603050405020304" pitchFamily="18" charset="0"/>
              </a:rPr>
              <a:t>напоїв</a:t>
            </a:r>
            <a:endParaRPr lang="ru-RU" dirty="0">
              <a:solidFill>
                <a:schemeClr val="accent2">
                  <a:lumMod val="50000"/>
                </a:schemeClr>
              </a:solidFill>
              <a:latin typeface="Times New Roman" panose="02020603050405020304" pitchFamily="18" charset="0"/>
              <a:cs typeface="Times New Roman" panose="02020603050405020304" pitchFamily="18" charset="0"/>
            </a:endParaRPr>
          </a:p>
          <a:p>
            <a:pPr marL="0" indent="0" algn="ctr">
              <a:buNone/>
            </a:pPr>
            <a:r>
              <a:rPr lang="ru-RU" b="1" dirty="0" err="1">
                <a:solidFill>
                  <a:schemeClr val="accent2">
                    <a:lumMod val="50000"/>
                  </a:schemeClr>
                </a:solidFill>
                <a:latin typeface="Times New Roman" panose="02020603050405020304" pitchFamily="18" charset="0"/>
                <a:cs typeface="Times New Roman" panose="02020603050405020304" pitchFamily="18" charset="0"/>
              </a:rPr>
              <a:t>Всього</a:t>
            </a:r>
            <a:r>
              <a:rPr lang="ru-RU" b="1" dirty="0">
                <a:solidFill>
                  <a:schemeClr val="accent2">
                    <a:lumMod val="50000"/>
                  </a:schemeClr>
                </a:solidFill>
                <a:latin typeface="Times New Roman" panose="02020603050405020304" pitchFamily="18" charset="0"/>
                <a:cs typeface="Times New Roman" panose="02020603050405020304" pitchFamily="18" charset="0"/>
              </a:rPr>
              <a:t> 24 год</a:t>
            </a:r>
            <a:r>
              <a:rPr lang="ru-RU" dirty="0">
                <a:solidFill>
                  <a:schemeClr val="accent2">
                    <a:lumMod val="50000"/>
                  </a:schemeClr>
                </a:solidFill>
                <a:latin typeface="Times New Roman" panose="02020603050405020304" pitchFamily="18" charset="0"/>
                <a:cs typeface="Times New Roman" panose="02020603050405020304" pitchFamily="18" charset="0"/>
              </a:rPr>
              <a:t>.</a:t>
            </a:r>
          </a:p>
          <a:p>
            <a:endParaRPr lang="uk-UA" dirty="0"/>
          </a:p>
        </p:txBody>
      </p:sp>
    </p:spTree>
    <p:extLst>
      <p:ext uri="{BB962C8B-B14F-4D97-AF65-F5344CB8AC3E}">
        <p14:creationId xmlns:p14="http://schemas.microsoft.com/office/powerpoint/2010/main" val="454761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609600"/>
            <a:ext cx="5841696" cy="515144"/>
          </a:xfrm>
        </p:spPr>
        <p:txBody>
          <a:bodyPr>
            <a:noAutofit/>
          </a:bodyPr>
          <a:lstStyle/>
          <a:p>
            <a:pPr algn="ctr"/>
            <a:r>
              <a:rPr lang="uk-UA" sz="3200" dirty="0">
                <a:solidFill>
                  <a:schemeClr val="accent2">
                    <a:lumMod val="50000"/>
                  </a:schemeClr>
                </a:solidFill>
                <a:latin typeface="Times New Roman" panose="02020603050405020304" pitchFamily="18" charset="0"/>
                <a:cs typeface="Times New Roman" panose="02020603050405020304" pitchFamily="18" charset="0"/>
              </a:rPr>
              <a:t>Практичні заняття</a:t>
            </a:r>
          </a:p>
        </p:txBody>
      </p:sp>
      <p:sp>
        <p:nvSpPr>
          <p:cNvPr id="3" name="Місце для вмісту 2"/>
          <p:cNvSpPr>
            <a:spLocks noGrp="1"/>
          </p:cNvSpPr>
          <p:nvPr>
            <p:ph idx="1"/>
          </p:nvPr>
        </p:nvSpPr>
        <p:spPr>
          <a:xfrm>
            <a:off x="755576" y="1556792"/>
            <a:ext cx="6347714" cy="3880773"/>
          </a:xfrm>
        </p:spPr>
        <p:txBody>
          <a:bodyPr>
            <a:normAutofit/>
          </a:bodyPr>
          <a:lstStyle/>
          <a:p>
            <a:r>
              <a:rPr lang="uk-UA" sz="3600" dirty="0">
                <a:latin typeface="Times New Roman" panose="02020603050405020304" pitchFamily="18" charset="0"/>
                <a:cs typeface="Times New Roman" panose="02020603050405020304" pitchFamily="18" charset="0"/>
              </a:rPr>
              <a:t>Організація роботи виробничих лабораторій.</a:t>
            </a:r>
          </a:p>
          <a:p>
            <a:pPr marL="0" indent="0">
              <a:buNone/>
            </a:pPr>
            <a:r>
              <a:rPr lang="uk-UA" sz="2000" b="1" dirty="0">
                <a:latin typeface="Times New Roman" panose="02020603050405020304" pitchFamily="18" charset="0"/>
                <a:cs typeface="Times New Roman" panose="02020603050405020304" pitchFamily="18" charset="0"/>
              </a:rPr>
              <a:t>Всього 2 год.</a:t>
            </a:r>
          </a:p>
        </p:txBody>
      </p:sp>
    </p:spTree>
    <p:extLst>
      <p:ext uri="{BB962C8B-B14F-4D97-AF65-F5344CB8AC3E}">
        <p14:creationId xmlns:p14="http://schemas.microsoft.com/office/powerpoint/2010/main" val="2175056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dirty="0">
                <a:solidFill>
                  <a:schemeClr val="accent2">
                    <a:lumMod val="50000"/>
                  </a:schemeClr>
                </a:solidFill>
                <a:latin typeface="Times New Roman" panose="02020603050405020304" pitchFamily="18" charset="0"/>
                <a:cs typeface="Times New Roman" panose="02020603050405020304" pitchFamily="18" charset="0"/>
              </a:rPr>
              <a:t>Семінарські заняття</a:t>
            </a:r>
          </a:p>
        </p:txBody>
      </p:sp>
      <p:sp>
        <p:nvSpPr>
          <p:cNvPr id="3" name="Місце для вмісту 2"/>
          <p:cNvSpPr>
            <a:spLocks noGrp="1"/>
          </p:cNvSpPr>
          <p:nvPr>
            <p:ph idx="1"/>
          </p:nvPr>
        </p:nvSpPr>
        <p:spPr>
          <a:xfrm>
            <a:off x="755576" y="1929656"/>
            <a:ext cx="6347714" cy="3880773"/>
          </a:xfrm>
        </p:spPr>
        <p:txBody>
          <a:bodyPr>
            <a:normAutofit/>
          </a:bodyPr>
          <a:lstStyle/>
          <a:p>
            <a:pPr algn="just"/>
            <a:r>
              <a:rPr lang="uk-UA" sz="2400" dirty="0">
                <a:latin typeface="Times New Roman" panose="02020603050405020304" pitchFamily="18" charset="0"/>
                <a:cs typeface="Times New Roman" panose="02020603050405020304" pitchFamily="18" charset="0"/>
              </a:rPr>
              <a:t>Основи стандартизації,  та сертифікації. Організація технохімічного контролю.</a:t>
            </a:r>
          </a:p>
          <a:p>
            <a:pPr algn="just"/>
            <a:r>
              <a:rPr lang="uk-UA" sz="2400" noProof="0" dirty="0">
                <a:latin typeface="Times New Roman" panose="02020603050405020304" pitchFamily="18" charset="0"/>
                <a:cs typeface="Times New Roman" panose="02020603050405020304" pitchFamily="18" charset="0"/>
              </a:rPr>
              <a:t>Методи визначення основних фізико-хімічних показників виробництва харчової продукції. Контроль якості сировини, напівфабрикатів та готових виробів. </a:t>
            </a:r>
          </a:p>
          <a:p>
            <a:pPr marL="0" indent="0" algn="just">
              <a:buNone/>
            </a:pPr>
            <a:endParaRPr lang="ru-RU" sz="2000" b="1" dirty="0">
              <a:latin typeface="Times New Roman" panose="02020603050405020304" pitchFamily="18" charset="0"/>
              <a:cs typeface="Times New Roman" panose="02020603050405020304" pitchFamily="18" charset="0"/>
            </a:endParaRPr>
          </a:p>
          <a:p>
            <a:pPr marL="0" indent="0" algn="just">
              <a:buNone/>
            </a:pPr>
            <a:endParaRPr lang="ru-RU" sz="2000" b="1" dirty="0">
              <a:latin typeface="Times New Roman" panose="02020603050405020304" pitchFamily="18" charset="0"/>
              <a:cs typeface="Times New Roman" panose="02020603050405020304" pitchFamily="18" charset="0"/>
            </a:endParaRPr>
          </a:p>
          <a:p>
            <a:pPr marL="0" indent="0" algn="just">
              <a:buNone/>
            </a:pPr>
            <a:r>
              <a:rPr lang="ru-RU" sz="2000" b="1" dirty="0" err="1">
                <a:latin typeface="Times New Roman" panose="02020603050405020304" pitchFamily="18" charset="0"/>
                <a:cs typeface="Times New Roman" panose="02020603050405020304" pitchFamily="18" charset="0"/>
              </a:rPr>
              <a:t>Всього</a:t>
            </a:r>
            <a:r>
              <a:rPr lang="ru-RU" sz="2000" b="1" dirty="0">
                <a:latin typeface="Times New Roman" panose="02020603050405020304" pitchFamily="18" charset="0"/>
                <a:cs typeface="Times New Roman" panose="02020603050405020304" pitchFamily="18" charset="0"/>
              </a:rPr>
              <a:t> 4 год.</a:t>
            </a:r>
            <a:endParaRPr lang="uk-UA"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8107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400" b="1" dirty="0">
                <a:solidFill>
                  <a:schemeClr val="accent2">
                    <a:lumMod val="50000"/>
                  </a:schemeClr>
                </a:solidFill>
                <a:latin typeface="Times New Roman" panose="02020603050405020304" pitchFamily="18" charset="0"/>
                <a:cs typeface="Times New Roman" panose="02020603050405020304" pitchFamily="18" charset="0"/>
              </a:rPr>
              <a:t>Самостійна робота</a:t>
            </a:r>
          </a:p>
        </p:txBody>
      </p:sp>
      <p:sp>
        <p:nvSpPr>
          <p:cNvPr id="3" name="Місце для вмісту 2"/>
          <p:cNvSpPr>
            <a:spLocks noGrp="1"/>
          </p:cNvSpPr>
          <p:nvPr>
            <p:ph idx="1"/>
          </p:nvPr>
        </p:nvSpPr>
        <p:spPr>
          <a:xfrm>
            <a:off x="609599" y="1124744"/>
            <a:ext cx="7130753" cy="5276659"/>
          </a:xfrm>
        </p:spPr>
        <p:txBody>
          <a:bodyPr/>
          <a:lstStyle/>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1. Основні положення, цілі та завдання стандартизації.  </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2. Нормативні документи, що використовуються в харчовій промисловості.</a:t>
            </a:r>
            <a:endParaRPr lang="uk-UA" dirty="0">
              <a:latin typeface="Arial" panose="020B0604020202020204" pitchFamily="34" charset="0"/>
            </a:endParaRPr>
          </a:p>
          <a:p>
            <a:pPr marL="0" marR="64008" fontAlgn="t">
              <a:lnSpc>
                <a:spcPct val="115000"/>
              </a:lnSpc>
              <a:spcBef>
                <a:spcPts val="1105"/>
              </a:spcBef>
            </a:pPr>
            <a:r>
              <a:rPr lang="uk-UA" dirty="0">
                <a:solidFill>
                  <a:srgbClr val="000000"/>
                </a:solidFill>
                <a:latin typeface="Times New Roman" panose="02020603050405020304" pitchFamily="18" charset="0"/>
                <a:cs typeface="Times New Roman" panose="02020603050405020304" pitchFamily="18" charset="0"/>
              </a:rPr>
              <a:t>3. Основи управління якістю продукції</a:t>
            </a:r>
            <a:endParaRPr lang="uk-UA" dirty="0">
              <a:latin typeface="Arial" panose="020B0604020202020204" pitchFamily="34" charset="0"/>
            </a:endParaRPr>
          </a:p>
          <a:p>
            <a:pPr marL="0" marR="64008" fontAlgn="t">
              <a:lnSpc>
                <a:spcPct val="115000"/>
              </a:lnSpc>
              <a:spcBef>
                <a:spcPts val="1105"/>
              </a:spcBef>
            </a:pPr>
            <a:r>
              <a:rPr lang="uk-UA" dirty="0">
                <a:solidFill>
                  <a:srgbClr val="000000"/>
                </a:solidFill>
                <a:latin typeface="Times New Roman" panose="02020603050405020304" pitchFamily="18" charset="0"/>
                <a:cs typeface="Times New Roman" panose="02020603050405020304" pitchFamily="18" charset="0"/>
              </a:rPr>
              <a:t>4. Якість та безпечність харчової продукції</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5. Організація роботи виробничих лабораторій</a:t>
            </a:r>
            <a:endParaRPr lang="uk-UA" dirty="0">
              <a:latin typeface="Arial" panose="020B0604020202020204" pitchFamily="34" charset="0"/>
            </a:endParaRPr>
          </a:p>
          <a:p>
            <a:pPr marL="0" marR="64008" fontAlgn="t">
              <a:lnSpc>
                <a:spcPct val="115000"/>
              </a:lnSpc>
              <a:spcBef>
                <a:spcPts val="1105"/>
              </a:spcBef>
            </a:pPr>
            <a:r>
              <a:rPr lang="uk-UA" dirty="0">
                <a:solidFill>
                  <a:srgbClr val="000000"/>
                </a:solidFill>
                <a:latin typeface="Times New Roman" panose="02020603050405020304" pitchFamily="18" charset="0"/>
                <a:cs typeface="Times New Roman" panose="02020603050405020304" pitchFamily="18" charset="0"/>
              </a:rPr>
              <a:t>6. Методи технохімічного контролю</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7.Методи визначення масової  частки  вологи та сухих речовин</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8. Методи визначення масової  частки  жиру. </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9. Методи визначення кислотності та лужності</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10. Методи визначення масової  частки  цукру.</a:t>
            </a:r>
            <a:endParaRPr lang="uk-UA" dirty="0">
              <a:latin typeface="Arial" panose="020B0604020202020204" pitchFamily="34" charset="0"/>
            </a:endParaRPr>
          </a:p>
          <a:p>
            <a:pPr marL="0" marR="356616"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11. Контроль якості перших страв</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12. Контроль якості других  страв, гарнірів і соусів.</a:t>
            </a:r>
            <a:endParaRPr lang="uk-UA" dirty="0">
              <a:latin typeface="Arial" panose="020B0604020202020204" pitchFamily="34" charset="0"/>
            </a:endParaRPr>
          </a:p>
          <a:p>
            <a:pPr marL="0" fontAlgn="t">
              <a:lnSpc>
                <a:spcPct val="115000"/>
              </a:lnSpc>
              <a:spcBef>
                <a:spcPts val="0"/>
              </a:spcBef>
            </a:pPr>
            <a:r>
              <a:rPr lang="uk-UA" dirty="0">
                <a:solidFill>
                  <a:srgbClr val="000000"/>
                </a:solidFill>
                <a:latin typeface="Times New Roman" panose="02020603050405020304" pitchFamily="18" charset="0"/>
                <a:cs typeface="Times New Roman" panose="02020603050405020304" pitchFamily="18" charset="0"/>
              </a:rPr>
              <a:t>13. Контроль якості  солодких страв та гарячих напоїв.</a:t>
            </a:r>
          </a:p>
          <a:p>
            <a:pPr marL="0" fontAlgn="t">
              <a:lnSpc>
                <a:spcPct val="115000"/>
              </a:lnSpc>
              <a:spcBef>
                <a:spcPts val="0"/>
              </a:spcBef>
            </a:pPr>
            <a:r>
              <a:rPr lang="uk-UA" b="1" dirty="0">
                <a:solidFill>
                  <a:srgbClr val="000000"/>
                </a:solidFill>
                <a:latin typeface="Times New Roman" panose="02020603050405020304" pitchFamily="18" charset="0"/>
                <a:cs typeface="Times New Roman" panose="02020603050405020304" pitchFamily="18" charset="0"/>
              </a:rPr>
              <a:t>Всього 30 год.</a:t>
            </a:r>
            <a:endParaRPr lang="uk-UA" b="1" dirty="0">
              <a:latin typeface="Arial" panose="020B0604020202020204" pitchFamily="34" charset="0"/>
            </a:endParaRPr>
          </a:p>
          <a:p>
            <a:endParaRPr lang="uk-UA" dirty="0"/>
          </a:p>
        </p:txBody>
      </p:sp>
    </p:spTree>
    <p:extLst>
      <p:ext uri="{BB962C8B-B14F-4D97-AF65-F5344CB8AC3E}">
        <p14:creationId xmlns:p14="http://schemas.microsoft.com/office/powerpoint/2010/main" val="225820635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426</TotalTime>
  <Words>1016</Words>
  <Application>Microsoft Office PowerPoint</Application>
  <PresentationFormat>Екран (4:3)</PresentationFormat>
  <Paragraphs>201</Paragraphs>
  <Slides>11</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11</vt:i4>
      </vt:variant>
    </vt:vector>
  </HeadingPairs>
  <TitlesOfParts>
    <vt:vector size="12" baseType="lpstr">
      <vt:lpstr>Грань</vt:lpstr>
      <vt:lpstr>ТЕХНОХІМІЧНИЙ КОНТРОЛЬ  ВИРОБНИЦТВА </vt:lpstr>
      <vt:lpstr>Презентація PowerPoint</vt:lpstr>
      <vt:lpstr> </vt:lpstr>
      <vt:lpstr>Презентація PowerPoint</vt:lpstr>
      <vt:lpstr>Презентація PowerPoint</vt:lpstr>
      <vt:lpstr>Лабораторні  заняття</vt:lpstr>
      <vt:lpstr>Практичні заняття</vt:lpstr>
      <vt:lpstr>Семінарські заняття</vt:lpstr>
      <vt:lpstr>Самостійна робота</vt:lpstr>
      <vt:lpstr>Критерії оцінювання</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ФІНАНСИ ПІДПРИЄМСТВ</dc:title>
  <dc:creator>Пользователь</dc:creator>
  <cp:lastModifiedBy>admin</cp:lastModifiedBy>
  <cp:revision>50</cp:revision>
  <cp:lastPrinted>2025-06-11T12:28:56Z</cp:lastPrinted>
  <dcterms:created xsi:type="dcterms:W3CDTF">2024-02-06T17:10:51Z</dcterms:created>
  <dcterms:modified xsi:type="dcterms:W3CDTF">2025-08-20T12:09:45Z</dcterms:modified>
</cp:coreProperties>
</file>