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59" r:id="rId2"/>
    <p:sldId id="260" r:id="rId3"/>
    <p:sldId id="261" r:id="rId4"/>
    <p:sldId id="262" r:id="rId5"/>
    <p:sldId id="284" r:id="rId6"/>
    <p:sldId id="294" r:id="rId7"/>
    <p:sldId id="285" r:id="rId8"/>
    <p:sldId id="286" r:id="rId9"/>
    <p:sldId id="296" r:id="rId10"/>
    <p:sldId id="287" r:id="rId11"/>
    <p:sldId id="288" r:id="rId12"/>
    <p:sldId id="291" r:id="rId13"/>
    <p:sldId id="292" r:id="rId14"/>
    <p:sldId id="298" r:id="rId15"/>
    <p:sldId id="297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Monotype Corsiva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60"/>
  </p:normalViewPr>
  <p:slideViewPr>
    <p:cSldViewPr>
      <p:cViewPr>
        <p:scale>
          <a:sx n="66" d="100"/>
          <a:sy n="66" d="100"/>
        </p:scale>
        <p:origin x="-1512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5" name="Пі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31" name="Місце для дати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Місце для нижнього колонтитула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326EDE6-745C-4B9B-B8A9-E827A179F905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9F8A624-F82F-4B58-A2E5-6444D79ED400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F16C7F1C-0854-4B9D-9540-A4C447077C46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47BA6FA-65E8-4313-91AF-A8C8C1AC28A2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F28040E0-02A5-4C98-A4B9-B7A14CB1CE1A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51CAACB-B905-46B5-8ABE-8EEB9C7383CA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3A6EC66-B87A-46E3-BCC2-9DEC1C0B8199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1584EDD-5F8D-4E4C-B159-AC2252143DF0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23F4AD0-2ABD-4C13-A87D-CFE5B2784A99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1319EFF-EFBA-4323-A8D7-FA16F88D2F79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кут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E0B8F7A-E129-47D4-8286-7BD0ED7A8475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  <p:sp>
        <p:nvSpPr>
          <p:cNvPr id="10" name="Місце для зображення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Місце для заголовка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1" name="Місце для тексту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27" name="Місце для дати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Місце для номера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DBEBF446-A855-437C-8E13-FD6F076D77C8}" type="slidenum">
              <a:rPr lang="ru-RU" smtClean="0"/>
              <a:pPr>
                <a:defRPr/>
              </a:pPr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208912" cy="576064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1600" dirty="0" smtClean="0">
                <a:latin typeface="+mn-lt"/>
                <a:cs typeface="Times New Roman" pitchFamily="18" charset="0"/>
              </a:rPr>
              <a:t/>
            </a:r>
            <a:br>
              <a:rPr lang="ru-RU" sz="1600" dirty="0" smtClean="0">
                <a:latin typeface="+mn-lt"/>
                <a:cs typeface="Times New Roman" pitchFamily="18" charset="0"/>
              </a:rPr>
            </a:br>
            <a:r>
              <a:rPr lang="ru-RU" sz="1600" dirty="0" smtClean="0">
                <a:latin typeface="+mn-lt"/>
                <a:cs typeface="Times New Roman" pitchFamily="18" charset="0"/>
              </a:rPr>
              <a:t/>
            </a:r>
            <a:br>
              <a:rPr lang="ru-RU" sz="16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latin typeface="+mn-lt"/>
                <a:cs typeface="Times New Roman" pitchFamily="18" charset="0"/>
              </a:rPr>
              <a:t/>
            </a:r>
            <a:br>
              <a:rPr lang="ru-RU" sz="18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latin typeface="+mn-lt"/>
                <a:cs typeface="Times New Roman" pitchFamily="18" charset="0"/>
              </a:rPr>
              <a:t/>
            </a:r>
            <a:br>
              <a:rPr lang="ru-RU" sz="18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latin typeface="+mn-lt"/>
                <a:cs typeface="Times New Roman" pitchFamily="18" charset="0"/>
              </a:rPr>
              <a:t/>
            </a:r>
            <a:br>
              <a:rPr lang="ru-RU" sz="18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latin typeface="+mn-lt"/>
                <a:cs typeface="Times New Roman" pitchFamily="18" charset="0"/>
              </a:rPr>
              <a:t/>
            </a:r>
            <a:br>
              <a:rPr lang="ru-RU" sz="18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cs typeface="Times New Roman" pitchFamily="18" charset="0"/>
              </a:rPr>
              <a:t>ТЕРНОПІЛЬСЬКИЙ  ФАХОВИЙ  КОЛЕДЖ  ХАРЧОВИХ  ТЕХНОЛОГІЙ  І  ТОРГІВЛІ</a:t>
            </a:r>
            <a:br>
              <a:rPr lang="ru-RU" sz="1800" dirty="0" smtClean="0">
                <a:cs typeface="Times New Roman" pitchFamily="18" charset="0"/>
              </a:rPr>
            </a:br>
            <a:r>
              <a:rPr lang="ru-RU" sz="1800" dirty="0" smtClean="0">
                <a:cs typeface="Times New Roman" pitchFamily="18" charset="0"/>
              </a:rPr>
              <a:t>ЦИКЛОВА  КОМІСІЯ  ТЕХНОЛОГІЧНИХ  ДИСЦИПЛІН</a:t>
            </a:r>
            <a:endParaRPr lang="ru-RU" sz="1800" dirty="0" smtClean="0">
              <a:latin typeface="Algerian" pitchFamily="82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124744"/>
            <a:ext cx="7239000" cy="4846320"/>
          </a:xfrm>
        </p:spPr>
        <p:txBody>
          <a:bodyPr>
            <a:normAutofit/>
          </a:bodyPr>
          <a:lstStyle/>
          <a:p>
            <a:pPr algn="ctr" eaLnBrk="1" hangingPunct="1">
              <a:buNone/>
              <a:defRPr/>
            </a:pPr>
            <a:endParaRPr lang="uk-UA" sz="1400" dirty="0" smtClean="0">
              <a:latin typeface="Verdana" pitchFamily="34" charset="0"/>
              <a:ea typeface="Verdana" pitchFamily="34" charset="0"/>
            </a:endParaRPr>
          </a:p>
          <a:p>
            <a:pPr algn="ctr" eaLnBrk="1" hangingPunct="1">
              <a:buNone/>
              <a:defRPr/>
            </a:pPr>
            <a:r>
              <a:rPr lang="uk-UA" sz="3600" dirty="0" smtClean="0">
                <a:latin typeface="Verdana" pitchFamily="34" charset="0"/>
                <a:ea typeface="Verdana" pitchFamily="34" charset="0"/>
              </a:rPr>
              <a:t>       </a:t>
            </a:r>
          </a:p>
          <a:p>
            <a:pPr algn="ctr" eaLnBrk="1" hangingPunct="1">
              <a:buNone/>
              <a:defRPr/>
            </a:pPr>
            <a:r>
              <a:rPr lang="uk-UA" sz="3600" dirty="0" smtClean="0">
                <a:latin typeface="Verdana" pitchFamily="34" charset="0"/>
                <a:ea typeface="Verdana" pitchFamily="34" charset="0"/>
              </a:rPr>
              <a:t>        СИЛАБУС</a:t>
            </a:r>
          </a:p>
          <a:p>
            <a:pPr algn="ctr" eaLnBrk="1" hangingPunct="1">
              <a:buNone/>
              <a:defRPr/>
            </a:pPr>
            <a:endParaRPr lang="uk-UA" sz="2000" b="1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algn="ctr" eaLnBrk="1" hangingPunct="1">
              <a:buNone/>
              <a:defRPr/>
            </a:pPr>
            <a:r>
              <a:rPr lang="uk-UA" sz="2000" b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                       ОСВІТНЬОГО  КОМПОНЕНТА</a:t>
            </a:r>
          </a:p>
          <a:p>
            <a:pPr algn="ctr" eaLnBrk="1" hangingPunct="1">
              <a:buNone/>
              <a:defRPr/>
            </a:pPr>
            <a:endParaRPr lang="uk-UA" sz="2000" b="1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algn="ctr" eaLnBrk="1" hangingPunct="1">
              <a:buNone/>
              <a:defRPr/>
            </a:pPr>
            <a:r>
              <a:rPr lang="uk-UA" sz="4400" b="1" i="1" dirty="0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Технологія  </a:t>
            </a:r>
            <a:r>
              <a:rPr lang="uk-UA" sz="4400" b="1" i="1" dirty="0" err="1" smtClean="0">
                <a:latin typeface="Times New Roman" pitchFamily="18" charset="0"/>
                <a:ea typeface="Verdana" pitchFamily="34" charset="0"/>
                <a:cs typeface="Times New Roman" pitchFamily="18" charset="0"/>
              </a:rPr>
              <a:t>харчоконцентратів</a:t>
            </a:r>
            <a:endParaRPr lang="uk-UA" sz="4400" b="1" i="1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  <a:p>
            <a:pPr algn="ctr" eaLnBrk="1" hangingPunct="1">
              <a:buNone/>
              <a:defRPr/>
            </a:pPr>
            <a:endParaRPr lang="uk-UA" sz="2000" b="1" dirty="0" smtClean="0"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56792"/>
            <a:ext cx="2103228" cy="21420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19256" cy="6123080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5" y="476672"/>
          <a:ext cx="8352928" cy="5685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794"/>
                <a:gridCol w="7203442"/>
                <a:gridCol w="689692"/>
              </a:tblGrid>
              <a:tr h="504056">
                <a:tc>
                  <a:txBody>
                    <a:bodyPr/>
                    <a:lstStyle/>
                    <a:p>
                      <a:pPr algn="ctr"/>
                      <a:endParaRPr lang="uk-UA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САМОСТІЙНА</a:t>
                      </a:r>
                      <a:r>
                        <a:rPr lang="uk-UA" sz="16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РОБОТА</a:t>
                      </a:r>
                      <a:endParaRPr lang="uk-UA" sz="16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52355">
                <a:tc>
                  <a:txBody>
                    <a:bodyPr/>
                    <a:lstStyle/>
                    <a:p>
                      <a:r>
                        <a:rPr lang="uk-UA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 1</a:t>
                      </a:r>
                      <a:endParaRPr lang="uk-UA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Презенація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 тему «Історія  розвитку виробництва </a:t>
                      </a:r>
                      <a:r>
                        <a:rPr kumimoji="0" lang="uk-UA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харчоконцентратів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 Україні».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3721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Скласти таблицю: «Сировина, яка змінює консистенцію та поліпшує структуру (агар, желатин крохмаль </a:t>
                      </a:r>
                      <a:r>
                        <a:rPr kumimoji="0" lang="uk-UA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і.т.д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.)та її характеристика».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Реферат на тему: «Основи харчового законодавства України».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3721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Скласти таблицю органолептичних показників </a:t>
                      </a:r>
                      <a:r>
                        <a:rPr kumimoji="0" lang="uk-UA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харчоконцентратів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перших других страв, соусів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Реферат на тему: «Техніка сублімаційного висушування»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Презентація : «Сировина для білкових </a:t>
                      </a:r>
                      <a:r>
                        <a:rPr kumimoji="0" lang="uk-UA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гідролізаторів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 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3721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Скласти технологічні схеми виробництва киселів і мусів.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Скласти таблицю асортименту </a:t>
                      </a:r>
                      <a:r>
                        <a:rPr kumimoji="0" lang="uk-UA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харчоконцентратів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солодких страв вказуючи торгові марки виробників.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23721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Скласти технологічну схему виробництва кукурудзяних зірочок на </a:t>
                      </a:r>
                      <a:r>
                        <a:rPr kumimoji="0" lang="uk-UA" sz="1600" b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двошнековому</a:t>
                      </a:r>
                      <a:r>
                        <a:rPr kumimoji="0" lang="uk-UA" sz="16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екструдері.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Скласти технологічну схему подушечок з начинкою.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Презентація на тему: «Інновації у виробництві сухих зернових сніданків»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59155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Скласти таблицю «Сухі продукти дитячого та дієтичного харчування».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Реферат «Історія становлення виробництва сухих продуктів дитячого харчування».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19256" cy="6123080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764704"/>
          <a:ext cx="8352928" cy="27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794"/>
                <a:gridCol w="7203442"/>
                <a:gridCol w="689692"/>
              </a:tblGrid>
              <a:tr h="100811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Скласти таблицю: «Порівняльна ефективність різних способів чищення картоплі».</a:t>
                      </a:r>
                      <a:r>
                        <a:rPr kumimoji="0" lang="uk-UA" sz="1600" b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Презентація на тему: «Переваги та недоліки </a:t>
                      </a:r>
                      <a:r>
                        <a:rPr kumimoji="0" lang="uk-UA" sz="1600" b="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чипсів</a:t>
                      </a:r>
                      <a:r>
                        <a:rPr kumimoji="0" lang="uk-UA" sz="1600" b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у харчуванні людини».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endParaRPr lang="uk-UA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977240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Скласти конспект з теми «Отримання торговельний сортів байхового чаю». 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Підготувати реферати з теми «Історія походження кави».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Презентація на тему: «Трав’яні чаї нашого регіону та їх використання»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Презентація з теми: «Походження прянощів та їх властивості».</a:t>
                      </a:r>
                    </a:p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Скласти таблицю класифікації прянощів. 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5536" y="260648"/>
            <a:ext cx="8186766" cy="3960440"/>
          </a:xfrm>
        </p:spPr>
        <p:txBody>
          <a:bodyPr>
            <a:normAutofit/>
          </a:bodyPr>
          <a:lstStyle/>
          <a:p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600" i="1" dirty="0" smtClean="0">
                <a:latin typeface="Times New Roman" pitchFamily="18" charset="0"/>
                <a:cs typeface="Times New Roman" pitchFamily="18" charset="0"/>
              </a:rPr>
            </a:br>
            <a:endParaRPr lang="uk-UA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6"/>
          <p:cNvSpPr>
            <a:spLocks noGrp="1"/>
          </p:cNvSpPr>
          <p:nvPr>
            <p:ph idx="1"/>
          </p:nvPr>
        </p:nvSpPr>
        <p:spPr>
          <a:xfrm>
            <a:off x="395536" y="548680"/>
            <a:ext cx="8435280" cy="5907056"/>
          </a:xfrm>
        </p:spPr>
        <p:txBody>
          <a:bodyPr>
            <a:normAutofit fontScale="25000" lnSpcReduction="20000"/>
          </a:bodyPr>
          <a:lstStyle/>
          <a:p>
            <a:pPr algn="just">
              <a:spcBef>
                <a:spcPts val="0"/>
              </a:spcBef>
              <a:buNone/>
            </a:pPr>
            <a:r>
              <a:rPr lang="uk-UA" dirty="0" smtClean="0"/>
              <a:t>        </a:t>
            </a:r>
            <a:r>
              <a:rPr lang="uk-UA" sz="8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Оцінювання результатів навчання здобувачів освіти здійснюється через контрольні заходи з використанням критеріїв, які відображають рівень сформованих </a:t>
            </a:r>
            <a:r>
              <a:rPr lang="uk-UA" sz="6400" dirty="0" err="1" smtClean="0">
                <a:latin typeface="Times New Roman" pitchFamily="18" charset="0"/>
                <a:cs typeface="Times New Roman" pitchFamily="18" charset="0"/>
              </a:rPr>
              <a:t>компетентностей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. Контроль може бути: усним, письмовим, практичним, комп’ютерним, у формі індивідуальних завдань.</a:t>
            </a:r>
          </a:p>
          <a:p>
            <a:pPr algn="just">
              <a:spcBef>
                <a:spcPts val="0"/>
              </a:spcBef>
              <a:buNone/>
            </a:pP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         Оцінювання охоплює всі компоненти </a:t>
            </a:r>
            <a:r>
              <a:rPr lang="uk-UA" sz="6400" dirty="0" err="1" smtClean="0">
                <a:latin typeface="Times New Roman" pitchFamily="18" charset="0"/>
                <a:cs typeface="Times New Roman" pitchFamily="18" charset="0"/>
              </a:rPr>
              <a:t>компетентностей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: знання, вміння/навички, комунікація, відповідальність, автономія.</a:t>
            </a:r>
          </a:p>
          <a:p>
            <a:pPr algn="just">
              <a:spcBef>
                <a:spcPts val="0"/>
              </a:spcBef>
              <a:buNone/>
            </a:pP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         Використовують наступні  види контролю:  поточний контроль – проводиться під час лекцій та практичних занять (усне опитування, експрес-контроль, тести, завдання) та підсумковий (семестровий) контроль – здійснюється згідно з графіком освітнього процесу у формі заліку.</a:t>
            </a:r>
          </a:p>
          <a:p>
            <a:pPr algn="just">
              <a:spcBef>
                <a:spcPts val="0"/>
              </a:spcBef>
              <a:buNone/>
            </a:pP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       Критерії оцінювання результатів навчання:</a:t>
            </a:r>
          </a:p>
          <a:p>
            <a:pPr algn="just">
              <a:spcBef>
                <a:spcPts val="0"/>
              </a:spcBef>
              <a:buNone/>
            </a:pP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    - Оцінка </a:t>
            </a:r>
            <a:r>
              <a:rPr lang="uk-UA" sz="6400" b="1" i="1" dirty="0" err="1" smtClean="0">
                <a:latin typeface="Times New Roman" pitchFamily="18" charset="0"/>
                <a:cs typeface="Times New Roman" pitchFamily="18" charset="0"/>
              </a:rPr>
              <a:t>„відмінно</a:t>
            </a:r>
            <a:r>
              <a:rPr lang="uk-UA" sz="6400" b="1" i="1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uk-UA" sz="64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виставляється, якщо при відповідях на запитання здобувач освіти виявляє всебічні, систематизовані, глибокі знання програмного матеріалу, уміння виконувати практичні і лабораторні завдання, знання основної і додаткової літератури передбачених програмою на рівні творчого використання.</a:t>
            </a:r>
          </a:p>
          <a:p>
            <a:pPr algn="just">
              <a:spcBef>
                <a:spcPts val="0"/>
              </a:spcBef>
              <a:buNone/>
            </a:pP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    - Оцінка </a:t>
            </a:r>
            <a:r>
              <a:rPr lang="uk-UA" sz="6400" b="1" i="1" dirty="0" err="1" smtClean="0">
                <a:latin typeface="Times New Roman" pitchFamily="18" charset="0"/>
                <a:cs typeface="Times New Roman" pitchFamily="18" charset="0"/>
              </a:rPr>
              <a:t>„добре</a:t>
            </a:r>
            <a:r>
              <a:rPr lang="uk-UA" sz="6400" b="1" i="1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- виставляється, якщо при відповіді на запитання здобувач освіти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неточностей.</a:t>
            </a:r>
          </a:p>
          <a:p>
            <a:pPr algn="just">
              <a:spcBef>
                <a:spcPts val="0"/>
              </a:spcBef>
              <a:buNone/>
            </a:pP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     - Оцінка </a:t>
            </a:r>
            <a:r>
              <a:rPr lang="uk-UA" sz="6400" b="1" i="1" dirty="0" err="1" smtClean="0">
                <a:latin typeface="Times New Roman" pitchFamily="18" charset="0"/>
                <a:cs typeface="Times New Roman" pitchFamily="18" charset="0"/>
              </a:rPr>
              <a:t>„задовільно</a:t>
            </a:r>
            <a:r>
              <a:rPr lang="uk-UA" sz="6400" b="1" i="1" dirty="0" smtClean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- виставляється якщо при відповіді на запитання здобувач освіти  виявив повне знання основного програмного матеріалу, обсягом що необхідний для подальшого навчання і роботи, здатність впоратись з використанням завдань передбачених програмою на рівні репродуктивного відтворення, припускається неточностей при розв'язанні ситуацій, висвітленні окремих методичних визначень.</a:t>
            </a:r>
          </a:p>
          <a:p>
            <a:pPr algn="just">
              <a:spcBef>
                <a:spcPts val="0"/>
              </a:spcBef>
              <a:buNone/>
            </a:pP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     - Оцінка </a:t>
            </a:r>
            <a:r>
              <a:rPr lang="uk-UA" sz="6400" b="1" i="1" dirty="0" err="1" smtClean="0">
                <a:latin typeface="Times New Roman" pitchFamily="18" charset="0"/>
                <a:cs typeface="Times New Roman" pitchFamily="18" charset="0"/>
              </a:rPr>
              <a:t>„незадовільно</a:t>
            </a:r>
            <a:r>
              <a:rPr lang="uk-UA" sz="6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6400" i="1" dirty="0" smtClean="0">
                <a:latin typeface="Times New Roman" pitchFamily="18" charset="0"/>
                <a:cs typeface="Times New Roman" pitchFamily="18" charset="0"/>
              </a:rPr>
              <a:t>" - 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виставляється, якщо при відповіді на запитання здобувач освіти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відтворення,     не     може     розібратись     у     вирішенні     ситуаційних     завдань.</a:t>
            </a:r>
          </a:p>
          <a:p>
            <a:pPr>
              <a:buNone/>
            </a:pP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755576" y="332656"/>
            <a:ext cx="8064896" cy="432048"/>
          </a:xfrm>
          <a:prstGeom prst="rect">
            <a:avLst/>
          </a:prstGeom>
        </p:spPr>
        <p:txBody>
          <a:bodyPr vert="horz" lIns="45720" tIns="0" rIns="45720" bIns="0" anchor="b" anchorCtr="0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80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Times New Roman" pitchFamily="18" charset="0"/>
                <a:ea typeface="+mj-ea"/>
                <a:cs typeface="Times New Roman" pitchFamily="18" charset="0"/>
              </a:rPr>
              <a:t>КРИТЕРІЇ   ОЦІНЮВАННЯ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8000" b="1" i="0" u="none" strike="noStrike" kern="1200" cap="all" spc="0" normalizeH="0" baseline="0" noProof="0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5536" y="260648"/>
            <a:ext cx="8186766" cy="3960440"/>
          </a:xfrm>
        </p:spPr>
        <p:txBody>
          <a:bodyPr>
            <a:normAutofit/>
          </a:bodyPr>
          <a:lstStyle/>
          <a:p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600" i="1" dirty="0" smtClean="0">
                <a:latin typeface="Times New Roman" pitchFamily="18" charset="0"/>
                <a:cs typeface="Times New Roman" pitchFamily="18" charset="0"/>
              </a:rPr>
            </a:br>
            <a:endParaRPr lang="uk-UA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6"/>
          <p:cNvSpPr>
            <a:spLocks noGrp="1"/>
          </p:cNvSpPr>
          <p:nvPr>
            <p:ph idx="1"/>
          </p:nvPr>
        </p:nvSpPr>
        <p:spPr>
          <a:xfrm>
            <a:off x="323528" y="620688"/>
            <a:ext cx="8579296" cy="5760640"/>
          </a:xfrm>
        </p:spPr>
        <p:txBody>
          <a:bodyPr>
            <a:normAutofit fontScale="25000" lnSpcReduction="20000"/>
          </a:bodyPr>
          <a:lstStyle/>
          <a:p>
            <a:pPr algn="ctr">
              <a:spcBef>
                <a:spcPts val="0"/>
              </a:spcBef>
              <a:buNone/>
            </a:pPr>
            <a:r>
              <a:rPr lang="ru-RU" sz="6400" i="1" u="sng" dirty="0" err="1" smtClean="0">
                <a:latin typeface="Times New Roman" pitchFamily="18" charset="0"/>
                <a:cs typeface="Times New Roman" pitchFamily="18" charset="0"/>
              </a:rPr>
              <a:t>Законодавчі</a:t>
            </a:r>
            <a:r>
              <a:rPr lang="ru-RU" sz="6400" i="1" u="sng" dirty="0" smtClean="0">
                <a:latin typeface="Times New Roman" pitchFamily="18" charset="0"/>
                <a:cs typeface="Times New Roman" pitchFamily="18" charset="0"/>
              </a:rPr>
              <a:t>  та  </a:t>
            </a:r>
            <a:r>
              <a:rPr lang="ru-RU" sz="6400" i="1" u="sng" dirty="0" err="1" smtClean="0">
                <a:latin typeface="Times New Roman" pitchFamily="18" charset="0"/>
                <a:cs typeface="Times New Roman" pitchFamily="18" charset="0"/>
              </a:rPr>
              <a:t>нормативні</a:t>
            </a:r>
            <a:r>
              <a:rPr lang="ru-RU" sz="64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u="sng" dirty="0" err="1" smtClean="0">
                <a:latin typeface="Times New Roman" pitchFamily="18" charset="0"/>
                <a:cs typeface="Times New Roman" pitchFamily="18" charset="0"/>
              </a:rPr>
              <a:t>джерела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1. Закон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«Про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безпечності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харчових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»  / ВВР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, 1998, № 19, ст. 98.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 2.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Закону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«Про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безпечності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харчових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 3.  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Стандарти:  - 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ДСТУ 4394:2005 –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Кава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натуральна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розчинна</a:t>
            </a:r>
            <a:endParaRPr lang="uk-UA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       - 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Концентрати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харчові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Сніданки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сухі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технічні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/ ДСТУ 2903: 2005.</a:t>
            </a:r>
            <a:endParaRPr lang="uk-UA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       - 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Концентрати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харчові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Напівфабрикати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виробів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борошна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технічні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/ 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uk-UA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ДСТУ 2900:2006 </a:t>
            </a:r>
            <a:endParaRPr lang="uk-UA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Концентрат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и харчових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uk-UA" sz="6400" dirty="0" err="1" smtClean="0">
                <a:latin typeface="Times New Roman" pitchFamily="18" charset="0"/>
                <a:cs typeface="Times New Roman" pitchFamily="18" charset="0"/>
              </a:rPr>
              <a:t>оло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дких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страв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ДСТУ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 18488-2000 / </a:t>
            </a: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Державний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стандарт. </a:t>
            </a:r>
            <a:endParaRPr lang="uk-UA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lnSpc>
                <a:spcPct val="170000"/>
              </a:lnSpc>
              <a:spcBef>
                <a:spcPts val="0"/>
              </a:spcBef>
              <a:buNone/>
            </a:pPr>
            <a:r>
              <a:rPr lang="uk-UA" sz="64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6400" i="1" u="sng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6400" i="1" u="sng" dirty="0" smtClean="0">
                <a:latin typeface="Times New Roman" pitchFamily="18" charset="0"/>
                <a:cs typeface="Times New Roman" pitchFamily="18" charset="0"/>
              </a:rPr>
              <a:t>  та  </a:t>
            </a:r>
            <a:r>
              <a:rPr lang="ru-RU" sz="6400" i="1" u="sng" dirty="0" err="1" smtClean="0">
                <a:latin typeface="Times New Roman" pitchFamily="18" charset="0"/>
                <a:cs typeface="Times New Roman" pitchFamily="18" charset="0"/>
              </a:rPr>
              <a:t>допоміжні</a:t>
            </a:r>
            <a:r>
              <a:rPr lang="ru-RU" sz="64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u="sng" dirty="0" err="1" smtClean="0">
                <a:latin typeface="Times New Roman" pitchFamily="18" charset="0"/>
                <a:cs typeface="Times New Roman" pitchFamily="18" charset="0"/>
              </a:rPr>
              <a:t>джерела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 4.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Дорохович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А.М.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Ковбаса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В.М.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Технологія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та 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лабораторний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практикум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кондитерських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виробів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харчових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концентратів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/ К.: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Фірма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«ІНКОС», 2015. – 632с.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5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Електронний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Харчові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endParaRPr lang="uk-UA" sz="6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 6.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СамохваловаО.В.Харчові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хліба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кондитерських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макаронних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виробів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харчоконцентратів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навч.посібник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/ за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ред.О.В.Самохвалової.Х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.:</a:t>
            </a:r>
          </a:p>
          <a:p>
            <a:pPr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     ФОП </a:t>
            </a:r>
            <a:r>
              <a:rPr lang="ru-RU" sz="6400" dirty="0" err="1" smtClean="0">
                <a:latin typeface="Times New Roman" pitchFamily="18" charset="0"/>
                <a:cs typeface="Times New Roman" pitchFamily="18" charset="0"/>
              </a:rPr>
              <a:t>Бровін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О.В.,2019.284с.</a:t>
            </a: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755576" y="332656"/>
            <a:ext cx="8064896" cy="288032"/>
          </a:xfrm>
          <a:prstGeom prst="rect">
            <a:avLst/>
          </a:prstGeom>
        </p:spPr>
        <p:txBody>
          <a:bodyPr vert="horz" lIns="45720" tIns="0" rIns="45720" bIns="0" anchor="b" anchorCtr="0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8000" b="1" cap="all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Times New Roman" pitchFamily="18" charset="0"/>
                <a:ea typeface="+mj-ea"/>
                <a:cs typeface="Times New Roman" pitchFamily="18" charset="0"/>
              </a:rPr>
              <a:t>Список   </a:t>
            </a:r>
            <a:r>
              <a:rPr lang="ru-RU" sz="8000" b="1" cap="all" noProof="0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Times New Roman" pitchFamily="18" charset="0"/>
                <a:ea typeface="+mj-ea"/>
                <a:cs typeface="Times New Roman" pitchFamily="18" charset="0"/>
              </a:rPr>
              <a:t>рекомендованих</a:t>
            </a:r>
            <a:r>
              <a:rPr lang="ru-RU" sz="8000" b="1" cap="all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Times New Roman" pitchFamily="18" charset="0"/>
                <a:ea typeface="+mj-ea"/>
                <a:cs typeface="Times New Roman" pitchFamily="18" charset="0"/>
              </a:rPr>
              <a:t>  </a:t>
            </a:r>
            <a:r>
              <a:rPr lang="ru-RU" sz="8000" b="1" cap="all" noProof="0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Times New Roman" pitchFamily="18" charset="0"/>
                <a:ea typeface="+mj-ea"/>
                <a:cs typeface="Times New Roman" pitchFamily="18" charset="0"/>
              </a:rPr>
              <a:t>джерел</a:t>
            </a:r>
            <a:endParaRPr lang="ru-RU" sz="8000" b="1" cap="all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8000" b="1" i="0" u="none" strike="noStrike" kern="1200" cap="all" spc="0" normalizeH="0" baseline="0" noProof="0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5536" y="260648"/>
            <a:ext cx="8186766" cy="3960440"/>
          </a:xfrm>
        </p:spPr>
        <p:txBody>
          <a:bodyPr>
            <a:normAutofit/>
          </a:bodyPr>
          <a:lstStyle/>
          <a:p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600" i="1" dirty="0" smtClean="0">
                <a:latin typeface="Times New Roman" pitchFamily="18" charset="0"/>
                <a:cs typeface="Times New Roman" pitchFamily="18" charset="0"/>
              </a:rPr>
            </a:br>
            <a:endParaRPr lang="uk-UA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6"/>
          <p:cNvSpPr>
            <a:spLocks noGrp="1"/>
          </p:cNvSpPr>
          <p:nvPr>
            <p:ph idx="1"/>
          </p:nvPr>
        </p:nvSpPr>
        <p:spPr>
          <a:xfrm>
            <a:off x="323528" y="620688"/>
            <a:ext cx="8579296" cy="5760640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-RU" sz="1600" i="1" u="sng" dirty="0" err="1" smtClean="0">
                <a:latin typeface="Times New Roman" pitchFamily="18" charset="0"/>
                <a:cs typeface="Times New Roman" pitchFamily="18" charset="0"/>
              </a:rPr>
              <a:t>Законодавчі</a:t>
            </a: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  та  </a:t>
            </a:r>
            <a:r>
              <a:rPr lang="ru-RU" sz="1600" i="1" u="sng" dirty="0" err="1" smtClean="0">
                <a:latin typeface="Times New Roman" pitchFamily="18" charset="0"/>
                <a:cs typeface="Times New Roman" pitchFamily="18" charset="0"/>
              </a:rPr>
              <a:t>нормативні</a:t>
            </a: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u="sng" dirty="0" err="1" smtClean="0">
                <a:latin typeface="Times New Roman" pitchFamily="18" charset="0"/>
                <a:cs typeface="Times New Roman" pitchFamily="18" charset="0"/>
              </a:rPr>
              <a:t>джерела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1. Закон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«Про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безпечності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харчових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  / ВВР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, 1998, № 19, ст. 98.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2.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Закону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«Про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безпечності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харчових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3. 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Стандарти: </a:t>
            </a:r>
            <a:endParaRPr lang="uk-UA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-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Концентрати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харчові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Сніданки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сухі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технічні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/ ДСТУ 2903: 2005.</a:t>
            </a:r>
            <a:endParaRPr lang="uk-UA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-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Концентрати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харчові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Напівфабрикати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виробів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борошна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технічні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/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uk-UA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ДСТУ 2900:2006 </a:t>
            </a:r>
            <a:endParaRPr lang="uk-UA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-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ДСТУ 4394:2005 –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Кава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натуральна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розчинна</a:t>
            </a:r>
            <a:endParaRPr lang="uk-UA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-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Концентрат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и харчових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оло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страв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ДСТУ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 18488-2000 /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Державний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стандарт. </a:t>
            </a:r>
            <a:endParaRPr lang="uk-UA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uk-UA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1600" i="1" u="sng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  та  </a:t>
            </a:r>
            <a:r>
              <a:rPr lang="ru-RU" sz="1600" i="1" u="sng" dirty="0" err="1" smtClean="0">
                <a:latin typeface="Times New Roman" pitchFamily="18" charset="0"/>
                <a:cs typeface="Times New Roman" pitchFamily="18" charset="0"/>
              </a:rPr>
              <a:t>допоміжні</a:t>
            </a:r>
            <a:r>
              <a:rPr lang="ru-RU" sz="16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u="sng" dirty="0" err="1" smtClean="0">
                <a:latin typeface="Times New Roman" pitchFamily="18" charset="0"/>
                <a:cs typeface="Times New Roman" pitchFamily="18" charset="0"/>
              </a:rPr>
              <a:t>джерела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4.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Дорохович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А.М.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Ковбаса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В.М.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Технологія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лабораторний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практикум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кондитерських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виробів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харчових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концентратів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/ К.: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Фірма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«ІНКОС», 2015. – 632с.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5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Електронний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Харчові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6.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Самохвалова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О.В.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Харчові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хліба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кондитерських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макаронних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виробів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харчоконцентратів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навч.посібник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/ за ред.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О.В.Самохвалової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Х.: ФОП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Бровін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О.В.,2019.284с.</a:t>
            </a:r>
          </a:p>
          <a:p>
            <a:pPr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7. Товарознавство харчових продуктів : конспект лекцій для здобувачів першого (бакалаврського) рівня вищої освіти ОПП «Харчові технології» спеціальності 181 «Харчові технології» / уклад. В. С.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Кушнірук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. – Миколаїв : МНАУ, 2023. – 130 с. </a:t>
            </a:r>
          </a:p>
          <a:p>
            <a:pPr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755576" y="332656"/>
            <a:ext cx="8064896" cy="432048"/>
          </a:xfrm>
          <a:prstGeom prst="rect">
            <a:avLst/>
          </a:prstGeom>
        </p:spPr>
        <p:txBody>
          <a:bodyPr vert="horz" lIns="45720" tIns="0" rIns="45720" bIns="0" anchor="b" anchorCtr="0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6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n-lt"/>
                <a:ea typeface="+mj-ea"/>
                <a:cs typeface="Times New Roman" pitchFamily="18" charset="0"/>
              </a:rPr>
            </a:br>
            <a: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8000" b="1" cap="all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Times New Roman" pitchFamily="18" charset="0"/>
                <a:ea typeface="+mj-ea"/>
                <a:cs typeface="Times New Roman" pitchFamily="18" charset="0"/>
              </a:rPr>
              <a:t>Список   </a:t>
            </a:r>
            <a:r>
              <a:rPr lang="ru-RU" sz="8000" b="1" cap="all" noProof="0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Times New Roman" pitchFamily="18" charset="0"/>
                <a:ea typeface="+mj-ea"/>
                <a:cs typeface="Times New Roman" pitchFamily="18" charset="0"/>
              </a:rPr>
              <a:t>рекомендованих</a:t>
            </a:r>
            <a:r>
              <a:rPr lang="ru-RU" sz="8000" b="1" cap="all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Times New Roman" pitchFamily="18" charset="0"/>
                <a:ea typeface="+mj-ea"/>
                <a:cs typeface="Times New Roman" pitchFamily="18" charset="0"/>
              </a:rPr>
              <a:t>  </a:t>
            </a:r>
            <a:r>
              <a:rPr lang="ru-RU" sz="8000" b="1" cap="all" noProof="0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Times New Roman" pitchFamily="18" charset="0"/>
                <a:ea typeface="+mj-ea"/>
                <a:cs typeface="Times New Roman" pitchFamily="18" charset="0"/>
              </a:rPr>
              <a:t>джерел</a:t>
            </a:r>
            <a:endParaRPr lang="ru-RU" sz="8000" b="1" cap="all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8000" b="1" i="0" u="none" strike="noStrike" kern="1200" cap="all" spc="0" normalizeH="0" baseline="0" noProof="0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5536" y="260648"/>
            <a:ext cx="8186766" cy="3960440"/>
          </a:xfrm>
        </p:spPr>
        <p:txBody>
          <a:bodyPr>
            <a:normAutofit/>
          </a:bodyPr>
          <a:lstStyle/>
          <a:p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600" i="1" dirty="0" smtClean="0">
                <a:latin typeface="Times New Roman" pitchFamily="18" charset="0"/>
                <a:cs typeface="Times New Roman" pitchFamily="18" charset="0"/>
              </a:rPr>
            </a:br>
            <a:endParaRPr lang="uk-UA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6"/>
          <p:cNvSpPr>
            <a:spLocks noGrp="1"/>
          </p:cNvSpPr>
          <p:nvPr>
            <p:ph idx="1"/>
          </p:nvPr>
        </p:nvSpPr>
        <p:spPr>
          <a:xfrm>
            <a:off x="611560" y="620688"/>
            <a:ext cx="7992888" cy="576064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7. Товарознавство харчових продуктів : конспект лекцій для здобувачів першого (бакалаврського) рівня вищої освіти ОПП «Харчові технології» спеціальності 181 «Харчові технології» / уклад. В. С.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Кушнірук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. – Миколаїв : МНАУ, 2023. – 130 с. 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8.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Дейниченко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Г.В. ,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Афукова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Н.О.,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Постнов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Г.М. та ін.  Устаткування  підприємств харчування. Практикум: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навч.посіб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. Ч.2. Теплове устаткування / К:  Фірма “ІНКОС”, 2016, - 84 с.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600" smtClean="0">
                <a:latin typeface="Times New Roman" pitchFamily="18" charset="0"/>
                <a:cs typeface="Times New Roman" pitchFamily="18" charset="0"/>
              </a:rPr>
              <a:t>     9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. Інтернет джерела.</a:t>
            </a:r>
          </a:p>
          <a:p>
            <a:pPr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32656"/>
          <a:ext cx="8363272" cy="6171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2552"/>
                <a:gridCol w="2880320"/>
                <a:gridCol w="3600400"/>
              </a:tblGrid>
              <a:tr h="144016">
                <a:tc gridSpan="3">
                  <a:txBody>
                    <a:bodyPr/>
                    <a:lstStyle/>
                    <a:p>
                      <a:pPr algn="ctr" eaLnBrk="1" hangingPunct="1">
                        <a:buNone/>
                        <a:defRPr/>
                      </a:pPr>
                      <a:endParaRPr lang="uk-UA" sz="8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Verdana" pitchFamily="34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eaLnBrk="1" hangingPunct="1">
                        <a:buNone/>
                        <a:defRPr/>
                      </a:pPr>
                      <a:endParaRPr lang="uk-UA" sz="18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Verdana" pitchFamily="34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34712">
                <a:tc rowSpan="9">
                  <a:txBody>
                    <a:bodyPr/>
                    <a:lstStyle/>
                    <a:p>
                      <a:endParaRPr lang="uk-UA" sz="20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20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20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Відділення -     технологічне</a:t>
                      </a:r>
                      <a:endParaRPr lang="uk-UA" sz="2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Галузь  знань     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18  Виробництво  та  технології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Спеціальність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181  Харчові  технології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Освітньо-професійна  програма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Виробництво хліба, </a:t>
                      </a:r>
                      <a:r>
                        <a:rPr kumimoji="0" lang="uk-UA" sz="16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</a:t>
                      </a:r>
                      <a:r>
                        <a:rPr kumimoji="0" lang="ru-RU" sz="16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ндитерських</a:t>
                      </a:r>
                      <a:r>
                        <a:rPr kumimoji="0" lang="ru-RU" sz="16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6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макаронних</a:t>
                      </a:r>
                      <a:r>
                        <a:rPr kumimoji="0" lang="ru-RU" sz="16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виробів</a:t>
                      </a:r>
                      <a:r>
                        <a:rPr kumimoji="0" lang="ru-RU" sz="16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і</a:t>
                      </a:r>
                      <a:r>
                        <a:rPr kumimoji="0" lang="ru-RU" sz="16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16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                              </a:t>
                      </a:r>
                      <a:r>
                        <a:rPr kumimoji="0" lang="ru-RU" sz="16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харчоконцентратів</a:t>
                      </a:r>
                      <a:endParaRPr lang="uk-UA" sz="16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Освітньо-професійний ступінь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Фаховий  молодший  бакалавр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Статус  освітнього компонента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Основний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Мова  викладання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Українська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36056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Кількість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кредитів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4,0 кредити  ЄКТС  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Розділ  за  видами  занять  та  годинами  навчання: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120 годин</a:t>
                      </a:r>
                      <a:endParaRPr lang="uk-UA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400904">
                <a:tc vMerge="1">
                  <a:txBody>
                    <a:bodyPr/>
                    <a:lstStyle/>
                    <a:p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Аудиторні  –                                                       </a:t>
                      </a:r>
                    </a:p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Лекції  –  </a:t>
                      </a:r>
                    </a:p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Лабораторні  –</a:t>
                      </a:r>
                    </a:p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Практичні  –  </a:t>
                      </a:r>
                    </a:p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Семінарські  –  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</a:p>
                    <a:p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</a:t>
                      </a: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Самостійна  робота  – 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80  </a:t>
                      </a:r>
                      <a:r>
                        <a:rPr lang="uk-UA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AutoNum type="arabicPlain" startAt="42"/>
                      </a:pPr>
                      <a:r>
                        <a:rPr lang="uk-UA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16   </a:t>
                      </a:r>
                      <a:r>
                        <a:rPr lang="uk-UA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  </a:t>
                      </a:r>
                      <a:r>
                        <a:rPr lang="uk-UA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r>
                        <a:rPr lang="uk-UA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uk-UA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uk-UA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indent="-342900">
                        <a:buNone/>
                      </a:pPr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40  </a:t>
                      </a:r>
                      <a:r>
                        <a:rPr lang="uk-UA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Форма підсумкового контролю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Екзамен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320040"/>
            <a:ext cx="8186766" cy="732696"/>
          </a:xfrm>
        </p:spPr>
        <p:txBody>
          <a:bodyPr>
            <a:normAutofit/>
          </a:bodyPr>
          <a:lstStyle/>
          <a:p>
            <a:r>
              <a:rPr lang="uk-UA" dirty="0" smtClean="0"/>
              <a:t> 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6"/>
          <p:cNvSpPr>
            <a:spLocks noGrp="1"/>
          </p:cNvSpPr>
          <p:nvPr>
            <p:ph idx="1"/>
          </p:nvPr>
        </p:nvSpPr>
        <p:spPr>
          <a:xfrm>
            <a:off x="457200" y="548680"/>
            <a:ext cx="8219256" cy="5907056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buNone/>
            </a:pPr>
            <a:r>
              <a:rPr lang="uk-UA" dirty="0" smtClean="0"/>
              <a:t> </a:t>
            </a:r>
            <a:r>
              <a:rPr lang="uk-UA" sz="2100" dirty="0" smtClean="0">
                <a:latin typeface="Times New Roman" pitchFamily="18" charset="0"/>
                <a:cs typeface="Times New Roman" pitchFamily="18" charset="0"/>
              </a:rPr>
              <a:t>           Основною </a:t>
            </a:r>
            <a:r>
              <a:rPr lang="uk-UA" sz="2100" b="1" i="1" u="sng" dirty="0" smtClean="0"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2100" dirty="0" smtClean="0">
                <a:latin typeface="Times New Roman" pitchFamily="18" charset="0"/>
                <a:cs typeface="Times New Roman" pitchFamily="18" charset="0"/>
              </a:rPr>
              <a:t> викладання курсу є надання  здобувачам освіти  спеціальних  знань  щодо  вивчення  сучасних перспектив розвитку  виробництва  харчових   концентратів;  технологічних  процесів підготовки  сировини, виробництва  широкого асортименту харчових концентратів із застосуванням прогресивних інноваційних технології;  дослідження  споживчих властивостей  харчових концентратів; вимог стандартів, технічних умов і технологічних інструкцій до якості сировини, яка використовується, напівфабрикатів і готових виробів.</a:t>
            </a:r>
          </a:p>
          <a:p>
            <a:pPr algn="just">
              <a:lnSpc>
                <a:spcPct val="120000"/>
              </a:lnSpc>
              <a:buNone/>
            </a:pPr>
            <a:r>
              <a:rPr lang="uk-UA" sz="2100" dirty="0" smtClean="0">
                <a:latin typeface="Times New Roman" pitchFamily="18" charset="0"/>
                <a:cs typeface="Times New Roman" pitchFamily="18" charset="0"/>
              </a:rPr>
              <a:t>             Основним </a:t>
            </a:r>
            <a:r>
              <a:rPr lang="uk-UA" sz="2100" b="1" i="1" u="sng" dirty="0" smtClean="0">
                <a:latin typeface="Times New Roman" pitchFamily="18" charset="0"/>
                <a:cs typeface="Times New Roman" pitchFamily="18" charset="0"/>
              </a:rPr>
              <a:t>завданням</a:t>
            </a:r>
            <a:r>
              <a:rPr lang="uk-UA" sz="2100" dirty="0" smtClean="0">
                <a:latin typeface="Times New Roman" pitchFamily="18" charset="0"/>
                <a:cs typeface="Times New Roman" pitchFamily="18" charset="0"/>
              </a:rPr>
              <a:t> вивчення курсу є вивчення способів і методів використання нової сировини для приготування  </a:t>
            </a:r>
            <a:r>
              <a:rPr lang="uk-UA" sz="2100" dirty="0" err="1" smtClean="0">
                <a:latin typeface="Times New Roman" pitchFamily="18" charset="0"/>
                <a:cs typeface="Times New Roman" pitchFamily="18" charset="0"/>
              </a:rPr>
              <a:t>харчоконцентратів</a:t>
            </a:r>
            <a:r>
              <a:rPr lang="uk-UA" sz="2100" dirty="0" smtClean="0">
                <a:latin typeface="Times New Roman" pitchFamily="18" charset="0"/>
                <a:cs typeface="Times New Roman" pitchFamily="18" charset="0"/>
              </a:rPr>
              <a:t> і впровадження безвідходної,  ресурсозберігаючої технології; технологічних процесів підготовки сировини, схеми виробництва широкого асортименту </a:t>
            </a:r>
            <a:r>
              <a:rPr lang="uk-UA" sz="2100" dirty="0" err="1" smtClean="0">
                <a:latin typeface="Times New Roman" pitchFamily="18" charset="0"/>
                <a:cs typeface="Times New Roman" pitchFamily="18" charset="0"/>
              </a:rPr>
              <a:t>харчоконцентратів</a:t>
            </a:r>
            <a:r>
              <a:rPr lang="uk-UA" sz="2100" dirty="0" smtClean="0">
                <a:latin typeface="Times New Roman" pitchFamily="18" charset="0"/>
                <a:cs typeface="Times New Roman" pitchFamily="18" charset="0"/>
              </a:rPr>
              <a:t> із застосуванням прогресивних інноваційних  технологій;  розширення  </a:t>
            </a:r>
            <a:r>
              <a:rPr lang="uk-UA" sz="2100" dirty="0" err="1" smtClean="0">
                <a:latin typeface="Times New Roman" pitchFamily="18" charset="0"/>
                <a:cs typeface="Times New Roman" pitchFamily="18" charset="0"/>
              </a:rPr>
              <a:t>ассортименту</a:t>
            </a:r>
            <a:r>
              <a:rPr lang="uk-UA" sz="2100" dirty="0" smtClean="0">
                <a:latin typeface="Times New Roman" pitchFamily="18" charset="0"/>
                <a:cs typeface="Times New Roman" pitchFamily="18" charset="0"/>
              </a:rPr>
              <a:t>  та  визначення  показників  якості </a:t>
            </a:r>
            <a:r>
              <a:rPr lang="uk-UA" sz="2100" dirty="0" err="1" smtClean="0">
                <a:latin typeface="Times New Roman" pitchFamily="18" charset="0"/>
                <a:cs typeface="Times New Roman" pitchFamily="18" charset="0"/>
              </a:rPr>
              <a:t>харчоконцентратів</a:t>
            </a:r>
            <a:r>
              <a:rPr lang="uk-UA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buNone/>
            </a:pPr>
            <a:r>
              <a:rPr lang="uk-UA" sz="21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uk-UA" sz="21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900" b="1" i="1" u="sng" dirty="0" smtClean="0">
                <a:latin typeface="Times New Roman" pitchFamily="18" charset="0"/>
                <a:cs typeface="Times New Roman" pitchFamily="18" charset="0"/>
              </a:rPr>
              <a:t>Міждисциплінарні  зв'язки:</a:t>
            </a:r>
            <a:r>
              <a:rPr lang="uk-UA" sz="1900" dirty="0" smtClean="0">
                <a:latin typeface="Times New Roman" pitchFamily="18" charset="0"/>
                <a:cs typeface="Times New Roman" pitchFamily="18" charset="0"/>
              </a:rPr>
              <a:t>  вивчення освітнього компонента тісно пов'язане з   «Технологічне обладнання галузі</a:t>
            </a:r>
            <a:r>
              <a:rPr lang="uk-UA" sz="2100" dirty="0" smtClean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uk-UA" sz="1900" dirty="0" smtClean="0">
                <a:latin typeface="Times New Roman" pitchFamily="18" charset="0"/>
                <a:cs typeface="Times New Roman" pitchFamily="18" charset="0"/>
              </a:rPr>
              <a:t>Технології хлібопекарного та макаронного виробництва», «Технологією кондитерського виробництва», «Якість та безпечність харчових продуктів», «Процеси і апарати харчових виробництв», «Технохімічний контроль виробництва» тощо.</a:t>
            </a:r>
            <a:endParaRPr lang="uk-UA" sz="1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404664"/>
            <a:ext cx="8291264" cy="6051072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marL="0" algn="ctr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У результаті вивчення навчального компоненту здобувач освіти повинен отримати:</a:t>
            </a:r>
          </a:p>
          <a:p>
            <a:pPr marL="0" algn="ctr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1600" b="1" i="1" u="sng" dirty="0" smtClean="0">
                <a:latin typeface="Times New Roman" pitchFamily="18" charset="0"/>
                <a:cs typeface="Times New Roman" pitchFamily="18" charset="0"/>
              </a:rPr>
              <a:t>загальні компетентності</a:t>
            </a:r>
            <a:r>
              <a:rPr lang="uk-UA" sz="16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algn="just">
              <a:spcBef>
                <a:spcPts val="0"/>
              </a:spcBef>
              <a:buNone/>
            </a:pP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ЗК2.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Здатність зберігати та примножувати моральні, культурні, наукові цінності і досягнення суспільства на основі розуміння історії та закономірностей розвитку предметної області, її місця у загальній системі знань про природу і суспільство та у розвитку суспільства, техніки і технологій, використовувати різні види та форми рухової активності для активного відпочинку та ведення здорового способу життя.  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ЗК 3. Здатність застосовувати знання у практичних ситуаціях.</a:t>
            </a: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ЗК6.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інформаційні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комунікаційні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технології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ЗК7.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вчитися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оволодівати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сучасними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знаннями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ЗК8.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забезпечувати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виконуваних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робіт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ЗК10.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володіння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навичками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міжособистісної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вміння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команді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налагоджувати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контакт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різними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віком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характером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статусом людьми.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ЗК11.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виявляти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ініціативу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повагу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людей,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себе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певну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ділянку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розділити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успіхи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колективу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мотивувати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колектив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рухатися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спільної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мети.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ЗК12.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команді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ЗК13.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Здатність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самостійно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автономно.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r>
              <a:rPr lang="uk-UA" sz="1600" b="1" dirty="0" smtClean="0"/>
              <a:t>  </a:t>
            </a:r>
            <a:endParaRPr lang="uk-UA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19256" cy="612308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 algn="ctr">
              <a:buNone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1600" b="1" i="1" u="sng" dirty="0" smtClean="0">
                <a:latin typeface="Times New Roman" pitchFamily="18" charset="0"/>
                <a:cs typeface="Times New Roman" pitchFamily="18" charset="0"/>
              </a:rPr>
              <a:t>Спеціальні компетентності: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СК 1. Здатність здійснювати виробництво харчової продукції та продукції суміжних виробництв на основі розуміння сутності перетворень основних компонентів продовольчої сировини впродовж технологічного процесу. </a:t>
            </a:r>
          </a:p>
          <a:p>
            <a:pPr algn="just"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СК 2. Здатність контролювати режими технологічних процесів виробництва харчової продукції.</a:t>
            </a:r>
          </a:p>
          <a:p>
            <a:pPr algn="just"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СК 3. Здатність проводити контроль якості і безпечності сировини, напівфабрикатів, харчової продукції та продукції суміжних виробництв. </a:t>
            </a:r>
          </a:p>
          <a:p>
            <a:pPr algn="just"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СК 4. Здатність застосовувати практичні уміння і навички під час виробництва якісної і безпечної продукції. </a:t>
            </a:r>
          </a:p>
          <a:p>
            <a:pPr algn="just"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СК 5. Здатність знаходити відповідні рішення у розробці нових та удосконаленні </a:t>
            </a:r>
          </a:p>
          <a:p>
            <a:pPr algn="just"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СК 8. Здатність дотримуватися вимог законодавства та використовувати нормативно-технічну документацію в галузі харчових технологій.</a:t>
            </a:r>
          </a:p>
          <a:p>
            <a:pPr marL="0" algn="just">
              <a:spcBef>
                <a:spcPts val="0"/>
              </a:spcBef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СК 9.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організовувати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безпечну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роботу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виробничої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дільниці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підрозділу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охорони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buNone/>
            </a:pP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19256" cy="590705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ctr"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В результаті вивчення освітнього компоненту здобувач освіти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повинен мати </a:t>
            </a:r>
            <a:r>
              <a:rPr lang="uk-UA" sz="1600" b="1" i="1" u="sng" dirty="0" smtClean="0">
                <a:latin typeface="Times New Roman" pitchFamily="18" charset="0"/>
                <a:cs typeface="Times New Roman" pitchFamily="18" charset="0"/>
              </a:rPr>
              <a:t>результати навчання:</a:t>
            </a:r>
          </a:p>
          <a:p>
            <a:pPr algn="ctr">
              <a:buNone/>
            </a:pP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РН 1 Забезпечувати функціонування технологічних процесів виробництва харчової продукції із застосуванням сучасного технологічного устаткування.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РН 2 Застосовувати закономірності фізико-хімічних, біохімічних і мікробіологічних перетворень основних компонентів продовольчої сировини під час виробництва та зберігання готової продукції.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РН 3 Визначати показники якості сировини, напівфабрикатів і готової продукції відповідно до нормативних вимог.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РН 4 Контролювати технологічні процеси харчових і суміжних виробництв.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РН 5 Виявляти причини виникнення виробничих ситуацій і знаходити шляхи їх вирішення.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РН 6 Вносити пропозиції щодо удосконалення технології харчової продукції.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РН 7 Застосовувати вимоги законодавства, нормативно-технічну та технологічну документацію в галузі харчових технологій в професійній діяльності.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РН 11 Проводити технологічні, техніко-економічні розрахунки сировини, матеріальних ресурсів і заповнювати обліково-звітну документацію. </a:t>
            </a:r>
          </a:p>
          <a:p>
            <a:pPr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РН 17 Спілкуватися та укладати ділову документацію державною та іноземною мовами, зокрема з професійних питань.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280920" cy="5619024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980727"/>
          <a:ext cx="7920880" cy="4924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6696744"/>
                <a:gridCol w="720080"/>
              </a:tblGrid>
              <a:tr h="624015">
                <a:tc>
                  <a:txBody>
                    <a:bodyPr/>
                    <a:lstStyle/>
                    <a:p>
                      <a:pPr algn="ctr"/>
                      <a:r>
                        <a:rPr lang="uk-UA" sz="14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  <a:p>
                      <a:pPr algn="ctr"/>
                      <a:r>
                        <a:rPr lang="uk-UA" sz="14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з/п</a:t>
                      </a:r>
                      <a:endParaRPr lang="uk-UA" sz="14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ЛЕКЦІЇ</a:t>
                      </a:r>
                      <a:endParaRPr lang="uk-UA" sz="16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i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К-сть</a:t>
                      </a:r>
                      <a:endParaRPr lang="uk-UA" sz="140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400" i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uk-UA" sz="14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37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76200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Вступ</a:t>
                      </a:r>
                      <a:r>
                        <a:rPr lang="ru-RU" sz="1600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.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Предмет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і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завдання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курсу «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Технологія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 </a:t>
                      </a:r>
                      <a:r>
                        <a:rPr lang="uk-UA" sz="16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харчоконцентратів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»</a:t>
                      </a:r>
                      <a:r>
                        <a:rPr lang="ru-RU" sz="1600" i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.</a:t>
                      </a:r>
                      <a:endParaRPr lang="uk-UA" sz="1600" dirty="0"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873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76200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Сировина  </a:t>
                      </a:r>
                      <a:r>
                        <a:rPr lang="uk-UA" sz="1600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харчоконцентратного</a:t>
                      </a:r>
                      <a:r>
                        <a:rPr lang="uk-UA" sz="1600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виробництва, її підготовка до виробництва. Харчові добавки.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200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55"/>
                        </a:lnSpc>
                        <a:spcAft>
                          <a:spcPts val="0"/>
                        </a:spcAft>
                      </a:pPr>
                      <a:r>
                        <a:rPr lang="uk-UA" sz="1600" spc="-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Виробництво харчових концентратів  перших і других  обідніх страв та соусів</a:t>
                      </a:r>
                      <a:endParaRPr lang="uk-UA" sz="1600" dirty="0"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37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spc="-1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Виробництво харчових концентратів  солодких та борошняних страв</a:t>
                      </a:r>
                      <a:endParaRPr lang="uk-UA" sz="1600"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873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spc="-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Виробництво харчових концентратів   сухих  сніданків  </a:t>
                      </a:r>
                      <a:r>
                        <a:rPr lang="uk-UA" sz="1600" spc="-1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екструзійної</a:t>
                      </a:r>
                      <a:r>
                        <a:rPr lang="uk-UA" sz="1600" spc="-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 технології</a:t>
                      </a:r>
                      <a:endParaRPr lang="uk-UA" sz="1600" dirty="0"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873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spc="-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Виробництво харчових концентратів  сухих  продуктів  дитячого та  дієтичного  харчування</a:t>
                      </a:r>
                      <a:endParaRPr lang="uk-UA" sz="1600" dirty="0"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37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spc="-1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Виробництво харчових концентратів  картоплепродуктів</a:t>
                      </a:r>
                      <a:endParaRPr lang="uk-UA" sz="1600"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37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spc="-1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Виробництво харчових концентратів  напоїв</a:t>
                      </a:r>
                      <a:endParaRPr lang="uk-UA" sz="1600"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37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9.</a:t>
                      </a:r>
                      <a:endParaRPr lang="uk-UA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spc="-1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Виробництво харчових концентратів  прянощів</a:t>
                      </a:r>
                      <a:endParaRPr lang="uk-UA" sz="1600" dirty="0"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064896" cy="576064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1600" dirty="0" smtClean="0">
                <a:latin typeface="+mn-lt"/>
                <a:cs typeface="Times New Roman" pitchFamily="18" charset="0"/>
              </a:rPr>
              <a:t/>
            </a:r>
            <a:br>
              <a:rPr lang="ru-RU" sz="1600" dirty="0" smtClean="0">
                <a:latin typeface="+mn-lt"/>
                <a:cs typeface="Times New Roman" pitchFamily="18" charset="0"/>
              </a:rPr>
            </a:br>
            <a:r>
              <a:rPr lang="ru-RU" sz="1600" dirty="0" smtClean="0">
                <a:latin typeface="+mn-lt"/>
                <a:cs typeface="Times New Roman" pitchFamily="18" charset="0"/>
              </a:rPr>
              <a:t/>
            </a:r>
            <a:br>
              <a:rPr lang="ru-RU" sz="16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latin typeface="+mn-lt"/>
                <a:cs typeface="Times New Roman" pitchFamily="18" charset="0"/>
              </a:rPr>
              <a:t/>
            </a:r>
            <a:br>
              <a:rPr lang="ru-RU" sz="18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latin typeface="+mn-lt"/>
                <a:cs typeface="Times New Roman" pitchFamily="18" charset="0"/>
              </a:rPr>
              <a:t/>
            </a:r>
            <a:br>
              <a:rPr lang="ru-RU" sz="18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latin typeface="+mn-lt"/>
                <a:cs typeface="Times New Roman" pitchFamily="18" charset="0"/>
              </a:rPr>
              <a:t/>
            </a:r>
            <a:br>
              <a:rPr lang="ru-RU" sz="18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latin typeface="+mn-lt"/>
                <a:cs typeface="Times New Roman" pitchFamily="18" charset="0"/>
              </a:rPr>
              <a:t/>
            </a:r>
            <a:br>
              <a:rPr lang="ru-RU" sz="1800" dirty="0" smtClean="0">
                <a:latin typeface="+mn-lt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СТРУКТУРА  КУРСУ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19256" cy="6123080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5" y="239320"/>
          <a:ext cx="8352928" cy="5674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7"/>
                <a:gridCol w="7231189"/>
                <a:gridCol w="689692"/>
              </a:tblGrid>
              <a:tr h="28803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uk-UA" sz="16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ЛАБОРАТОРНІ</a:t>
                      </a:r>
                      <a:r>
                        <a:rPr lang="uk-UA" sz="160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uk-UA" sz="16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ЗАНЯТТЯ</a:t>
                      </a:r>
                      <a:endParaRPr lang="uk-UA" sz="16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6634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 органолептичних та фізико-хімічних</a:t>
                      </a:r>
                      <a:r>
                        <a:rPr kumimoji="0" lang="uk-UA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показників </a:t>
                      </a:r>
                      <a:r>
                        <a:rPr kumimoji="0" lang="uk-UA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харчоконцентратів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перших  страв.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 органолептичних та фізико-хімічних</a:t>
                      </a:r>
                      <a:r>
                        <a:rPr kumimoji="0" lang="uk-UA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показників </a:t>
                      </a:r>
                      <a:r>
                        <a:rPr kumimoji="0" lang="uk-UA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харчоконцентратів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других страв</a:t>
                      </a:r>
                      <a:r>
                        <a:rPr kumimoji="0" lang="uk-UA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і соусів</a:t>
                      </a:r>
                      <a:endParaRPr kumimoji="0" lang="uk-UA" sz="16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 органолептичних та фізико-хімічних</a:t>
                      </a:r>
                      <a:r>
                        <a:rPr kumimoji="0" lang="uk-UA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показників харчо концентратів солодких страв, напівфабрикатів виробів із борошна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Оцінювання органолептичних показників та визначення</a:t>
                      </a:r>
                      <a:r>
                        <a:rPr kumimoji="0" lang="uk-UA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фізико-хімічних показників сухих сніданків </a:t>
                      </a:r>
                      <a:r>
                        <a:rPr kumimoji="0" lang="uk-UA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екструзійної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технології.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 органолептичних та фізико-хімічних</a:t>
                      </a:r>
                      <a:r>
                        <a:rPr kumimoji="0" lang="uk-UA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показників сухих продуктів дитячого та дієтичного харчування.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  органолептичних та фізико-хімічних</a:t>
                      </a:r>
                      <a:r>
                        <a:rPr kumimoji="0" lang="uk-UA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показників </a:t>
                      </a:r>
                      <a:r>
                        <a:rPr kumimoji="0" lang="uk-UA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харчоконцентратів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картоплепродуктів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364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 органолептичних та фізико-хімічних</a:t>
                      </a:r>
                      <a:r>
                        <a:rPr kumimoji="0" lang="uk-UA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показників кави та кавових напоїв.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9364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Визначення органолептичних та фізико-хімічних</a:t>
                      </a:r>
                      <a:r>
                        <a:rPr kumimoji="0" lang="uk-UA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показників </a:t>
                      </a:r>
                      <a:r>
                        <a:rPr kumimoji="0" lang="uk-UA" sz="16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чаю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19256" cy="6123080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332656"/>
          <a:ext cx="8352928" cy="5863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794"/>
                <a:gridCol w="7203442"/>
                <a:gridCol w="689692"/>
              </a:tblGrid>
              <a:tr h="504056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ПРАКТИЧНІ  ЗАНЯТТЯ</a:t>
                      </a:r>
                      <a:endParaRPr lang="uk-UA" sz="16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62865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Ознайомлення та робота з нормативними документами галузі.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Розрахунок норм витрат сировини концентратів перших та других страв, соусів.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39446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Розрахунок харчової цінності та калорійності харчових концентратів сухих продуктів дитячого та дієтичного харчування.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56984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Розрахунок норм витрат сировини харчових концентратів </a:t>
                      </a:r>
                      <a:r>
                        <a:rPr kumimoji="0" lang="uk-UA" sz="16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картоплепродуктів</a:t>
                      </a: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Розрахунок норм витрат сировини харчових концентратів кави і чаю.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51498">
                <a:tc>
                  <a:txBody>
                    <a:bodyPr/>
                    <a:lstStyle/>
                    <a:p>
                      <a:pPr algn="ctr"/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СЕМІНАРСЬКІ  ЗАНЯТТЯ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39446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76200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Вступ</a:t>
                      </a:r>
                      <a:r>
                        <a:rPr lang="ru-RU" sz="1600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.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Предмет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і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завдання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курсу «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Технологія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 </a:t>
                      </a:r>
                      <a:r>
                        <a:rPr lang="uk-UA" sz="16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харчоконцентратів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»</a:t>
                      </a:r>
                      <a:r>
                        <a:rPr lang="ru-RU" sz="1600" i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.</a:t>
                      </a:r>
                      <a:endParaRPr lang="uk-UA" sz="1600" dirty="0"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39446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76200"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Сировина  </a:t>
                      </a:r>
                      <a:r>
                        <a:rPr lang="uk-UA" sz="1600" dirty="0" err="1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харчоконцентратного</a:t>
                      </a:r>
                      <a:r>
                        <a:rPr lang="uk-UA" sz="1600" dirty="0"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виробництва, її підготовка до виробництва. Харчові добавки.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61265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spc="-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Виробництво харчових концентратів  перших і других  обідніх страв та соусів</a:t>
                      </a:r>
                      <a:endParaRPr lang="uk-UA" sz="1600" dirty="0" smtClean="0"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30217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spc="-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Виробництво харчових концентратів   сухих  сніданків  </a:t>
                      </a:r>
                      <a:r>
                        <a:rPr lang="uk-UA" sz="1600" spc="-1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екструзійної</a:t>
                      </a:r>
                      <a:r>
                        <a:rPr lang="uk-UA" sz="1600" spc="-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  технології</a:t>
                      </a:r>
                      <a:endParaRPr lang="uk-UA" sz="1600" dirty="0" smtClean="0"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39446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spc="-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Виробництво харчових концентратів  сухих  продуктів  дитячого та  дієтичного  харчування</a:t>
                      </a:r>
                      <a:endParaRPr lang="uk-UA" sz="1600" dirty="0"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39446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spc="-1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SimSun"/>
                          <a:cs typeface="Times New Roman" pitchFamily="18" charset="0"/>
                        </a:rPr>
                        <a:t>Виробництво харчових концентратів  прянощів</a:t>
                      </a:r>
                      <a:endParaRPr lang="uk-UA" sz="1600" dirty="0" smtClean="0">
                        <a:latin typeface="Times New Roman" pitchFamily="18" charset="0"/>
                        <a:ea typeface="SimSun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ишукана">
  <a:themeElements>
    <a:clrScheme name="Пересічна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Вишукана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Вишукана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1912</TotalTime>
  <Words>1852</Words>
  <Application>Microsoft Office PowerPoint</Application>
  <PresentationFormat>Екран (4:3)</PresentationFormat>
  <Paragraphs>304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16" baseType="lpstr">
      <vt:lpstr>Вишукана</vt:lpstr>
      <vt:lpstr>      ТЕРНОПІЛЬСЬКИЙ  ФАХОВИЙ  КОЛЕДЖ  ХАРЧОВИХ  ТЕХНОЛОГІЙ  І  ТОРГІВЛІ ЦИКЛОВА  КОМІСІЯ  ТЕХНОЛОГІЧНИХ  ДИСЦИПЛІН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       СТРУКТУРА  КУРСУ</vt:lpstr>
      <vt:lpstr>Презентація PowerPoint</vt:lpstr>
      <vt:lpstr>Презентація PowerPoint</vt:lpstr>
      <vt:lpstr>Презентація PowerPoint</vt:lpstr>
      <vt:lpstr>Презентація PowerPoint</vt:lpstr>
      <vt:lpstr>  </vt:lpstr>
      <vt:lpstr>  </vt:lpstr>
      <vt:lpstr>  </vt:lpstr>
      <vt:lpstr>  </vt:lpstr>
    </vt:vector>
  </TitlesOfParts>
  <Company>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ДВНЗ “Тернопільський коледж харчових технологій і торгівлі”</dc:title>
  <dc:creator>User</dc:creator>
  <cp:lastModifiedBy>admin</cp:lastModifiedBy>
  <cp:revision>300</cp:revision>
  <dcterms:created xsi:type="dcterms:W3CDTF">2019-02-22T10:51:49Z</dcterms:created>
  <dcterms:modified xsi:type="dcterms:W3CDTF">2025-08-27T06:05:41Z</dcterms:modified>
</cp:coreProperties>
</file>