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6"/>
  </p:notesMasterIdLst>
  <p:sldIdLst>
    <p:sldId id="267" r:id="rId2"/>
    <p:sldId id="257" r:id="rId3"/>
    <p:sldId id="258" r:id="rId4"/>
    <p:sldId id="268" r:id="rId5"/>
    <p:sldId id="269" r:id="rId6"/>
    <p:sldId id="270" r:id="rId7"/>
    <p:sldId id="262" r:id="rId8"/>
    <p:sldId id="261" r:id="rId9"/>
    <p:sldId id="263" r:id="rId10"/>
    <p:sldId id="264" r:id="rId11"/>
    <p:sldId id="265" r:id="rId12"/>
    <p:sldId id="272" r:id="rId13"/>
    <p:sldId id="273" r:id="rId14"/>
    <p:sldId id="271" r:id="rId15"/>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015"/>
    <a:srgbClr val="FE9700"/>
    <a:srgbClr val="F29000"/>
    <a:srgbClr val="EA8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6F6F04-EE03-4221-A30D-AA950008EB25}" type="datetimeFigureOut">
              <a:rPr lang="uk-UA" smtClean="0"/>
              <a:t>19.06.2025</a:t>
            </a:fld>
            <a:endParaRPr lang="uk-UA"/>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013A4C-9F72-475E-A458-A0AD019DACC5}" type="slidenum">
              <a:rPr lang="uk-UA" smtClean="0"/>
              <a:t>‹№›</a:t>
            </a:fld>
            <a:endParaRPr lang="uk-UA"/>
          </a:p>
        </p:txBody>
      </p:sp>
    </p:spTree>
    <p:extLst>
      <p:ext uri="{BB962C8B-B14F-4D97-AF65-F5344CB8AC3E}">
        <p14:creationId xmlns:p14="http://schemas.microsoft.com/office/powerpoint/2010/main" val="18177845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Равнобедренный треугольник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540544" y="776288"/>
            <a:ext cx="8062912" cy="1470025"/>
          </a:xfrm>
        </p:spPr>
        <p:txBody>
          <a:bodyPr anchor="b">
            <a:normAutofit/>
          </a:bodyPr>
          <a:lstStyle>
            <a:lvl1pPr algn="r">
              <a:defRPr sz="440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1371600" y="6012656"/>
            <a:ext cx="5791200" cy="365125"/>
          </a:xfrm>
        </p:spPr>
        <p:txBody>
          <a:bodyPr tIns="0" bIns="0" anchor="t"/>
          <a:lstStyle>
            <a:lvl1pPr algn="r">
              <a:defRPr sz="1000"/>
            </a:lvl1pPr>
          </a:lstStyle>
          <a:p>
            <a:fld id="{EE4E190F-EE64-4306-A23C-8668F1499508}" type="datetimeFigureOut">
              <a:rPr lang="uk-UA" smtClean="0"/>
              <a:t>19.06.2025</a:t>
            </a:fld>
            <a:endParaRPr lang="uk-UA"/>
          </a:p>
        </p:txBody>
      </p:sp>
      <p:sp>
        <p:nvSpPr>
          <p:cNvPr id="17" name="Нижний колонтитул 16"/>
          <p:cNvSpPr>
            <a:spLocks noGrp="1"/>
          </p:cNvSpPr>
          <p:nvPr>
            <p:ph type="ftr" sz="quarter" idx="11"/>
          </p:nvPr>
        </p:nvSpPr>
        <p:spPr>
          <a:xfrm>
            <a:off x="1371600" y="5650704"/>
            <a:ext cx="5791200" cy="365125"/>
          </a:xfrm>
        </p:spPr>
        <p:txBody>
          <a:bodyPr tIns="0" bIns="0" anchor="b"/>
          <a:lstStyle>
            <a:lvl1pPr algn="r">
              <a:defRPr sz="1100"/>
            </a:lvl1pPr>
          </a:lstStyle>
          <a:p>
            <a:endParaRPr lang="uk-UA"/>
          </a:p>
        </p:txBody>
      </p:sp>
      <p:sp>
        <p:nvSpPr>
          <p:cNvPr id="29" name="Номер слайда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EDC83056-A916-4103-9DEC-6D185E8545E9}" type="slidenum">
              <a:rPr lang="uk-UA" smtClean="0"/>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E4E190F-EE64-4306-A23C-8668F1499508}" type="datetimeFigureOut">
              <a:rPr lang="uk-UA" smtClean="0"/>
              <a:t>19.06.2025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DC83056-A916-4103-9DEC-6D185E8545E9}"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381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381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E4E190F-EE64-4306-A23C-8668F1499508}" type="datetimeFigureOut">
              <a:rPr lang="uk-UA" smtClean="0"/>
              <a:t>19.06.2025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DC83056-A916-4103-9DEC-6D185E8545E9}"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1399032"/>
          </a:xfrm>
        </p:spPr>
        <p:txBody>
          <a:bodyPr/>
          <a:lstStyle/>
          <a:p>
            <a:r>
              <a:rPr kumimoji="0" lang="ru-RU" smtClean="0"/>
              <a:t>Образец заголовка</a:t>
            </a:r>
            <a:endParaRPr kumimoji="0" lang="en-US"/>
          </a:p>
        </p:txBody>
      </p:sp>
      <p:sp>
        <p:nvSpPr>
          <p:cNvPr id="3" name="Объект 2"/>
          <p:cNvSpPr>
            <a:spLocks noGrp="1"/>
          </p:cNvSpPr>
          <p:nvPr>
            <p:ph idx="1"/>
          </p:nvPr>
        </p:nvSpPr>
        <p:spPr>
          <a:xfrm>
            <a:off x="457200" y="1882808"/>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791456" y="6480048"/>
            <a:ext cx="2133600" cy="301752"/>
          </a:xfrm>
        </p:spPr>
        <p:txBody>
          <a:bodyPr/>
          <a:lstStyle/>
          <a:p>
            <a:fld id="{EE4E190F-EE64-4306-A23C-8668F1499508}" type="datetimeFigureOut">
              <a:rPr lang="uk-UA" smtClean="0"/>
              <a:t>19.06.2025</a:t>
            </a:fld>
            <a:endParaRPr lang="uk-UA"/>
          </a:p>
        </p:txBody>
      </p:sp>
      <p:sp>
        <p:nvSpPr>
          <p:cNvPr id="5" name="Нижний колонтитул 4"/>
          <p:cNvSpPr>
            <a:spLocks noGrp="1"/>
          </p:cNvSpPr>
          <p:nvPr>
            <p:ph type="ftr" sz="quarter" idx="11"/>
          </p:nvPr>
        </p:nvSpPr>
        <p:spPr>
          <a:xfrm>
            <a:off x="457200" y="6480969"/>
            <a:ext cx="4260056" cy="300831"/>
          </a:xfrm>
        </p:spPr>
        <p:txBody>
          <a:bodyPr/>
          <a:lstStyle/>
          <a:p>
            <a:endParaRPr lang="uk-UA"/>
          </a:p>
        </p:txBody>
      </p:sp>
      <p:sp>
        <p:nvSpPr>
          <p:cNvPr id="6" name="Номер слайда 5"/>
          <p:cNvSpPr>
            <a:spLocks noGrp="1"/>
          </p:cNvSpPr>
          <p:nvPr>
            <p:ph type="sldNum" sz="quarter" idx="12"/>
          </p:nvPr>
        </p:nvSpPr>
        <p:spPr/>
        <p:txBody>
          <a:bodyPr/>
          <a:lstStyle/>
          <a:p>
            <a:fld id="{EDC83056-A916-4103-9DEC-6D185E8545E9}" type="slidenum">
              <a:rPr lang="uk-UA" smtClean="0"/>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9" name="Прямоугольный треугольник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Равнобедренный треугольник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Дата 3"/>
          <p:cNvSpPr>
            <a:spLocks noGrp="1"/>
          </p:cNvSpPr>
          <p:nvPr>
            <p:ph type="dt" sz="half" idx="10"/>
          </p:nvPr>
        </p:nvSpPr>
        <p:spPr>
          <a:xfrm>
            <a:off x="6955632" y="6477000"/>
            <a:ext cx="2133600" cy="304800"/>
          </a:xfrm>
        </p:spPr>
        <p:txBody>
          <a:bodyPr/>
          <a:lstStyle/>
          <a:p>
            <a:fld id="{EE4E190F-EE64-4306-A23C-8668F1499508}" type="datetimeFigureOut">
              <a:rPr lang="uk-UA" smtClean="0"/>
              <a:t>19.06.2025</a:t>
            </a:fld>
            <a:endParaRPr lang="uk-UA"/>
          </a:p>
        </p:txBody>
      </p:sp>
      <p:sp>
        <p:nvSpPr>
          <p:cNvPr id="5" name="Нижний колонтитул 4"/>
          <p:cNvSpPr>
            <a:spLocks noGrp="1"/>
          </p:cNvSpPr>
          <p:nvPr>
            <p:ph type="ftr" sz="quarter" idx="11"/>
          </p:nvPr>
        </p:nvSpPr>
        <p:spPr>
          <a:xfrm>
            <a:off x="2619376" y="6480969"/>
            <a:ext cx="4260056" cy="300831"/>
          </a:xfrm>
        </p:spPr>
        <p:txBody>
          <a:bodyPr/>
          <a:lstStyle/>
          <a:p>
            <a:endParaRPr lang="uk-UA"/>
          </a:p>
        </p:txBody>
      </p:sp>
      <p:sp>
        <p:nvSpPr>
          <p:cNvPr id="6" name="Номер слайда 5"/>
          <p:cNvSpPr>
            <a:spLocks noGrp="1"/>
          </p:cNvSpPr>
          <p:nvPr>
            <p:ph type="sldNum" sz="quarter" idx="12"/>
          </p:nvPr>
        </p:nvSpPr>
        <p:spPr>
          <a:xfrm>
            <a:off x="8451056" y="809624"/>
            <a:ext cx="502920" cy="300831"/>
          </a:xfrm>
        </p:spPr>
        <p:txBody>
          <a:bodyPr/>
          <a:lstStyle/>
          <a:p>
            <a:fld id="{EDC83056-A916-4103-9DEC-6D185E8545E9}" type="slidenum">
              <a:rPr lang="uk-UA" smtClean="0"/>
              <a:t>‹№›</a:t>
            </a:fld>
            <a:endParaRPr lang="uk-UA"/>
          </a:p>
        </p:txBody>
      </p:sp>
      <p:cxnSp>
        <p:nvCxnSpPr>
          <p:cNvPr id="11" name="Прямая соединительная линия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Прямая соединительная линия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Заголовок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marL="0" algn="l">
              <a:defRPr/>
            </a:lvl1pPr>
          </a:lstStyle>
          <a:p>
            <a:r>
              <a:rPr kumimoji="0" lang="ru-RU" smtClean="0"/>
              <a:t>Образец заголовка</a:t>
            </a:r>
            <a:endParaRPr kumimoji="0" lang="en-US"/>
          </a:p>
        </p:txBody>
      </p:sp>
      <p:sp>
        <p:nvSpPr>
          <p:cNvPr id="3" name="Объект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4791456" y="6480969"/>
            <a:ext cx="2133600" cy="301752"/>
          </a:xfrm>
        </p:spPr>
        <p:txBody>
          <a:bodyPr/>
          <a:lstStyle/>
          <a:p>
            <a:fld id="{EE4E190F-EE64-4306-A23C-8668F1499508}" type="datetimeFigureOut">
              <a:rPr lang="uk-UA" smtClean="0"/>
              <a:t>19.06.2025</a:t>
            </a:fld>
            <a:endParaRPr lang="uk-UA"/>
          </a:p>
        </p:txBody>
      </p:sp>
      <p:sp>
        <p:nvSpPr>
          <p:cNvPr id="6" name="Нижний колонтитул 5"/>
          <p:cNvSpPr>
            <a:spLocks noGrp="1"/>
          </p:cNvSpPr>
          <p:nvPr>
            <p:ph type="ftr" sz="quarter" idx="11"/>
          </p:nvPr>
        </p:nvSpPr>
        <p:spPr>
          <a:xfrm>
            <a:off x="457200" y="6480969"/>
            <a:ext cx="4260056" cy="301752"/>
          </a:xfrm>
        </p:spPr>
        <p:txBody>
          <a:bodyPr/>
          <a:lstStyle/>
          <a:p>
            <a:endParaRPr lang="uk-UA"/>
          </a:p>
        </p:txBody>
      </p:sp>
      <p:sp>
        <p:nvSpPr>
          <p:cNvPr id="7" name="Номер слайда 6"/>
          <p:cNvSpPr>
            <a:spLocks noGrp="1"/>
          </p:cNvSpPr>
          <p:nvPr>
            <p:ph type="sldNum" sz="quarter" idx="12"/>
          </p:nvPr>
        </p:nvSpPr>
        <p:spPr>
          <a:xfrm>
            <a:off x="7589520" y="6480969"/>
            <a:ext cx="502920" cy="301752"/>
          </a:xfrm>
        </p:spPr>
        <p:txBody>
          <a:bodyPr/>
          <a:lstStyle/>
          <a:p>
            <a:fld id="{EDC83056-A916-4103-9DEC-6D185E8545E9}" type="slidenum">
              <a:rPr lang="uk-UA" smtClean="0"/>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Объект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a:xfrm>
            <a:off x="4791456" y="6480969"/>
            <a:ext cx="2130552" cy="301752"/>
          </a:xfrm>
        </p:spPr>
        <p:txBody>
          <a:bodyPr/>
          <a:lstStyle/>
          <a:p>
            <a:fld id="{EE4E190F-EE64-4306-A23C-8668F1499508}" type="datetimeFigureOut">
              <a:rPr lang="uk-UA" smtClean="0"/>
              <a:t>19.06.2025</a:t>
            </a:fld>
            <a:endParaRPr lang="uk-UA"/>
          </a:p>
        </p:txBody>
      </p:sp>
      <p:sp>
        <p:nvSpPr>
          <p:cNvPr id="8" name="Нижний колонтитул 7"/>
          <p:cNvSpPr>
            <a:spLocks noGrp="1"/>
          </p:cNvSpPr>
          <p:nvPr>
            <p:ph type="ftr" sz="quarter" idx="11"/>
          </p:nvPr>
        </p:nvSpPr>
        <p:spPr>
          <a:xfrm>
            <a:off x="457200" y="6480969"/>
            <a:ext cx="4261104" cy="301752"/>
          </a:xfrm>
        </p:spPr>
        <p:txBody>
          <a:bodyPr/>
          <a:lstStyle/>
          <a:p>
            <a:endParaRPr lang="uk-UA"/>
          </a:p>
        </p:txBody>
      </p:sp>
      <p:sp>
        <p:nvSpPr>
          <p:cNvPr id="9" name="Номер слайда 8"/>
          <p:cNvSpPr>
            <a:spLocks noGrp="1"/>
          </p:cNvSpPr>
          <p:nvPr>
            <p:ph type="sldNum" sz="quarter" idx="12"/>
          </p:nvPr>
        </p:nvSpPr>
        <p:spPr>
          <a:xfrm>
            <a:off x="7589520" y="6483096"/>
            <a:ext cx="502920" cy="301752"/>
          </a:xfrm>
        </p:spPr>
        <p:txBody>
          <a:bodyPr/>
          <a:lstStyle>
            <a:lvl1pPr algn="ctr">
              <a:defRPr/>
            </a:lvl1pPr>
          </a:lstStyle>
          <a:p>
            <a:fld id="{EDC83056-A916-4103-9DEC-6D185E8545E9}" type="slidenum">
              <a:rPr lang="uk-UA" smtClean="0"/>
              <a:t>‹№›</a:t>
            </a:fld>
            <a:endParaRPr lang="uk-UA"/>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b="0"/>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EE4E190F-EE64-4306-A23C-8668F1499508}" type="datetimeFigureOut">
              <a:rPr lang="uk-UA" smtClean="0"/>
              <a:t>19.06.2025</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EDC83056-A916-4103-9DEC-6D185E8545E9}"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a:xfrm>
            <a:off x="4791456" y="6480969"/>
            <a:ext cx="2133600" cy="301752"/>
          </a:xfrm>
        </p:spPr>
        <p:txBody>
          <a:bodyPr/>
          <a:lstStyle/>
          <a:p>
            <a:fld id="{EE4E190F-EE64-4306-A23C-8668F1499508}" type="datetimeFigureOut">
              <a:rPr lang="uk-UA" smtClean="0"/>
              <a:t>19.06.2025</a:t>
            </a:fld>
            <a:endParaRPr lang="uk-UA"/>
          </a:p>
        </p:txBody>
      </p:sp>
      <p:sp>
        <p:nvSpPr>
          <p:cNvPr id="3" name="Нижний колонтитул 2"/>
          <p:cNvSpPr>
            <a:spLocks noGrp="1"/>
          </p:cNvSpPr>
          <p:nvPr>
            <p:ph type="ftr" sz="quarter" idx="11"/>
          </p:nvPr>
        </p:nvSpPr>
        <p:spPr>
          <a:xfrm>
            <a:off x="457200" y="6481890"/>
            <a:ext cx="4260056" cy="300831"/>
          </a:xfrm>
        </p:spPr>
        <p:txBody>
          <a:bodyPr/>
          <a:lstStyle/>
          <a:p>
            <a:endParaRPr lang="uk-UA"/>
          </a:p>
        </p:txBody>
      </p:sp>
      <p:sp>
        <p:nvSpPr>
          <p:cNvPr id="4" name="Номер слайда 3"/>
          <p:cNvSpPr>
            <a:spLocks noGrp="1"/>
          </p:cNvSpPr>
          <p:nvPr>
            <p:ph type="sldNum" sz="quarter" idx="12"/>
          </p:nvPr>
        </p:nvSpPr>
        <p:spPr>
          <a:xfrm>
            <a:off x="7589520" y="6480969"/>
            <a:ext cx="502920" cy="301752"/>
          </a:xfrm>
        </p:spPr>
        <p:txBody>
          <a:bodyPr/>
          <a:lstStyle/>
          <a:p>
            <a:fld id="{EDC83056-A916-4103-9DEC-6D185E8545E9}"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Объект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278976" y="6556248"/>
            <a:ext cx="2133600" cy="301752"/>
          </a:xfrm>
        </p:spPr>
        <p:txBody>
          <a:bodyPr/>
          <a:lstStyle>
            <a:lvl1pPr>
              <a:defRPr sz="900"/>
            </a:lvl1pPr>
          </a:lstStyle>
          <a:p>
            <a:fld id="{EE4E190F-EE64-4306-A23C-8668F1499508}" type="datetimeFigureOut">
              <a:rPr lang="uk-UA" smtClean="0"/>
              <a:t>19.06.2025</a:t>
            </a:fld>
            <a:endParaRPr lang="uk-UA"/>
          </a:p>
        </p:txBody>
      </p:sp>
      <p:sp>
        <p:nvSpPr>
          <p:cNvPr id="6" name="Нижний колонтитул 5"/>
          <p:cNvSpPr>
            <a:spLocks noGrp="1"/>
          </p:cNvSpPr>
          <p:nvPr>
            <p:ph type="ftr" sz="quarter" idx="11"/>
          </p:nvPr>
        </p:nvSpPr>
        <p:spPr>
          <a:xfrm>
            <a:off x="1135856" y="6556248"/>
            <a:ext cx="5143120" cy="301752"/>
          </a:xfrm>
        </p:spPr>
        <p:txBody>
          <a:bodyPr/>
          <a:lstStyle>
            <a:lvl1pPr>
              <a:defRPr sz="900"/>
            </a:lvl1pPr>
          </a:lstStyle>
          <a:p>
            <a:endParaRPr lang="uk-UA"/>
          </a:p>
        </p:txBody>
      </p:sp>
      <p:sp>
        <p:nvSpPr>
          <p:cNvPr id="7" name="Номер слайда 6"/>
          <p:cNvSpPr>
            <a:spLocks noGrp="1"/>
          </p:cNvSpPr>
          <p:nvPr>
            <p:ph type="sldNum" sz="quarter" idx="12"/>
          </p:nvPr>
        </p:nvSpPr>
        <p:spPr>
          <a:xfrm>
            <a:off x="8410576" y="6556248"/>
            <a:ext cx="502920" cy="301752"/>
          </a:xfrm>
        </p:spPr>
        <p:txBody>
          <a:bodyPr/>
          <a:lstStyle>
            <a:lvl1pPr>
              <a:defRPr sz="900"/>
            </a:lvl1pPr>
          </a:lstStyle>
          <a:p>
            <a:fld id="{EDC83056-A916-4103-9DEC-6D185E8545E9}" type="slidenum">
              <a:rPr lang="uk-UA" smtClean="0"/>
              <a:t>‹№›</a:t>
            </a:fld>
            <a:endParaRPr lang="uk-UA"/>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6108192" y="6556248"/>
            <a:ext cx="2103120" cy="301752"/>
          </a:xfrm>
        </p:spPr>
        <p:txBody>
          <a:bodyPr/>
          <a:lstStyle>
            <a:lvl1pPr>
              <a:defRPr sz="900"/>
            </a:lvl1pPr>
          </a:lstStyle>
          <a:p>
            <a:fld id="{EE4E190F-EE64-4306-A23C-8668F1499508}" type="datetimeFigureOut">
              <a:rPr lang="uk-UA" smtClean="0"/>
              <a:t>19.06.2025</a:t>
            </a:fld>
            <a:endParaRPr lang="uk-UA"/>
          </a:p>
        </p:txBody>
      </p:sp>
      <p:sp>
        <p:nvSpPr>
          <p:cNvPr id="6" name="Нижний колонтитул 5"/>
          <p:cNvSpPr>
            <a:spLocks noGrp="1"/>
          </p:cNvSpPr>
          <p:nvPr>
            <p:ph type="ftr" sz="quarter" idx="11"/>
          </p:nvPr>
        </p:nvSpPr>
        <p:spPr>
          <a:xfrm>
            <a:off x="1170432" y="6557169"/>
            <a:ext cx="4948072" cy="301752"/>
          </a:xfrm>
        </p:spPr>
        <p:txBody>
          <a:bodyPr/>
          <a:lstStyle>
            <a:lvl1pPr>
              <a:defRPr sz="900"/>
            </a:lvl1pPr>
          </a:lstStyle>
          <a:p>
            <a:endParaRPr lang="uk-UA"/>
          </a:p>
        </p:txBody>
      </p:sp>
      <p:sp>
        <p:nvSpPr>
          <p:cNvPr id="7" name="Номер слайда 6"/>
          <p:cNvSpPr>
            <a:spLocks noGrp="1"/>
          </p:cNvSpPr>
          <p:nvPr>
            <p:ph type="sldNum" sz="quarter" idx="12"/>
          </p:nvPr>
        </p:nvSpPr>
        <p:spPr>
          <a:xfrm>
            <a:off x="8217192" y="6556248"/>
            <a:ext cx="365760" cy="301752"/>
          </a:xfrm>
        </p:spPr>
        <p:txBody>
          <a:bodyPr/>
          <a:lstStyle>
            <a:lvl1pPr algn="ctr">
              <a:defRPr sz="900"/>
            </a:lvl1pPr>
          </a:lstStyle>
          <a:p>
            <a:fld id="{EDC83056-A916-4103-9DEC-6D185E8545E9}" type="slidenum">
              <a:rPr lang="uk-UA" smtClean="0"/>
              <a:t>‹№›</a:t>
            </a:fld>
            <a:endParaRPr lang="uk-UA"/>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Прямоугольный треугольник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Прямая соединительная линия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Прямая соединительная линия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Заголовок 21"/>
          <p:cNvSpPr>
            <a:spLocks noGrp="1"/>
          </p:cNvSpPr>
          <p:nvPr>
            <p:ph type="title"/>
          </p:nvPr>
        </p:nvSpPr>
        <p:spPr>
          <a:xfrm>
            <a:off x="457200" y="267494"/>
            <a:ext cx="8229600" cy="1399032"/>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EE4E190F-EE64-4306-A23C-8668F1499508}" type="datetimeFigureOut">
              <a:rPr lang="uk-UA" smtClean="0"/>
              <a:t>19.06.2025</a:t>
            </a:fld>
            <a:endParaRPr lang="uk-UA"/>
          </a:p>
        </p:txBody>
      </p:sp>
      <p:sp>
        <p:nvSpPr>
          <p:cNvPr id="3" name="Нижний колонтитул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uk-UA"/>
          </a:p>
        </p:txBody>
      </p:sp>
      <p:sp>
        <p:nvSpPr>
          <p:cNvPr id="23" name="Номер слайда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EDC83056-A916-4103-9DEC-6D185E8545E9}" type="slidenum">
              <a:rPr lang="uk-UA" smtClean="0"/>
              <a:t>‹№›</a:t>
            </a:fld>
            <a:endParaRPr lang="uk-UA"/>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https://archive.org/stream/dotsiak2014"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67494"/>
            <a:ext cx="8640960" cy="1399032"/>
          </a:xfrm>
        </p:spPr>
        <p:txBody>
          <a:bodyPr>
            <a:normAutofit/>
          </a:bodyPr>
          <a:lstStyle/>
          <a:p>
            <a:pPr marL="0" marR="36576" lvl="0" algn="just">
              <a:spcBef>
                <a:spcPts val="0"/>
              </a:spcBef>
            </a:pPr>
            <a:r>
              <a:rPr lang="uk-UA" sz="1600" b="1" cap="all" dirty="0">
                <a:ln/>
                <a:solidFill>
                  <a:srgbClr val="FFFF00"/>
                </a:solidFill>
                <a:effectLst>
                  <a:outerShdw blurRad="38100" dist="38100" dir="2700000" algn="tl">
                    <a:srgbClr val="000000">
                      <a:alpha val="43137"/>
                    </a:srgbClr>
                  </a:outerShdw>
                  <a:reflection blurRad="10000" stA="55000" endPos="48000" dist="500" dir="5400000" sy="-100000" algn="bl" rotWithShape="0"/>
                </a:effectLst>
                <a:latin typeface="Times New Roman" panose="02020603050405020304" pitchFamily="18" charset="0"/>
                <a:ea typeface="+mn-ea"/>
                <a:cs typeface="Times New Roman" panose="02020603050405020304" pitchFamily="18" charset="0"/>
              </a:rPr>
              <a:t>ТЕРНОПІЛЬСЬКИЙ ФАХОВИЙ КОЛЕДЖ ХАРЧОВИХ ТЕХНОЛОГІЙ І ТОРГІВЛІ</a:t>
            </a:r>
            <a:r>
              <a:rPr lang="uk-UA" sz="1800" b="1" cap="all" dirty="0">
                <a:ln/>
                <a:solidFill>
                  <a:srgbClr val="FFFF00"/>
                </a:solidFill>
                <a:effectLst>
                  <a:outerShdw blurRad="38100" dist="38100" dir="2700000" algn="tl">
                    <a:srgbClr val="000000">
                      <a:alpha val="43137"/>
                    </a:srgbClr>
                  </a:outerShdw>
                  <a:reflection blurRad="10000" stA="55000" endPos="48000" dist="500" dir="5400000" sy="-100000" algn="bl" rotWithShape="0"/>
                </a:effectLst>
                <a:latin typeface="Times New Roman" panose="02020603050405020304" pitchFamily="18" charset="0"/>
                <a:ea typeface="+mn-ea"/>
                <a:cs typeface="Times New Roman" panose="02020603050405020304" pitchFamily="18" charset="0"/>
              </a:rPr>
              <a:t/>
            </a:r>
            <a:br>
              <a:rPr lang="uk-UA" sz="1800" b="1" cap="all" dirty="0">
                <a:ln/>
                <a:solidFill>
                  <a:srgbClr val="FFFF00"/>
                </a:solidFill>
                <a:effectLst>
                  <a:outerShdw blurRad="38100" dist="38100" dir="2700000" algn="tl">
                    <a:srgbClr val="000000">
                      <a:alpha val="43137"/>
                    </a:srgbClr>
                  </a:outerShdw>
                  <a:reflection blurRad="10000" stA="55000" endPos="48000" dist="500" dir="5400000" sy="-100000" algn="bl" rotWithShape="0"/>
                </a:effectLst>
                <a:latin typeface="Times New Roman" panose="02020603050405020304" pitchFamily="18" charset="0"/>
                <a:ea typeface="+mn-ea"/>
                <a:cs typeface="Times New Roman" panose="02020603050405020304" pitchFamily="18" charset="0"/>
              </a:rPr>
            </a:br>
            <a:endParaRPr lang="uk-UA" sz="1800" b="1" dirty="0">
              <a:solidFill>
                <a:srgbClr val="FFFF00"/>
              </a:solidFill>
              <a:effectLst>
                <a:outerShdw blurRad="38100" dist="38100" dir="2700000" algn="tl">
                  <a:srgbClr val="000000">
                    <a:alpha val="43137"/>
                  </a:srgbClr>
                </a:outerShdw>
                <a:reflection blurRad="10000" stA="55000" endPos="48000" dist="500" dir="5400000" sy="-100000" algn="bl" rotWithShape="0"/>
              </a:effectLst>
              <a:latin typeface="Times New Roman" panose="02020603050405020304" pitchFamily="18" charset="0"/>
              <a:cs typeface="Times New Roman" panose="02020603050405020304" pitchFamily="18" charset="0"/>
            </a:endParaRPr>
          </a:p>
        </p:txBody>
      </p:sp>
      <p:sp>
        <p:nvSpPr>
          <p:cNvPr id="3" name="Місце для вмісту 2"/>
          <p:cNvSpPr>
            <a:spLocks noGrp="1"/>
          </p:cNvSpPr>
          <p:nvPr>
            <p:ph idx="1"/>
          </p:nvPr>
        </p:nvSpPr>
        <p:spPr>
          <a:xfrm>
            <a:off x="546117" y="1353644"/>
            <a:ext cx="8229600" cy="4572000"/>
          </a:xfrm>
        </p:spPr>
        <p:txBody>
          <a:bodyPr/>
          <a:lstStyle/>
          <a:p>
            <a:pPr marL="64008" indent="0" algn="ctr">
              <a:buNone/>
            </a:pPr>
            <a:r>
              <a:rPr lang="uk-UA"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СИЛАБУС </a:t>
            </a:r>
          </a:p>
          <a:p>
            <a:pPr marL="64008" indent="0" algn="ctr">
              <a:buNone/>
            </a:pPr>
            <a:r>
              <a:rPr lang="uk-UA" b="1" i="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Освітнього компонента</a:t>
            </a:r>
          </a:p>
          <a:p>
            <a:pPr marL="64008" indent="0" algn="ctr">
              <a:buNone/>
            </a:pPr>
            <a:r>
              <a:rPr lang="uk-UA" sz="4400" b="1"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ТЕХНОЛОГІЯ ВИРОБНИЦТВА КУЛІНАРНОЇ ПРОДУКЦІЇ</a:t>
            </a:r>
            <a:endParaRPr lang="uk-UA" sz="4400" b="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0152" y="5013176"/>
            <a:ext cx="2618608" cy="163524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069197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1013929868"/>
              </p:ext>
            </p:extLst>
          </p:nvPr>
        </p:nvGraphicFramePr>
        <p:xfrm>
          <a:off x="467544" y="-25435"/>
          <a:ext cx="8280920" cy="7772400"/>
        </p:xfrm>
        <a:graphic>
          <a:graphicData uri="http://schemas.openxmlformats.org/drawingml/2006/table">
            <a:tbl>
              <a:tblPr firstRow="1" bandRow="1">
                <a:tableStyleId>{5C22544A-7EE6-4342-B048-85BDC9FD1C3A}</a:tableStyleId>
              </a:tblPr>
              <a:tblGrid>
                <a:gridCol w="354897"/>
                <a:gridCol w="7140763"/>
                <a:gridCol w="785260"/>
              </a:tblGrid>
              <a:tr h="262541">
                <a:tc gridSpan="3">
                  <a:txBody>
                    <a:bodyPr/>
                    <a:lstStyle/>
                    <a:p>
                      <a:pPr algn="ctr"/>
                      <a:r>
                        <a:rPr lang="uk-UA" sz="1400" b="1" dirty="0" smtClean="0">
                          <a:solidFill>
                            <a:srgbClr val="7030A0"/>
                          </a:solidFill>
                          <a:latin typeface="Times New Roman" panose="02020603050405020304" pitchFamily="18" charset="0"/>
                          <a:cs typeface="Times New Roman" panose="02020603050405020304" pitchFamily="18" charset="0"/>
                        </a:rPr>
                        <a:t>Самостійна</a:t>
                      </a:r>
                      <a:r>
                        <a:rPr lang="uk-UA" sz="1400" b="1" baseline="0" dirty="0" smtClean="0">
                          <a:solidFill>
                            <a:srgbClr val="7030A0"/>
                          </a:solidFill>
                          <a:latin typeface="Times New Roman" panose="02020603050405020304" pitchFamily="18" charset="0"/>
                          <a:cs typeface="Times New Roman" panose="02020603050405020304" pitchFamily="18" charset="0"/>
                        </a:rPr>
                        <a:t> робота:</a:t>
                      </a:r>
                      <a:endParaRPr lang="uk-UA" sz="1400" b="1" dirty="0" smtClean="0">
                        <a:solidFill>
                          <a:srgbClr val="7030A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tcPr>
                </a:tc>
                <a:tc hMerge="1">
                  <a:txBody>
                    <a:bodyPr/>
                    <a:lstStyle/>
                    <a:p>
                      <a:endParaRPr lang="uk-UA" dirty="0"/>
                    </a:p>
                  </a:txBody>
                  <a:tcPr/>
                </a:tc>
                <a:tc hMerge="1">
                  <a:txBody>
                    <a:bodyPr/>
                    <a:lstStyle/>
                    <a:p>
                      <a:endParaRPr lang="uk-UA" dirty="0"/>
                    </a:p>
                  </a:txBody>
                  <a:tcPr/>
                </a:tc>
              </a:tr>
              <a:tr h="393811">
                <a:tc>
                  <a:txBody>
                    <a:bodyPr/>
                    <a:lstStyle/>
                    <a:p>
                      <a:endParaRPr lang="uk-UA"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uk-UA" sz="1200" b="0" i="1" dirty="0" smtClean="0">
                          <a:solidFill>
                            <a:srgbClr val="7030A0"/>
                          </a:solidFill>
                        </a:rPr>
                        <a:t>Тема:</a:t>
                      </a:r>
                      <a:endParaRPr lang="uk-UA" sz="1200" b="0" i="1" dirty="0">
                        <a:solidFill>
                          <a:srgbClr val="7030A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uk-UA" sz="1200" dirty="0" err="1" smtClean="0">
                          <a:solidFill>
                            <a:srgbClr val="7030A0"/>
                          </a:solidFill>
                        </a:rPr>
                        <a:t>К-ть</a:t>
                      </a:r>
                      <a:r>
                        <a:rPr lang="uk-UA" sz="1200" dirty="0" smtClean="0">
                          <a:solidFill>
                            <a:srgbClr val="7030A0"/>
                          </a:solidFill>
                        </a:rPr>
                        <a:t> годин</a:t>
                      </a:r>
                      <a:endParaRPr lang="uk-UA" sz="1200" dirty="0">
                        <a:solidFill>
                          <a:srgbClr val="7030A0"/>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r>
              <a:tr h="236287">
                <a:tc>
                  <a:txBody>
                    <a:bodyPr/>
                    <a:lstStyle/>
                    <a:p>
                      <a:r>
                        <a:rPr lang="uk-UA" sz="1200" dirty="0" smtClean="0">
                          <a:latin typeface="Times New Roman" panose="02020603050405020304" pitchFamily="18" charset="0"/>
                          <a:cs typeface="Times New Roman" panose="02020603050405020304" pitchFamily="18" charset="0"/>
                        </a:rPr>
                        <a:t>1</a:t>
                      </a:r>
                      <a:endParaRPr lang="uk-UA"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pPr algn="just">
                        <a:lnSpc>
                          <a:spcPct val="100000"/>
                        </a:lnSpc>
                        <a:spcBef>
                          <a:spcPts val="0"/>
                        </a:spcBef>
                      </a:pPr>
                      <a:r>
                        <a:rPr lang="uk-UA" sz="1200" dirty="0" smtClean="0">
                          <a:solidFill>
                            <a:srgbClr val="000000"/>
                          </a:solidFill>
                          <a:effectLst/>
                          <a:latin typeface="Times New Roman"/>
                          <a:ea typeface="SimSun"/>
                        </a:rPr>
                        <a:t>Вступ </a:t>
                      </a:r>
                      <a:r>
                        <a:rPr lang="uk-UA" sz="1200" i="1" dirty="0" smtClean="0">
                          <a:solidFill>
                            <a:srgbClr val="000000"/>
                          </a:solidFill>
                          <a:effectLst/>
                          <a:latin typeface="Times New Roman"/>
                          <a:ea typeface="SimSun"/>
                        </a:rPr>
                        <a:t>.</a:t>
                      </a:r>
                      <a:r>
                        <a:rPr lang="uk-UA" sz="1200" dirty="0" smtClean="0">
                          <a:effectLst/>
                          <a:latin typeface="Times New Roman"/>
                          <a:ea typeface="SimSun"/>
                        </a:rPr>
                        <a:t> Прийоми кулінарної обробки продуктів  харчування</a:t>
                      </a:r>
                      <a:endParaRPr lang="uk-UA" sz="1200" b="0" i="1" dirty="0">
                        <a:solidFill>
                          <a:srgbClr val="7030A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uk-UA" sz="1200" dirty="0" smtClean="0">
                          <a:solidFill>
                            <a:schemeClr val="bg1"/>
                          </a:solidFill>
                        </a:rPr>
                        <a:t>4</a:t>
                      </a:r>
                      <a:endParaRPr lang="uk-UA" sz="1200" dirty="0">
                        <a:solidFill>
                          <a:schemeClr val="bg1"/>
                        </a:solidFill>
                      </a:endParaRPr>
                    </a:p>
                  </a:txBody>
                  <a:tcPr>
                    <a:lnL w="12700" cap="flat" cmpd="sng" algn="ctr">
                      <a:solidFill>
                        <a:schemeClr val="tx1"/>
                      </a:solidFill>
                      <a:prstDash val="solid"/>
                      <a:round/>
                      <a:headEnd type="none" w="med" len="med"/>
                      <a:tailEnd type="none" w="med" len="med"/>
                    </a:lnL>
                  </a:tcPr>
                </a:tc>
              </a:tr>
              <a:tr h="236287">
                <a:tc>
                  <a:txBody>
                    <a:bodyPr/>
                    <a:lstStyle/>
                    <a:p>
                      <a:r>
                        <a:rPr lang="uk-UA" sz="1200" dirty="0" smtClean="0">
                          <a:latin typeface="Times New Roman" panose="02020603050405020304" pitchFamily="18" charset="0"/>
                          <a:cs typeface="Times New Roman" panose="02020603050405020304" pitchFamily="18" charset="0"/>
                        </a:rPr>
                        <a:t>2</a:t>
                      </a:r>
                      <a:endParaRPr lang="uk-UA"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pPr algn="just">
                        <a:lnSpc>
                          <a:spcPct val="100000"/>
                        </a:lnSpc>
                        <a:spcBef>
                          <a:spcPts val="0"/>
                        </a:spcBef>
                        <a:spcAft>
                          <a:spcPts val="0"/>
                        </a:spcAft>
                      </a:pPr>
                      <a:r>
                        <a:rPr lang="uk-UA" sz="1400" dirty="0" smtClean="0">
                          <a:solidFill>
                            <a:srgbClr val="000000"/>
                          </a:solidFill>
                          <a:effectLst/>
                          <a:latin typeface="Times New Roman"/>
                          <a:ea typeface="SimSun"/>
                          <a:cs typeface="Times New Roman"/>
                        </a:rPr>
                        <a:t>Обробка </a:t>
                      </a:r>
                      <a:r>
                        <a:rPr lang="uk-UA" sz="1400" dirty="0">
                          <a:solidFill>
                            <a:srgbClr val="000000"/>
                          </a:solidFill>
                          <a:effectLst/>
                          <a:latin typeface="Times New Roman"/>
                          <a:ea typeface="SimSun"/>
                          <a:cs typeface="Times New Roman"/>
                        </a:rPr>
                        <a:t>овочів, плодів та грибів</a:t>
                      </a:r>
                      <a:endParaRPr lang="uk-UA" sz="1200" dirty="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uk-UA" sz="1200" dirty="0" smtClean="0">
                          <a:solidFill>
                            <a:schemeClr val="bg1"/>
                          </a:solidFill>
                        </a:rPr>
                        <a:t>4</a:t>
                      </a:r>
                      <a:endParaRPr lang="uk-UA" sz="1200" dirty="0">
                        <a:solidFill>
                          <a:schemeClr val="bg1"/>
                        </a:solidFill>
                      </a:endParaRPr>
                    </a:p>
                  </a:txBody>
                  <a:tcPr>
                    <a:lnL w="12700" cap="flat" cmpd="sng" algn="ctr">
                      <a:solidFill>
                        <a:schemeClr val="tx1"/>
                      </a:solidFill>
                      <a:prstDash val="solid"/>
                      <a:round/>
                      <a:headEnd type="none" w="med" len="med"/>
                      <a:tailEnd type="none" w="med" len="med"/>
                    </a:lnL>
                  </a:tcPr>
                </a:tc>
              </a:tr>
              <a:tr h="236287">
                <a:tc>
                  <a:txBody>
                    <a:bodyPr/>
                    <a:lstStyle/>
                    <a:p>
                      <a:r>
                        <a:rPr lang="uk-UA" sz="1200" dirty="0" smtClean="0">
                          <a:latin typeface="Times New Roman" panose="02020603050405020304" pitchFamily="18" charset="0"/>
                          <a:cs typeface="Times New Roman" panose="02020603050405020304" pitchFamily="18" charset="0"/>
                        </a:rPr>
                        <a:t>3</a:t>
                      </a:r>
                      <a:endParaRPr lang="uk-UA"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pPr algn="just">
                        <a:lnSpc>
                          <a:spcPct val="100000"/>
                        </a:lnSpc>
                        <a:spcBef>
                          <a:spcPts val="0"/>
                        </a:spcBef>
                        <a:spcAft>
                          <a:spcPts val="0"/>
                        </a:spcAft>
                      </a:pPr>
                      <a:r>
                        <a:rPr lang="uk-UA" sz="1400" dirty="0">
                          <a:solidFill>
                            <a:srgbClr val="000000"/>
                          </a:solidFill>
                          <a:effectLst/>
                          <a:latin typeface="Times New Roman"/>
                          <a:ea typeface="SimSun"/>
                          <a:cs typeface="Times New Roman"/>
                        </a:rPr>
                        <a:t>Обробка риби та нерибних продуктів</a:t>
                      </a:r>
                      <a:endParaRPr lang="uk-UA" sz="1200" dirty="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uk-UA" sz="1200" dirty="0" smtClean="0">
                          <a:solidFill>
                            <a:schemeClr val="bg1"/>
                          </a:solidFill>
                        </a:rPr>
                        <a:t>6</a:t>
                      </a:r>
                      <a:endParaRPr lang="uk-UA" sz="1200" dirty="0">
                        <a:solidFill>
                          <a:schemeClr val="bg1"/>
                        </a:solidFill>
                      </a:endParaRPr>
                    </a:p>
                  </a:txBody>
                  <a:tcPr>
                    <a:lnL w="12700" cap="flat" cmpd="sng" algn="ctr">
                      <a:solidFill>
                        <a:schemeClr val="tx1"/>
                      </a:solidFill>
                      <a:prstDash val="solid"/>
                      <a:round/>
                      <a:headEnd type="none" w="med" len="med"/>
                      <a:tailEnd type="none" w="med" len="med"/>
                    </a:lnL>
                  </a:tcPr>
                </a:tc>
              </a:tr>
              <a:tr h="236287">
                <a:tc>
                  <a:txBody>
                    <a:bodyPr/>
                    <a:lstStyle/>
                    <a:p>
                      <a:r>
                        <a:rPr lang="uk-UA" sz="1200" dirty="0" smtClean="0">
                          <a:latin typeface="Times New Roman" panose="02020603050405020304" pitchFamily="18" charset="0"/>
                          <a:cs typeface="Times New Roman" panose="02020603050405020304" pitchFamily="18" charset="0"/>
                        </a:rPr>
                        <a:t>4</a:t>
                      </a:r>
                      <a:endParaRPr lang="uk-UA"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pPr algn="just">
                        <a:lnSpc>
                          <a:spcPct val="100000"/>
                        </a:lnSpc>
                        <a:spcBef>
                          <a:spcPts val="0"/>
                        </a:spcBef>
                        <a:spcAft>
                          <a:spcPts val="0"/>
                        </a:spcAft>
                      </a:pPr>
                      <a:r>
                        <a:rPr lang="uk-UA" sz="1400" dirty="0">
                          <a:solidFill>
                            <a:srgbClr val="000000"/>
                          </a:solidFill>
                          <a:effectLst/>
                          <a:latin typeface="Times New Roman"/>
                          <a:ea typeface="SimSun"/>
                          <a:cs typeface="Times New Roman"/>
                        </a:rPr>
                        <a:t>Обробка м´яса та м´ясопродуктів</a:t>
                      </a:r>
                      <a:endParaRPr lang="uk-UA" sz="1200" dirty="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uk-UA" sz="1200" dirty="0" smtClean="0">
                          <a:solidFill>
                            <a:schemeClr val="bg1"/>
                          </a:solidFill>
                        </a:rPr>
                        <a:t>6</a:t>
                      </a:r>
                      <a:endParaRPr lang="uk-UA" sz="1200" dirty="0">
                        <a:solidFill>
                          <a:schemeClr val="bg1"/>
                        </a:solidFill>
                      </a:endParaRPr>
                    </a:p>
                  </a:txBody>
                  <a:tcPr>
                    <a:lnL w="12700" cap="flat" cmpd="sng" algn="ctr">
                      <a:solidFill>
                        <a:schemeClr val="tx1"/>
                      </a:solidFill>
                      <a:prstDash val="solid"/>
                      <a:round/>
                      <a:headEnd type="none" w="med" len="med"/>
                      <a:tailEnd type="none" w="med" len="med"/>
                    </a:lnL>
                  </a:tcPr>
                </a:tc>
              </a:tr>
              <a:tr h="236287">
                <a:tc>
                  <a:txBody>
                    <a:bodyPr/>
                    <a:lstStyle/>
                    <a:p>
                      <a:r>
                        <a:rPr lang="uk-UA" sz="1200" dirty="0" smtClean="0">
                          <a:latin typeface="Times New Roman" panose="02020603050405020304" pitchFamily="18" charset="0"/>
                          <a:cs typeface="Times New Roman" panose="02020603050405020304" pitchFamily="18" charset="0"/>
                        </a:rPr>
                        <a:t>5</a:t>
                      </a:r>
                      <a:endParaRPr lang="uk-UA" sz="1200" dirty="0">
                        <a:latin typeface="Times New Roman" panose="02020603050405020304" pitchFamily="18" charset="0"/>
                        <a:cs typeface="Times New Roman" panose="02020603050405020304" pitchFamily="18" charset="0"/>
                      </a:endParaRPr>
                    </a:p>
                  </a:txBody>
                  <a:tcPr/>
                </a:tc>
                <a:tc>
                  <a:txBody>
                    <a:bodyPr/>
                    <a:lstStyle/>
                    <a:p>
                      <a:pPr algn="just">
                        <a:lnSpc>
                          <a:spcPct val="100000"/>
                        </a:lnSpc>
                        <a:spcBef>
                          <a:spcPts val="0"/>
                        </a:spcBef>
                        <a:spcAft>
                          <a:spcPts val="0"/>
                        </a:spcAft>
                      </a:pPr>
                      <a:r>
                        <a:rPr lang="uk-UA" sz="1400" dirty="0">
                          <a:solidFill>
                            <a:srgbClr val="000000"/>
                          </a:solidFill>
                          <a:effectLst/>
                          <a:latin typeface="Times New Roman"/>
                          <a:ea typeface="SimSun"/>
                          <a:cs typeface="Times New Roman"/>
                        </a:rPr>
                        <a:t>Обробка сільськогосподарської  птиці і дичини</a:t>
                      </a:r>
                      <a:endParaRPr lang="uk-UA" sz="1200" dirty="0">
                        <a:effectLst/>
                        <a:latin typeface="Times New Roman"/>
                        <a:ea typeface="SimSun"/>
                        <a:cs typeface="Times New Roman"/>
                      </a:endParaRPr>
                    </a:p>
                  </a:txBody>
                  <a:tcPr marL="68580" marR="68580" marT="0" marB="0" anchor="ctr"/>
                </a:tc>
                <a:tc>
                  <a:txBody>
                    <a:bodyPr/>
                    <a:lstStyle/>
                    <a:p>
                      <a:pPr algn="ctr"/>
                      <a:r>
                        <a:rPr lang="uk-UA" sz="1050" b="1" dirty="0" smtClean="0">
                          <a:solidFill>
                            <a:schemeClr val="bg1"/>
                          </a:solidFill>
                        </a:rPr>
                        <a:t>6</a:t>
                      </a:r>
                      <a:endParaRPr lang="uk-UA" sz="1050" b="1" dirty="0">
                        <a:solidFill>
                          <a:schemeClr val="bg1"/>
                        </a:solidFill>
                      </a:endParaRPr>
                    </a:p>
                  </a:txBody>
                  <a:tcPr/>
                </a:tc>
              </a:tr>
              <a:tr h="236287">
                <a:tc>
                  <a:txBody>
                    <a:bodyPr/>
                    <a:lstStyle/>
                    <a:p>
                      <a:r>
                        <a:rPr lang="uk-UA" sz="1200" dirty="0" smtClean="0">
                          <a:latin typeface="Times New Roman" panose="02020603050405020304" pitchFamily="18" charset="0"/>
                          <a:cs typeface="Times New Roman" panose="02020603050405020304" pitchFamily="18" charset="0"/>
                        </a:rPr>
                        <a:t>6</a:t>
                      </a:r>
                      <a:endParaRPr lang="uk-UA" sz="1200" dirty="0">
                        <a:latin typeface="Times New Roman" panose="02020603050405020304" pitchFamily="18" charset="0"/>
                        <a:cs typeface="Times New Roman" panose="02020603050405020304" pitchFamily="18" charset="0"/>
                      </a:endParaRPr>
                    </a:p>
                  </a:txBody>
                  <a:tcPr/>
                </a:tc>
                <a:tc>
                  <a:txBody>
                    <a:bodyPr/>
                    <a:lstStyle/>
                    <a:p>
                      <a:pPr algn="just">
                        <a:lnSpc>
                          <a:spcPct val="100000"/>
                        </a:lnSpc>
                        <a:spcBef>
                          <a:spcPts val="0"/>
                        </a:spcBef>
                        <a:spcAft>
                          <a:spcPts val="0"/>
                        </a:spcAft>
                      </a:pPr>
                      <a:r>
                        <a:rPr lang="uk-UA" sz="1400" dirty="0" smtClean="0">
                          <a:solidFill>
                            <a:srgbClr val="000000"/>
                          </a:solidFill>
                          <a:effectLst/>
                          <a:latin typeface="Times New Roman"/>
                          <a:ea typeface="SimSun"/>
                        </a:rPr>
                        <a:t>Зміни та процеси, що проходять при кулінарній обробці продуктів</a:t>
                      </a:r>
                      <a:endParaRPr lang="uk-UA" sz="1400" dirty="0">
                        <a:effectLst/>
                        <a:latin typeface="Times New Roman"/>
                        <a:ea typeface="SimSun"/>
                        <a:cs typeface="Times New Roman"/>
                      </a:endParaRPr>
                    </a:p>
                  </a:txBody>
                  <a:tcPr marL="68580" marR="68580" marT="0" marB="0" anchor="ctr"/>
                </a:tc>
                <a:tc>
                  <a:txBody>
                    <a:bodyPr/>
                    <a:lstStyle/>
                    <a:p>
                      <a:pPr algn="ctr"/>
                      <a:r>
                        <a:rPr lang="uk-UA" sz="1050" b="1" dirty="0" smtClean="0">
                          <a:solidFill>
                            <a:schemeClr val="bg1"/>
                          </a:solidFill>
                        </a:rPr>
                        <a:t>6</a:t>
                      </a:r>
                      <a:endParaRPr lang="uk-UA" sz="1050" b="1" dirty="0">
                        <a:solidFill>
                          <a:schemeClr val="bg1"/>
                        </a:solidFill>
                      </a:endParaRPr>
                    </a:p>
                  </a:txBody>
                  <a:tcPr/>
                </a:tc>
              </a:tr>
              <a:tr h="236287">
                <a:tc>
                  <a:txBody>
                    <a:bodyPr/>
                    <a:lstStyle/>
                    <a:p>
                      <a:r>
                        <a:rPr lang="uk-UA" sz="1200" dirty="0" smtClean="0">
                          <a:latin typeface="Times New Roman" panose="02020603050405020304" pitchFamily="18" charset="0"/>
                          <a:cs typeface="Times New Roman" panose="02020603050405020304" pitchFamily="18" charset="0"/>
                        </a:rPr>
                        <a:t>7</a:t>
                      </a:r>
                      <a:endParaRPr lang="uk-UA" sz="1200" dirty="0">
                        <a:latin typeface="Times New Roman" panose="02020603050405020304" pitchFamily="18" charset="0"/>
                        <a:cs typeface="Times New Roman" panose="02020603050405020304" pitchFamily="18" charset="0"/>
                      </a:endParaRPr>
                    </a:p>
                  </a:txBody>
                  <a:tcPr/>
                </a:tc>
                <a:tc>
                  <a:txBody>
                    <a:bodyPr/>
                    <a:lstStyle/>
                    <a:p>
                      <a:pPr algn="just">
                        <a:lnSpc>
                          <a:spcPct val="100000"/>
                        </a:lnSpc>
                        <a:spcBef>
                          <a:spcPts val="0"/>
                        </a:spcBef>
                        <a:spcAft>
                          <a:spcPts val="0"/>
                        </a:spcAft>
                      </a:pPr>
                      <a:r>
                        <a:rPr lang="ru-RU" sz="1400" spc="-30" dirty="0" err="1">
                          <a:solidFill>
                            <a:srgbClr val="000000"/>
                          </a:solidFill>
                          <a:effectLst/>
                          <a:latin typeface="Times New Roman"/>
                          <a:ea typeface="SimSun"/>
                          <a:cs typeface="Times New Roman"/>
                        </a:rPr>
                        <a:t>Асортимент</a:t>
                      </a:r>
                      <a:r>
                        <a:rPr lang="ru-RU" sz="1400" spc="-30" dirty="0">
                          <a:solidFill>
                            <a:srgbClr val="000000"/>
                          </a:solidFill>
                          <a:effectLst/>
                          <a:latin typeface="Times New Roman"/>
                          <a:ea typeface="SimSun"/>
                          <a:cs typeface="Times New Roman"/>
                        </a:rPr>
                        <a:t> і </a:t>
                      </a:r>
                      <a:r>
                        <a:rPr lang="ru-RU" sz="1400" spc="-30" dirty="0" err="1">
                          <a:solidFill>
                            <a:srgbClr val="000000"/>
                          </a:solidFill>
                          <a:effectLst/>
                          <a:latin typeface="Times New Roman"/>
                          <a:ea typeface="SimSun"/>
                          <a:cs typeface="Times New Roman"/>
                        </a:rPr>
                        <a:t>технологія</a:t>
                      </a:r>
                      <a:r>
                        <a:rPr lang="ru-RU" sz="1400" spc="-30" dirty="0">
                          <a:solidFill>
                            <a:srgbClr val="000000"/>
                          </a:solidFill>
                          <a:effectLst/>
                          <a:latin typeface="Times New Roman"/>
                          <a:ea typeface="SimSun"/>
                          <a:cs typeface="Times New Roman"/>
                        </a:rPr>
                        <a:t> </a:t>
                      </a:r>
                      <a:r>
                        <a:rPr lang="ru-RU" sz="1400" spc="-30" dirty="0" err="1">
                          <a:solidFill>
                            <a:srgbClr val="000000"/>
                          </a:solidFill>
                          <a:effectLst/>
                          <a:latin typeface="Times New Roman"/>
                          <a:ea typeface="SimSun"/>
                          <a:cs typeface="Times New Roman"/>
                        </a:rPr>
                        <a:t>супів</a:t>
                      </a:r>
                      <a:r>
                        <a:rPr lang="ru-RU" sz="1400" spc="-30" dirty="0">
                          <a:solidFill>
                            <a:srgbClr val="000000"/>
                          </a:solidFill>
                          <a:effectLst/>
                          <a:latin typeface="Times New Roman"/>
                          <a:ea typeface="SimSun"/>
                          <a:cs typeface="Times New Roman"/>
                        </a:rPr>
                        <a:t> (перших </a:t>
                      </a:r>
                      <a:r>
                        <a:rPr lang="ru-RU" sz="1400" spc="-30" dirty="0" err="1">
                          <a:solidFill>
                            <a:srgbClr val="000000"/>
                          </a:solidFill>
                          <a:effectLst/>
                          <a:latin typeface="Times New Roman"/>
                          <a:ea typeface="SimSun"/>
                          <a:cs typeface="Times New Roman"/>
                        </a:rPr>
                        <a:t>страв</a:t>
                      </a:r>
                      <a:r>
                        <a:rPr lang="ru-RU" sz="1400" spc="-30" dirty="0">
                          <a:solidFill>
                            <a:srgbClr val="000000"/>
                          </a:solidFill>
                          <a:effectLst/>
                          <a:latin typeface="Times New Roman"/>
                          <a:ea typeface="SimSun"/>
                          <a:cs typeface="Times New Roman"/>
                        </a:rPr>
                        <a:t>)</a:t>
                      </a:r>
                      <a:endParaRPr lang="uk-UA" sz="1200" dirty="0">
                        <a:effectLst/>
                        <a:latin typeface="Times New Roman"/>
                        <a:ea typeface="SimSun"/>
                        <a:cs typeface="Times New Roman"/>
                      </a:endParaRPr>
                    </a:p>
                  </a:txBody>
                  <a:tcPr marL="68580" marR="68580" marT="0" marB="0" anchor="ctr"/>
                </a:tc>
                <a:tc>
                  <a:txBody>
                    <a:bodyPr/>
                    <a:lstStyle/>
                    <a:p>
                      <a:pPr algn="ctr"/>
                      <a:r>
                        <a:rPr lang="uk-UA" sz="1050" b="1" dirty="0" smtClean="0">
                          <a:solidFill>
                            <a:schemeClr val="bg1"/>
                          </a:solidFill>
                        </a:rPr>
                        <a:t>6</a:t>
                      </a:r>
                      <a:endParaRPr lang="uk-UA" sz="1050" b="1" dirty="0">
                        <a:solidFill>
                          <a:schemeClr val="bg1"/>
                        </a:solidFill>
                      </a:endParaRPr>
                    </a:p>
                  </a:txBody>
                  <a:tcPr/>
                </a:tc>
              </a:tr>
              <a:tr h="236287">
                <a:tc>
                  <a:txBody>
                    <a:bodyPr/>
                    <a:lstStyle/>
                    <a:p>
                      <a:r>
                        <a:rPr lang="uk-UA" sz="1200" dirty="0" smtClean="0">
                          <a:latin typeface="Times New Roman" panose="02020603050405020304" pitchFamily="18" charset="0"/>
                          <a:cs typeface="Times New Roman" panose="02020603050405020304" pitchFamily="18" charset="0"/>
                        </a:rPr>
                        <a:t>8</a:t>
                      </a:r>
                      <a:endParaRPr lang="uk-UA" sz="1200" dirty="0">
                        <a:latin typeface="Times New Roman" panose="02020603050405020304" pitchFamily="18" charset="0"/>
                        <a:cs typeface="Times New Roman" panose="02020603050405020304" pitchFamily="18" charset="0"/>
                      </a:endParaRPr>
                    </a:p>
                  </a:txBody>
                  <a:tcPr/>
                </a:tc>
                <a:tc>
                  <a:txBody>
                    <a:bodyPr/>
                    <a:lstStyle/>
                    <a:p>
                      <a:pPr algn="just">
                        <a:lnSpc>
                          <a:spcPct val="100000"/>
                        </a:lnSpc>
                        <a:spcBef>
                          <a:spcPts val="0"/>
                        </a:spcBef>
                        <a:spcAft>
                          <a:spcPts val="0"/>
                        </a:spcAft>
                      </a:pPr>
                      <a:r>
                        <a:rPr lang="ru-RU" sz="1400" spc="15" dirty="0" err="1">
                          <a:solidFill>
                            <a:srgbClr val="000000"/>
                          </a:solidFill>
                          <a:effectLst/>
                          <a:latin typeface="Times New Roman"/>
                          <a:ea typeface="SimSun"/>
                          <a:cs typeface="Times New Roman"/>
                        </a:rPr>
                        <a:t>Асортимент</a:t>
                      </a:r>
                      <a:r>
                        <a:rPr lang="ru-RU" sz="1400" spc="15" dirty="0">
                          <a:solidFill>
                            <a:srgbClr val="000000"/>
                          </a:solidFill>
                          <a:effectLst/>
                          <a:latin typeface="Times New Roman"/>
                          <a:ea typeface="SimSun"/>
                          <a:cs typeface="Times New Roman"/>
                        </a:rPr>
                        <a:t> і </a:t>
                      </a:r>
                      <a:r>
                        <a:rPr lang="ru-RU" sz="1400" spc="15" dirty="0" err="1">
                          <a:solidFill>
                            <a:srgbClr val="000000"/>
                          </a:solidFill>
                          <a:effectLst/>
                          <a:latin typeface="Times New Roman"/>
                          <a:ea typeface="SimSun"/>
                          <a:cs typeface="Times New Roman"/>
                        </a:rPr>
                        <a:t>технологія</a:t>
                      </a:r>
                      <a:r>
                        <a:rPr lang="ru-RU" sz="1400" spc="15" dirty="0">
                          <a:solidFill>
                            <a:srgbClr val="000000"/>
                          </a:solidFill>
                          <a:effectLst/>
                          <a:latin typeface="Times New Roman"/>
                          <a:ea typeface="SimSun"/>
                          <a:cs typeface="Times New Roman"/>
                        </a:rPr>
                        <a:t> </a:t>
                      </a:r>
                      <a:r>
                        <a:rPr lang="ru-RU" sz="1400" spc="15" dirty="0" err="1">
                          <a:solidFill>
                            <a:srgbClr val="000000"/>
                          </a:solidFill>
                          <a:effectLst/>
                          <a:latin typeface="Times New Roman"/>
                          <a:ea typeface="SimSun"/>
                          <a:cs typeface="Times New Roman"/>
                        </a:rPr>
                        <a:t>соусів</a:t>
                      </a:r>
                      <a:endParaRPr lang="uk-UA" sz="1200" dirty="0">
                        <a:effectLst/>
                        <a:latin typeface="Times New Roman"/>
                        <a:ea typeface="SimSun"/>
                        <a:cs typeface="Times New Roman"/>
                      </a:endParaRPr>
                    </a:p>
                  </a:txBody>
                  <a:tcPr marL="68580" marR="68580" marT="0" marB="0" anchor="ctr"/>
                </a:tc>
                <a:tc>
                  <a:txBody>
                    <a:bodyPr/>
                    <a:lstStyle/>
                    <a:p>
                      <a:pPr algn="ctr"/>
                      <a:r>
                        <a:rPr lang="uk-UA" sz="1050" b="1" dirty="0" smtClean="0">
                          <a:solidFill>
                            <a:schemeClr val="bg1"/>
                          </a:solidFill>
                        </a:rPr>
                        <a:t>6</a:t>
                      </a:r>
                      <a:endParaRPr lang="uk-UA" sz="1050" b="1" dirty="0">
                        <a:solidFill>
                          <a:schemeClr val="bg1"/>
                        </a:solidFill>
                      </a:endParaRPr>
                    </a:p>
                  </a:txBody>
                  <a:tcPr/>
                </a:tc>
              </a:tr>
              <a:tr h="236287">
                <a:tc>
                  <a:txBody>
                    <a:bodyPr/>
                    <a:lstStyle/>
                    <a:p>
                      <a:r>
                        <a:rPr lang="uk-UA" sz="1200" dirty="0" smtClean="0">
                          <a:latin typeface="Times New Roman" panose="02020603050405020304" pitchFamily="18" charset="0"/>
                          <a:cs typeface="Times New Roman" panose="02020603050405020304" pitchFamily="18" charset="0"/>
                        </a:rPr>
                        <a:t>9</a:t>
                      </a:r>
                      <a:endParaRPr lang="uk-UA" sz="1200" dirty="0">
                        <a:latin typeface="Times New Roman" panose="02020603050405020304" pitchFamily="18" charset="0"/>
                        <a:cs typeface="Times New Roman" panose="02020603050405020304" pitchFamily="18" charset="0"/>
                      </a:endParaRPr>
                    </a:p>
                  </a:txBody>
                  <a:tcPr/>
                </a:tc>
                <a:tc>
                  <a:txBody>
                    <a:bodyPr/>
                    <a:lstStyle/>
                    <a:p>
                      <a:pPr marR="24130" algn="just">
                        <a:lnSpc>
                          <a:spcPct val="100000"/>
                        </a:lnSpc>
                        <a:spcBef>
                          <a:spcPts val="0"/>
                        </a:spcBef>
                        <a:spcAft>
                          <a:spcPts val="0"/>
                        </a:spcAft>
                      </a:pPr>
                      <a:r>
                        <a:rPr lang="ru-RU" sz="1400" spc="-25" dirty="0" err="1">
                          <a:solidFill>
                            <a:srgbClr val="000000"/>
                          </a:solidFill>
                          <a:effectLst/>
                          <a:latin typeface="Times New Roman"/>
                          <a:ea typeface="SimSun"/>
                          <a:cs typeface="Times New Roman"/>
                        </a:rPr>
                        <a:t>Технологія</a:t>
                      </a:r>
                      <a:r>
                        <a:rPr lang="ru-RU" sz="1400" spc="-25" dirty="0">
                          <a:solidFill>
                            <a:srgbClr val="000000"/>
                          </a:solidFill>
                          <a:effectLst/>
                          <a:latin typeface="Times New Roman"/>
                          <a:ea typeface="SimSun"/>
                          <a:cs typeface="Times New Roman"/>
                        </a:rPr>
                        <a:t> </a:t>
                      </a:r>
                      <a:r>
                        <a:rPr lang="ru-RU" sz="1400" spc="-25" dirty="0" err="1">
                          <a:solidFill>
                            <a:srgbClr val="000000"/>
                          </a:solidFill>
                          <a:effectLst/>
                          <a:latin typeface="Times New Roman"/>
                          <a:ea typeface="SimSun"/>
                          <a:cs typeface="Times New Roman"/>
                        </a:rPr>
                        <a:t>страв</a:t>
                      </a:r>
                      <a:r>
                        <a:rPr lang="ru-RU" sz="1400" spc="-25" dirty="0">
                          <a:solidFill>
                            <a:srgbClr val="000000"/>
                          </a:solidFill>
                          <a:effectLst/>
                          <a:latin typeface="Times New Roman"/>
                          <a:ea typeface="SimSun"/>
                          <a:cs typeface="Times New Roman"/>
                        </a:rPr>
                        <a:t> і </a:t>
                      </a:r>
                      <a:r>
                        <a:rPr lang="ru-RU" sz="1400" spc="-25" dirty="0" err="1">
                          <a:solidFill>
                            <a:srgbClr val="000000"/>
                          </a:solidFill>
                          <a:effectLst/>
                          <a:latin typeface="Times New Roman"/>
                          <a:ea typeface="SimSun"/>
                          <a:cs typeface="Times New Roman"/>
                        </a:rPr>
                        <a:t>гарнірів</a:t>
                      </a:r>
                      <a:r>
                        <a:rPr lang="ru-RU" sz="1400" spc="-25" dirty="0">
                          <a:solidFill>
                            <a:srgbClr val="000000"/>
                          </a:solidFill>
                          <a:effectLst/>
                          <a:latin typeface="Times New Roman"/>
                          <a:ea typeface="SimSun"/>
                          <a:cs typeface="Times New Roman"/>
                        </a:rPr>
                        <a:t> з круп, </a:t>
                      </a:r>
                      <a:r>
                        <a:rPr lang="ru-RU" sz="1400" spc="-25" dirty="0" err="1">
                          <a:solidFill>
                            <a:srgbClr val="000000"/>
                          </a:solidFill>
                          <a:effectLst/>
                          <a:latin typeface="Times New Roman"/>
                          <a:ea typeface="SimSun"/>
                          <a:cs typeface="Times New Roman"/>
                        </a:rPr>
                        <a:t>бобових</a:t>
                      </a:r>
                      <a:r>
                        <a:rPr lang="ru-RU" sz="1400" spc="-25" dirty="0">
                          <a:solidFill>
                            <a:srgbClr val="000000"/>
                          </a:solidFill>
                          <a:effectLst/>
                          <a:latin typeface="Times New Roman"/>
                          <a:ea typeface="SimSun"/>
                          <a:cs typeface="Times New Roman"/>
                        </a:rPr>
                        <a:t> і </a:t>
                      </a:r>
                      <a:r>
                        <a:rPr lang="ru-RU" sz="1400" spc="-25" dirty="0" err="1">
                          <a:solidFill>
                            <a:srgbClr val="000000"/>
                          </a:solidFill>
                          <a:effectLst/>
                          <a:latin typeface="Times New Roman"/>
                          <a:ea typeface="SimSun"/>
                          <a:cs typeface="Times New Roman"/>
                        </a:rPr>
                        <a:t>макаронних</a:t>
                      </a:r>
                      <a:r>
                        <a:rPr lang="ru-RU" sz="1400" spc="-25" dirty="0">
                          <a:solidFill>
                            <a:srgbClr val="000000"/>
                          </a:solidFill>
                          <a:effectLst/>
                          <a:latin typeface="Times New Roman"/>
                          <a:ea typeface="SimSun"/>
                          <a:cs typeface="Times New Roman"/>
                        </a:rPr>
                        <a:t> </a:t>
                      </a:r>
                      <a:r>
                        <a:rPr lang="ru-RU" sz="1400" spc="-25" dirty="0" err="1" smtClean="0">
                          <a:solidFill>
                            <a:srgbClr val="000000"/>
                          </a:solidFill>
                          <a:effectLst/>
                          <a:latin typeface="Times New Roman"/>
                          <a:ea typeface="SimSun"/>
                          <a:cs typeface="Times New Roman"/>
                        </a:rPr>
                        <a:t>виробів</a:t>
                      </a:r>
                      <a:endParaRPr lang="uk-UA" sz="1200" dirty="0">
                        <a:effectLst/>
                        <a:latin typeface="Times New Roman"/>
                        <a:ea typeface="SimSun"/>
                        <a:cs typeface="Times New Roman"/>
                      </a:endParaRPr>
                    </a:p>
                  </a:txBody>
                  <a:tcPr marL="68580" marR="68580" marT="0" marB="0" anchor="ctr"/>
                </a:tc>
                <a:tc>
                  <a:txBody>
                    <a:bodyPr/>
                    <a:lstStyle/>
                    <a:p>
                      <a:pPr algn="ctr"/>
                      <a:r>
                        <a:rPr lang="uk-UA" sz="1050" b="1" dirty="0" smtClean="0">
                          <a:solidFill>
                            <a:schemeClr val="bg1"/>
                          </a:solidFill>
                        </a:rPr>
                        <a:t>8</a:t>
                      </a:r>
                      <a:endParaRPr lang="uk-UA" sz="1050" b="1" dirty="0">
                        <a:solidFill>
                          <a:schemeClr val="bg1"/>
                        </a:solidFill>
                      </a:endParaRPr>
                    </a:p>
                  </a:txBody>
                  <a:tcPr/>
                </a:tc>
              </a:tr>
              <a:tr h="236287">
                <a:tc>
                  <a:txBody>
                    <a:bodyPr/>
                    <a:lstStyle/>
                    <a:p>
                      <a:r>
                        <a:rPr lang="uk-UA" sz="1200" dirty="0" smtClean="0">
                          <a:latin typeface="Times New Roman" panose="02020603050405020304" pitchFamily="18" charset="0"/>
                          <a:cs typeface="Times New Roman" panose="02020603050405020304" pitchFamily="18" charset="0"/>
                        </a:rPr>
                        <a:t>10</a:t>
                      </a:r>
                      <a:endParaRPr lang="uk-UA" sz="1200" dirty="0">
                        <a:latin typeface="Times New Roman" panose="02020603050405020304" pitchFamily="18" charset="0"/>
                        <a:cs typeface="Times New Roman" panose="02020603050405020304" pitchFamily="18" charset="0"/>
                      </a:endParaRPr>
                    </a:p>
                  </a:txBody>
                  <a:tcPr/>
                </a:tc>
                <a:tc>
                  <a:txBody>
                    <a:bodyPr/>
                    <a:lstStyle/>
                    <a:p>
                      <a:pPr marL="21590" indent="18415" algn="just">
                        <a:lnSpc>
                          <a:spcPct val="100000"/>
                        </a:lnSpc>
                        <a:spcBef>
                          <a:spcPts val="0"/>
                        </a:spcBef>
                        <a:spcAft>
                          <a:spcPts val="0"/>
                        </a:spcAft>
                      </a:pPr>
                      <a:r>
                        <a:rPr lang="ru-RU" sz="1400" spc="15" dirty="0" err="1">
                          <a:solidFill>
                            <a:srgbClr val="000000"/>
                          </a:solidFill>
                          <a:effectLst/>
                          <a:latin typeface="Times New Roman"/>
                          <a:ea typeface="SimSun"/>
                          <a:cs typeface="Times New Roman"/>
                        </a:rPr>
                        <a:t>Технологія</a:t>
                      </a:r>
                      <a:r>
                        <a:rPr lang="ru-RU" sz="1400" spc="15" dirty="0">
                          <a:solidFill>
                            <a:srgbClr val="000000"/>
                          </a:solidFill>
                          <a:effectLst/>
                          <a:latin typeface="Times New Roman"/>
                          <a:ea typeface="SimSun"/>
                          <a:cs typeface="Times New Roman"/>
                        </a:rPr>
                        <a:t> </a:t>
                      </a:r>
                      <a:r>
                        <a:rPr lang="ru-RU" sz="1400" spc="15" dirty="0" err="1">
                          <a:solidFill>
                            <a:srgbClr val="000000"/>
                          </a:solidFill>
                          <a:effectLst/>
                          <a:latin typeface="Times New Roman"/>
                          <a:ea typeface="SimSun"/>
                          <a:cs typeface="Times New Roman"/>
                        </a:rPr>
                        <a:t>страв</a:t>
                      </a:r>
                      <a:r>
                        <a:rPr lang="ru-RU" sz="1400" spc="15" dirty="0">
                          <a:solidFill>
                            <a:srgbClr val="000000"/>
                          </a:solidFill>
                          <a:effectLst/>
                          <a:latin typeface="Times New Roman"/>
                          <a:ea typeface="SimSun"/>
                          <a:cs typeface="Times New Roman"/>
                        </a:rPr>
                        <a:t> і </a:t>
                      </a:r>
                      <a:r>
                        <a:rPr lang="ru-RU" sz="1400" spc="15" dirty="0" err="1">
                          <a:solidFill>
                            <a:srgbClr val="000000"/>
                          </a:solidFill>
                          <a:effectLst/>
                          <a:latin typeface="Times New Roman"/>
                          <a:ea typeface="SimSun"/>
                          <a:cs typeface="Times New Roman"/>
                        </a:rPr>
                        <a:t>гарнірів</a:t>
                      </a:r>
                      <a:r>
                        <a:rPr lang="ru-RU" sz="1400" spc="15" dirty="0">
                          <a:solidFill>
                            <a:srgbClr val="000000"/>
                          </a:solidFill>
                          <a:effectLst/>
                          <a:latin typeface="Times New Roman"/>
                          <a:ea typeface="SimSun"/>
                          <a:cs typeface="Times New Roman"/>
                        </a:rPr>
                        <a:t> з </a:t>
                      </a:r>
                      <a:r>
                        <a:rPr lang="ru-RU" sz="1400" spc="15" dirty="0" err="1">
                          <a:solidFill>
                            <a:srgbClr val="000000"/>
                          </a:solidFill>
                          <a:effectLst/>
                          <a:latin typeface="Times New Roman"/>
                          <a:ea typeface="SimSun"/>
                          <a:cs typeface="Times New Roman"/>
                        </a:rPr>
                        <a:t>овочів</a:t>
                      </a:r>
                      <a:r>
                        <a:rPr lang="ru-RU" sz="1400" spc="15" dirty="0">
                          <a:solidFill>
                            <a:srgbClr val="000000"/>
                          </a:solidFill>
                          <a:effectLst/>
                          <a:latin typeface="Times New Roman"/>
                          <a:ea typeface="SimSun"/>
                          <a:cs typeface="Times New Roman"/>
                        </a:rPr>
                        <a:t> і </a:t>
                      </a:r>
                      <a:r>
                        <a:rPr lang="ru-RU" sz="1400" spc="15" dirty="0" err="1" smtClean="0">
                          <a:solidFill>
                            <a:srgbClr val="000000"/>
                          </a:solidFill>
                          <a:effectLst/>
                          <a:latin typeface="Times New Roman"/>
                          <a:ea typeface="SimSun"/>
                          <a:cs typeface="Times New Roman"/>
                        </a:rPr>
                        <a:t>грибів</a:t>
                      </a:r>
                      <a:endParaRPr lang="uk-UA" sz="1200" dirty="0">
                        <a:effectLst/>
                        <a:latin typeface="Times New Roman"/>
                        <a:ea typeface="SimSun"/>
                        <a:cs typeface="Times New Roman"/>
                      </a:endParaRPr>
                    </a:p>
                  </a:txBody>
                  <a:tcPr marL="68580" marR="68580" marT="0" marB="0" anchor="ctr"/>
                </a:tc>
                <a:tc>
                  <a:txBody>
                    <a:bodyPr/>
                    <a:lstStyle/>
                    <a:p>
                      <a:pPr algn="ctr"/>
                      <a:r>
                        <a:rPr lang="uk-UA" sz="1050" b="1" dirty="0" smtClean="0">
                          <a:solidFill>
                            <a:schemeClr val="bg1"/>
                          </a:solidFill>
                        </a:rPr>
                        <a:t>6</a:t>
                      </a:r>
                      <a:endParaRPr lang="uk-UA" sz="1050" b="1" dirty="0">
                        <a:solidFill>
                          <a:schemeClr val="bg1"/>
                        </a:solidFill>
                      </a:endParaRPr>
                    </a:p>
                  </a:txBody>
                  <a:tcPr/>
                </a:tc>
              </a:tr>
              <a:tr h="236287">
                <a:tc>
                  <a:txBody>
                    <a:bodyPr/>
                    <a:lstStyle/>
                    <a:p>
                      <a:r>
                        <a:rPr lang="uk-UA" sz="1200" dirty="0" smtClean="0">
                          <a:latin typeface="Times New Roman" panose="02020603050405020304" pitchFamily="18" charset="0"/>
                          <a:cs typeface="Times New Roman" panose="02020603050405020304" pitchFamily="18" charset="0"/>
                        </a:rPr>
                        <a:t>11</a:t>
                      </a:r>
                      <a:endParaRPr lang="uk-UA" sz="1200" dirty="0">
                        <a:latin typeface="Times New Roman" panose="02020603050405020304" pitchFamily="18" charset="0"/>
                        <a:cs typeface="Times New Roman" panose="02020603050405020304" pitchFamily="18" charset="0"/>
                      </a:endParaRPr>
                    </a:p>
                  </a:txBody>
                  <a:tcPr/>
                </a:tc>
                <a:tc>
                  <a:txBody>
                    <a:bodyPr/>
                    <a:lstStyle/>
                    <a:p>
                      <a:pPr marR="30480" algn="just">
                        <a:lnSpc>
                          <a:spcPct val="100000"/>
                        </a:lnSpc>
                        <a:spcBef>
                          <a:spcPts val="0"/>
                        </a:spcBef>
                        <a:spcAft>
                          <a:spcPts val="0"/>
                        </a:spcAft>
                      </a:pPr>
                      <a:r>
                        <a:rPr lang="ru-RU" sz="1400" spc="15" dirty="0" err="1">
                          <a:solidFill>
                            <a:srgbClr val="000000"/>
                          </a:solidFill>
                          <a:effectLst/>
                          <a:latin typeface="Times New Roman"/>
                          <a:ea typeface="SimSun"/>
                          <a:cs typeface="Times New Roman"/>
                        </a:rPr>
                        <a:t>Технологія</a:t>
                      </a:r>
                      <a:r>
                        <a:rPr lang="ru-RU" sz="1400" spc="15" dirty="0">
                          <a:solidFill>
                            <a:srgbClr val="000000"/>
                          </a:solidFill>
                          <a:effectLst/>
                          <a:latin typeface="Times New Roman"/>
                          <a:ea typeface="SimSun"/>
                          <a:cs typeface="Times New Roman"/>
                        </a:rPr>
                        <a:t> </a:t>
                      </a:r>
                      <a:r>
                        <a:rPr lang="ru-RU" sz="1400" spc="15" dirty="0" err="1">
                          <a:solidFill>
                            <a:srgbClr val="000000"/>
                          </a:solidFill>
                          <a:effectLst/>
                          <a:latin typeface="Times New Roman"/>
                          <a:ea typeface="SimSun"/>
                          <a:cs typeface="Times New Roman"/>
                        </a:rPr>
                        <a:t>страв</a:t>
                      </a:r>
                      <a:r>
                        <a:rPr lang="ru-RU" sz="1400" spc="15" dirty="0">
                          <a:solidFill>
                            <a:srgbClr val="000000"/>
                          </a:solidFill>
                          <a:effectLst/>
                          <a:latin typeface="Times New Roman"/>
                          <a:ea typeface="SimSun"/>
                          <a:cs typeface="Times New Roman"/>
                        </a:rPr>
                        <a:t> з </a:t>
                      </a:r>
                      <a:r>
                        <a:rPr lang="ru-RU" sz="1400" spc="15" dirty="0" err="1">
                          <a:solidFill>
                            <a:srgbClr val="000000"/>
                          </a:solidFill>
                          <a:effectLst/>
                          <a:latin typeface="Times New Roman"/>
                          <a:ea typeface="SimSun"/>
                          <a:cs typeface="Times New Roman"/>
                        </a:rPr>
                        <a:t>риби</a:t>
                      </a:r>
                      <a:r>
                        <a:rPr lang="ru-RU" sz="1400" spc="15" dirty="0">
                          <a:solidFill>
                            <a:srgbClr val="000000"/>
                          </a:solidFill>
                          <a:effectLst/>
                          <a:latin typeface="Times New Roman"/>
                          <a:ea typeface="SimSun"/>
                          <a:cs typeface="Times New Roman"/>
                        </a:rPr>
                        <a:t> і  </a:t>
                      </a:r>
                      <a:r>
                        <a:rPr lang="ru-RU" sz="1400" spc="15" dirty="0" err="1" smtClean="0">
                          <a:solidFill>
                            <a:srgbClr val="000000"/>
                          </a:solidFill>
                          <a:effectLst/>
                          <a:latin typeface="Times New Roman"/>
                          <a:ea typeface="SimSun"/>
                          <a:cs typeface="Times New Roman"/>
                        </a:rPr>
                        <a:t>морепродуктів</a:t>
                      </a:r>
                      <a:endParaRPr lang="uk-UA" sz="1200" dirty="0">
                        <a:effectLst/>
                        <a:latin typeface="Times New Roman"/>
                        <a:ea typeface="SimSun"/>
                        <a:cs typeface="Times New Roman"/>
                      </a:endParaRPr>
                    </a:p>
                  </a:txBody>
                  <a:tcPr marL="68580" marR="68580" marT="0" marB="0" anchor="ctr"/>
                </a:tc>
                <a:tc>
                  <a:txBody>
                    <a:bodyPr/>
                    <a:lstStyle/>
                    <a:p>
                      <a:pPr algn="ctr"/>
                      <a:r>
                        <a:rPr lang="uk-UA" sz="1050" b="1" dirty="0" smtClean="0">
                          <a:solidFill>
                            <a:schemeClr val="bg1"/>
                          </a:solidFill>
                        </a:rPr>
                        <a:t>6</a:t>
                      </a:r>
                      <a:endParaRPr lang="uk-UA" sz="1050" b="1" dirty="0">
                        <a:solidFill>
                          <a:schemeClr val="bg1"/>
                        </a:solidFill>
                      </a:endParaRPr>
                    </a:p>
                  </a:txBody>
                  <a:tcPr/>
                </a:tc>
              </a:tr>
              <a:tr h="236287">
                <a:tc>
                  <a:txBody>
                    <a:bodyPr/>
                    <a:lstStyle/>
                    <a:p>
                      <a:r>
                        <a:rPr lang="uk-UA" sz="1200" dirty="0" smtClean="0">
                          <a:latin typeface="Times New Roman" panose="02020603050405020304" pitchFamily="18" charset="0"/>
                          <a:cs typeface="Times New Roman" panose="02020603050405020304" pitchFamily="18" charset="0"/>
                        </a:rPr>
                        <a:t>12</a:t>
                      </a:r>
                      <a:endParaRPr lang="uk-UA" sz="1200" dirty="0">
                        <a:latin typeface="Times New Roman" panose="02020603050405020304" pitchFamily="18" charset="0"/>
                        <a:cs typeface="Times New Roman" panose="02020603050405020304" pitchFamily="18" charset="0"/>
                      </a:endParaRPr>
                    </a:p>
                  </a:txBody>
                  <a:tcPr/>
                </a:tc>
                <a:tc>
                  <a:txBody>
                    <a:bodyPr/>
                    <a:lstStyle/>
                    <a:p>
                      <a:pPr algn="just">
                        <a:lnSpc>
                          <a:spcPct val="100000"/>
                        </a:lnSpc>
                        <a:spcBef>
                          <a:spcPts val="0"/>
                        </a:spcBef>
                        <a:spcAft>
                          <a:spcPts val="0"/>
                        </a:spcAft>
                      </a:pPr>
                      <a:r>
                        <a:rPr lang="ru-RU" sz="1400" spc="10" dirty="0" err="1">
                          <a:solidFill>
                            <a:srgbClr val="000000"/>
                          </a:solidFill>
                          <a:effectLst/>
                          <a:latin typeface="Times New Roman"/>
                          <a:ea typeface="SimSun"/>
                          <a:cs typeface="Times New Roman"/>
                        </a:rPr>
                        <a:t>Технологія</a:t>
                      </a:r>
                      <a:r>
                        <a:rPr lang="ru-RU" sz="1400" spc="10" dirty="0">
                          <a:solidFill>
                            <a:srgbClr val="000000"/>
                          </a:solidFill>
                          <a:effectLst/>
                          <a:latin typeface="Times New Roman"/>
                          <a:ea typeface="SimSun"/>
                          <a:cs typeface="Times New Roman"/>
                        </a:rPr>
                        <a:t> </a:t>
                      </a:r>
                      <a:r>
                        <a:rPr lang="ru-RU" sz="1400" spc="10" dirty="0" err="1">
                          <a:solidFill>
                            <a:srgbClr val="000000"/>
                          </a:solidFill>
                          <a:effectLst/>
                          <a:latin typeface="Times New Roman"/>
                          <a:ea typeface="SimSun"/>
                          <a:cs typeface="Times New Roman"/>
                        </a:rPr>
                        <a:t>страв</a:t>
                      </a:r>
                      <a:r>
                        <a:rPr lang="ru-RU" sz="1400" spc="10" dirty="0">
                          <a:solidFill>
                            <a:srgbClr val="000000"/>
                          </a:solidFill>
                          <a:effectLst/>
                          <a:latin typeface="Times New Roman"/>
                          <a:ea typeface="SimSun"/>
                          <a:cs typeface="Times New Roman"/>
                        </a:rPr>
                        <a:t> з </a:t>
                      </a:r>
                      <a:r>
                        <a:rPr lang="ru-RU" sz="1400" spc="10" dirty="0" err="1">
                          <a:solidFill>
                            <a:srgbClr val="000000"/>
                          </a:solidFill>
                          <a:effectLst/>
                          <a:latin typeface="Times New Roman"/>
                          <a:ea typeface="SimSun"/>
                          <a:cs typeface="Times New Roman"/>
                        </a:rPr>
                        <a:t>м'яса</a:t>
                      </a:r>
                      <a:r>
                        <a:rPr lang="ru-RU" sz="1400" spc="10" dirty="0">
                          <a:solidFill>
                            <a:srgbClr val="000000"/>
                          </a:solidFill>
                          <a:effectLst/>
                          <a:latin typeface="Times New Roman"/>
                          <a:ea typeface="SimSun"/>
                          <a:cs typeface="Times New Roman"/>
                        </a:rPr>
                        <a:t> і </a:t>
                      </a:r>
                      <a:r>
                        <a:rPr lang="ru-RU" sz="1400" spc="10" dirty="0" err="1">
                          <a:solidFill>
                            <a:srgbClr val="000000"/>
                          </a:solidFill>
                          <a:effectLst/>
                          <a:latin typeface="Times New Roman"/>
                          <a:ea typeface="SimSun"/>
                          <a:cs typeface="Times New Roman"/>
                        </a:rPr>
                        <a:t>м'ясних</a:t>
                      </a:r>
                      <a:r>
                        <a:rPr lang="ru-RU" sz="1400" spc="10" dirty="0">
                          <a:solidFill>
                            <a:srgbClr val="000000"/>
                          </a:solidFill>
                          <a:effectLst/>
                          <a:latin typeface="Times New Roman"/>
                          <a:ea typeface="SimSun"/>
                          <a:cs typeface="Times New Roman"/>
                        </a:rPr>
                        <a:t> </a:t>
                      </a:r>
                      <a:r>
                        <a:rPr lang="ru-RU" sz="1400" spc="10" dirty="0" err="1" smtClean="0">
                          <a:solidFill>
                            <a:srgbClr val="000000"/>
                          </a:solidFill>
                          <a:effectLst/>
                          <a:latin typeface="Times New Roman"/>
                          <a:ea typeface="SimSun"/>
                          <a:cs typeface="Times New Roman"/>
                        </a:rPr>
                        <a:t>продуктів</a:t>
                      </a:r>
                      <a:endParaRPr lang="uk-UA" sz="1200" dirty="0">
                        <a:effectLst/>
                        <a:latin typeface="Times New Roman"/>
                        <a:ea typeface="SimSun"/>
                        <a:cs typeface="Times New Roman"/>
                      </a:endParaRPr>
                    </a:p>
                  </a:txBody>
                  <a:tcPr marL="68580" marR="68580" marT="0" marB="0" anchor="ctr"/>
                </a:tc>
                <a:tc>
                  <a:txBody>
                    <a:bodyPr/>
                    <a:lstStyle/>
                    <a:p>
                      <a:pPr algn="ctr"/>
                      <a:r>
                        <a:rPr lang="uk-UA" sz="1050" b="1" dirty="0" smtClean="0">
                          <a:solidFill>
                            <a:schemeClr val="bg1"/>
                          </a:solidFill>
                        </a:rPr>
                        <a:t>6</a:t>
                      </a:r>
                      <a:endParaRPr lang="uk-UA" sz="1050" b="1" dirty="0">
                        <a:solidFill>
                          <a:schemeClr val="bg1"/>
                        </a:solidFill>
                      </a:endParaRPr>
                    </a:p>
                  </a:txBody>
                  <a:tcPr/>
                </a:tc>
              </a:tr>
              <a:tr h="236287">
                <a:tc>
                  <a:txBody>
                    <a:bodyPr/>
                    <a:lstStyle/>
                    <a:p>
                      <a:r>
                        <a:rPr lang="uk-UA" sz="1200" dirty="0" smtClean="0">
                          <a:latin typeface="Times New Roman" panose="02020603050405020304" pitchFamily="18" charset="0"/>
                          <a:cs typeface="Times New Roman" panose="02020603050405020304" pitchFamily="18" charset="0"/>
                        </a:rPr>
                        <a:t>13</a:t>
                      </a:r>
                      <a:endParaRPr lang="uk-UA" sz="1200" dirty="0">
                        <a:latin typeface="Times New Roman" panose="02020603050405020304" pitchFamily="18" charset="0"/>
                        <a:cs typeface="Times New Roman" panose="02020603050405020304" pitchFamily="18" charset="0"/>
                      </a:endParaRPr>
                    </a:p>
                  </a:txBody>
                  <a:tcPr/>
                </a:tc>
                <a:tc>
                  <a:txBody>
                    <a:bodyPr/>
                    <a:lstStyle/>
                    <a:p>
                      <a:pPr algn="just">
                        <a:lnSpc>
                          <a:spcPct val="100000"/>
                        </a:lnSpc>
                        <a:spcBef>
                          <a:spcPts val="0"/>
                        </a:spcBef>
                        <a:spcAft>
                          <a:spcPts val="0"/>
                        </a:spcAft>
                      </a:pPr>
                      <a:r>
                        <a:rPr lang="ru-RU" sz="1400" dirty="0" err="1">
                          <a:solidFill>
                            <a:srgbClr val="000000"/>
                          </a:solidFill>
                          <a:effectLst/>
                          <a:latin typeface="Times New Roman"/>
                          <a:ea typeface="SimSun"/>
                          <a:cs typeface="Times New Roman"/>
                        </a:rPr>
                        <a:t>Технологія</a:t>
                      </a:r>
                      <a:r>
                        <a:rPr lang="ru-RU" sz="1400" dirty="0">
                          <a:solidFill>
                            <a:srgbClr val="000000"/>
                          </a:solidFill>
                          <a:effectLst/>
                          <a:latin typeface="Times New Roman"/>
                          <a:ea typeface="SimSun"/>
                          <a:cs typeface="Times New Roman"/>
                        </a:rPr>
                        <a:t> страви </a:t>
                      </a:r>
                      <a:r>
                        <a:rPr lang="ru-RU" sz="1400" dirty="0" err="1">
                          <a:solidFill>
                            <a:srgbClr val="000000"/>
                          </a:solidFill>
                          <a:effectLst/>
                          <a:latin typeface="Times New Roman"/>
                          <a:ea typeface="SimSun"/>
                          <a:cs typeface="Times New Roman"/>
                        </a:rPr>
                        <a:t>із</a:t>
                      </a:r>
                      <a:r>
                        <a:rPr lang="ru-RU" sz="1400" dirty="0">
                          <a:solidFill>
                            <a:srgbClr val="000000"/>
                          </a:solidFill>
                          <a:effectLst/>
                          <a:latin typeface="Times New Roman"/>
                          <a:ea typeface="SimSun"/>
                          <a:cs typeface="Times New Roman"/>
                        </a:rPr>
                        <a:t> </a:t>
                      </a:r>
                      <a:r>
                        <a:rPr lang="ru-RU" sz="1400" dirty="0" err="1">
                          <a:solidFill>
                            <a:srgbClr val="000000"/>
                          </a:solidFill>
                          <a:effectLst/>
                          <a:latin typeface="Times New Roman"/>
                          <a:ea typeface="SimSun"/>
                          <a:cs typeface="Times New Roman"/>
                        </a:rPr>
                        <a:t>сільськогосподарської</a:t>
                      </a:r>
                      <a:r>
                        <a:rPr lang="ru-RU" sz="1400" dirty="0">
                          <a:solidFill>
                            <a:srgbClr val="000000"/>
                          </a:solidFill>
                          <a:effectLst/>
                          <a:latin typeface="Times New Roman"/>
                          <a:ea typeface="SimSun"/>
                          <a:cs typeface="Times New Roman"/>
                        </a:rPr>
                        <a:t> </a:t>
                      </a:r>
                      <a:r>
                        <a:rPr lang="ru-RU" sz="1400" dirty="0" err="1">
                          <a:solidFill>
                            <a:srgbClr val="000000"/>
                          </a:solidFill>
                          <a:effectLst/>
                          <a:latin typeface="Times New Roman"/>
                          <a:ea typeface="SimSun"/>
                          <a:cs typeface="Times New Roman"/>
                        </a:rPr>
                        <a:t>птиці</a:t>
                      </a:r>
                      <a:r>
                        <a:rPr lang="ru-RU" sz="1400" dirty="0">
                          <a:solidFill>
                            <a:srgbClr val="000000"/>
                          </a:solidFill>
                          <a:effectLst/>
                          <a:latin typeface="Times New Roman"/>
                          <a:ea typeface="SimSun"/>
                          <a:cs typeface="Times New Roman"/>
                        </a:rPr>
                        <a:t>, </a:t>
                      </a:r>
                      <a:r>
                        <a:rPr lang="ru-RU" sz="1400" dirty="0" err="1">
                          <a:solidFill>
                            <a:srgbClr val="000000"/>
                          </a:solidFill>
                          <a:effectLst/>
                          <a:latin typeface="Times New Roman"/>
                          <a:ea typeface="SimSun"/>
                          <a:cs typeface="Times New Roman"/>
                        </a:rPr>
                        <a:t>дичини</a:t>
                      </a:r>
                      <a:r>
                        <a:rPr lang="ru-RU" sz="1400" dirty="0">
                          <a:solidFill>
                            <a:srgbClr val="000000"/>
                          </a:solidFill>
                          <a:effectLst/>
                          <a:latin typeface="Times New Roman"/>
                          <a:ea typeface="SimSun"/>
                          <a:cs typeface="Times New Roman"/>
                        </a:rPr>
                        <a:t> і кролика               </a:t>
                      </a:r>
                      <a:endParaRPr lang="uk-UA" sz="1200" dirty="0">
                        <a:effectLst/>
                        <a:latin typeface="Times New Roman"/>
                        <a:ea typeface="SimSun"/>
                        <a:cs typeface="Times New Roman"/>
                      </a:endParaRPr>
                    </a:p>
                  </a:txBody>
                  <a:tcPr marL="68580" marR="68580" marT="0" marB="0" anchor="ctr"/>
                </a:tc>
                <a:tc>
                  <a:txBody>
                    <a:bodyPr/>
                    <a:lstStyle/>
                    <a:p>
                      <a:pPr algn="ctr"/>
                      <a:r>
                        <a:rPr lang="uk-UA" sz="1050" b="1" dirty="0" smtClean="0">
                          <a:solidFill>
                            <a:schemeClr val="bg1"/>
                          </a:solidFill>
                        </a:rPr>
                        <a:t>6</a:t>
                      </a:r>
                      <a:endParaRPr lang="uk-UA" sz="1050" b="1" dirty="0">
                        <a:solidFill>
                          <a:schemeClr val="bg1"/>
                        </a:solidFill>
                      </a:endParaRPr>
                    </a:p>
                  </a:txBody>
                  <a:tcPr/>
                </a:tc>
              </a:tr>
              <a:tr h="236287">
                <a:tc>
                  <a:txBody>
                    <a:bodyPr/>
                    <a:lstStyle/>
                    <a:p>
                      <a:r>
                        <a:rPr lang="uk-UA" sz="1200" dirty="0" smtClean="0">
                          <a:latin typeface="Times New Roman" panose="02020603050405020304" pitchFamily="18" charset="0"/>
                          <a:cs typeface="Times New Roman" panose="02020603050405020304" pitchFamily="18" charset="0"/>
                        </a:rPr>
                        <a:t>14</a:t>
                      </a:r>
                      <a:endParaRPr lang="uk-UA" sz="1200" dirty="0">
                        <a:latin typeface="Times New Roman" panose="02020603050405020304" pitchFamily="18" charset="0"/>
                        <a:cs typeface="Times New Roman" panose="02020603050405020304" pitchFamily="18" charset="0"/>
                      </a:endParaRPr>
                    </a:p>
                  </a:txBody>
                  <a:tcPr/>
                </a:tc>
                <a:tc>
                  <a:txBody>
                    <a:bodyPr/>
                    <a:lstStyle/>
                    <a:p>
                      <a:pPr algn="just">
                        <a:lnSpc>
                          <a:spcPct val="100000"/>
                        </a:lnSpc>
                        <a:spcBef>
                          <a:spcPts val="0"/>
                        </a:spcBef>
                        <a:spcAft>
                          <a:spcPts val="0"/>
                        </a:spcAft>
                      </a:pPr>
                      <a:r>
                        <a:rPr lang="ru-RU" sz="1400" dirty="0" err="1">
                          <a:solidFill>
                            <a:srgbClr val="000000"/>
                          </a:solidFill>
                          <a:effectLst/>
                          <a:latin typeface="Times New Roman"/>
                          <a:ea typeface="SimSun"/>
                          <a:cs typeface="Times New Roman"/>
                        </a:rPr>
                        <a:t>Технологія</a:t>
                      </a:r>
                      <a:r>
                        <a:rPr lang="ru-RU" sz="1400" dirty="0">
                          <a:solidFill>
                            <a:srgbClr val="000000"/>
                          </a:solidFill>
                          <a:effectLst/>
                          <a:latin typeface="Times New Roman"/>
                          <a:ea typeface="SimSun"/>
                          <a:cs typeface="Times New Roman"/>
                        </a:rPr>
                        <a:t> </a:t>
                      </a:r>
                      <a:r>
                        <a:rPr lang="ru-RU" sz="1400" dirty="0" err="1">
                          <a:solidFill>
                            <a:srgbClr val="000000"/>
                          </a:solidFill>
                          <a:effectLst/>
                          <a:latin typeface="Times New Roman"/>
                          <a:ea typeface="SimSun"/>
                          <a:cs typeface="Times New Roman"/>
                        </a:rPr>
                        <a:t>холодних</a:t>
                      </a:r>
                      <a:r>
                        <a:rPr lang="ru-RU" sz="1400" dirty="0">
                          <a:solidFill>
                            <a:srgbClr val="000000"/>
                          </a:solidFill>
                          <a:effectLst/>
                          <a:latin typeface="Times New Roman"/>
                          <a:ea typeface="SimSun"/>
                          <a:cs typeface="Times New Roman"/>
                        </a:rPr>
                        <a:t> </a:t>
                      </a:r>
                      <a:r>
                        <a:rPr lang="ru-RU" sz="1400" dirty="0" err="1">
                          <a:solidFill>
                            <a:srgbClr val="000000"/>
                          </a:solidFill>
                          <a:effectLst/>
                          <a:latin typeface="Times New Roman"/>
                          <a:ea typeface="SimSun"/>
                          <a:cs typeface="Times New Roman"/>
                        </a:rPr>
                        <a:t>страв</a:t>
                      </a:r>
                      <a:r>
                        <a:rPr lang="ru-RU" sz="1400" dirty="0">
                          <a:solidFill>
                            <a:srgbClr val="000000"/>
                          </a:solidFill>
                          <a:effectLst/>
                          <a:latin typeface="Times New Roman"/>
                          <a:ea typeface="SimSun"/>
                          <a:cs typeface="Times New Roman"/>
                        </a:rPr>
                        <a:t> і закусок</a:t>
                      </a:r>
                      <a:r>
                        <a:rPr lang="ru-RU" sz="1400" dirty="0">
                          <a:effectLst/>
                          <a:latin typeface="Times New Roman"/>
                          <a:ea typeface="SimSun"/>
                          <a:cs typeface="Times New Roman"/>
                        </a:rPr>
                        <a:t> </a:t>
                      </a:r>
                      <a:endParaRPr lang="uk-UA" sz="1200" dirty="0">
                        <a:effectLst/>
                        <a:latin typeface="Times New Roman"/>
                        <a:ea typeface="SimSun"/>
                        <a:cs typeface="Times New Roman"/>
                      </a:endParaRPr>
                    </a:p>
                  </a:txBody>
                  <a:tcPr marL="68580" marR="68580" marT="0" marB="0" anchor="ctr"/>
                </a:tc>
                <a:tc>
                  <a:txBody>
                    <a:bodyPr/>
                    <a:lstStyle/>
                    <a:p>
                      <a:pPr algn="ctr"/>
                      <a:r>
                        <a:rPr lang="uk-UA" sz="1050" b="1" dirty="0" smtClean="0">
                          <a:solidFill>
                            <a:schemeClr val="bg1"/>
                          </a:solidFill>
                        </a:rPr>
                        <a:t>6</a:t>
                      </a:r>
                      <a:endParaRPr lang="uk-UA" sz="1050" b="1" dirty="0">
                        <a:solidFill>
                          <a:schemeClr val="bg1"/>
                        </a:solidFill>
                      </a:endParaRPr>
                    </a:p>
                  </a:txBody>
                  <a:tcPr/>
                </a:tc>
              </a:tr>
              <a:tr h="236287">
                <a:tc>
                  <a:txBody>
                    <a:bodyPr/>
                    <a:lstStyle/>
                    <a:p>
                      <a:r>
                        <a:rPr lang="uk-UA" sz="1200" dirty="0" smtClean="0">
                          <a:latin typeface="Times New Roman" panose="02020603050405020304" pitchFamily="18" charset="0"/>
                          <a:cs typeface="Times New Roman" panose="02020603050405020304" pitchFamily="18" charset="0"/>
                        </a:rPr>
                        <a:t>15</a:t>
                      </a:r>
                      <a:endParaRPr lang="uk-UA" sz="1200" dirty="0">
                        <a:latin typeface="Times New Roman" panose="02020603050405020304" pitchFamily="18" charset="0"/>
                        <a:cs typeface="Times New Roman" panose="02020603050405020304" pitchFamily="18" charset="0"/>
                      </a:endParaRPr>
                    </a:p>
                  </a:txBody>
                  <a:tcPr/>
                </a:tc>
                <a:tc>
                  <a:txBody>
                    <a:bodyPr/>
                    <a:lstStyle/>
                    <a:p>
                      <a:pPr algn="just">
                        <a:lnSpc>
                          <a:spcPct val="100000"/>
                        </a:lnSpc>
                        <a:spcBef>
                          <a:spcPts val="0"/>
                        </a:spcBef>
                        <a:spcAft>
                          <a:spcPts val="0"/>
                        </a:spcAft>
                      </a:pPr>
                      <a:r>
                        <a:rPr lang="ru-RU" sz="1400" spc="15" dirty="0" err="1">
                          <a:solidFill>
                            <a:srgbClr val="000000"/>
                          </a:solidFill>
                          <a:effectLst/>
                          <a:latin typeface="Times New Roman"/>
                          <a:ea typeface="SimSun"/>
                          <a:cs typeface="Times New Roman"/>
                        </a:rPr>
                        <a:t>Технологія</a:t>
                      </a:r>
                      <a:r>
                        <a:rPr lang="ru-RU" sz="1400" spc="15" dirty="0">
                          <a:solidFill>
                            <a:srgbClr val="000000"/>
                          </a:solidFill>
                          <a:effectLst/>
                          <a:latin typeface="Times New Roman"/>
                          <a:ea typeface="SimSun"/>
                          <a:cs typeface="Times New Roman"/>
                        </a:rPr>
                        <a:t> </a:t>
                      </a:r>
                      <a:r>
                        <a:rPr lang="ru-RU" sz="1400" spc="15" dirty="0" err="1">
                          <a:solidFill>
                            <a:srgbClr val="000000"/>
                          </a:solidFill>
                          <a:effectLst/>
                          <a:latin typeface="Times New Roman"/>
                          <a:ea typeface="SimSun"/>
                          <a:cs typeface="Times New Roman"/>
                        </a:rPr>
                        <a:t>страв</a:t>
                      </a:r>
                      <a:r>
                        <a:rPr lang="ru-RU" sz="1400" spc="15" dirty="0">
                          <a:solidFill>
                            <a:srgbClr val="000000"/>
                          </a:solidFill>
                          <a:effectLst/>
                          <a:latin typeface="Times New Roman"/>
                          <a:ea typeface="SimSun"/>
                          <a:cs typeface="Times New Roman"/>
                        </a:rPr>
                        <a:t> з </a:t>
                      </a:r>
                      <a:r>
                        <a:rPr lang="ru-RU" sz="1400" spc="15" dirty="0" err="1">
                          <a:solidFill>
                            <a:srgbClr val="000000"/>
                          </a:solidFill>
                          <a:effectLst/>
                          <a:latin typeface="Times New Roman"/>
                          <a:ea typeface="SimSun"/>
                          <a:cs typeface="Times New Roman"/>
                        </a:rPr>
                        <a:t>яєць</a:t>
                      </a:r>
                      <a:r>
                        <a:rPr lang="ru-RU" sz="1400" spc="15" dirty="0">
                          <a:solidFill>
                            <a:srgbClr val="000000"/>
                          </a:solidFill>
                          <a:effectLst/>
                          <a:latin typeface="Times New Roman"/>
                          <a:ea typeface="SimSun"/>
                          <a:cs typeface="Times New Roman"/>
                        </a:rPr>
                        <a:t>, </a:t>
                      </a:r>
                      <a:r>
                        <a:rPr lang="ru-RU" sz="1400" spc="15" dirty="0" err="1">
                          <a:solidFill>
                            <a:srgbClr val="000000"/>
                          </a:solidFill>
                          <a:effectLst/>
                          <a:latin typeface="Times New Roman"/>
                          <a:ea typeface="SimSun"/>
                          <a:cs typeface="Times New Roman"/>
                        </a:rPr>
                        <a:t>яєчних</a:t>
                      </a:r>
                      <a:r>
                        <a:rPr lang="ru-RU" sz="1400" spc="15" dirty="0">
                          <a:solidFill>
                            <a:srgbClr val="000000"/>
                          </a:solidFill>
                          <a:effectLst/>
                          <a:latin typeface="Times New Roman"/>
                          <a:ea typeface="SimSun"/>
                          <a:cs typeface="Times New Roman"/>
                        </a:rPr>
                        <a:t> </a:t>
                      </a:r>
                      <a:r>
                        <a:rPr lang="ru-RU" sz="1400" spc="15" dirty="0" err="1">
                          <a:solidFill>
                            <a:srgbClr val="000000"/>
                          </a:solidFill>
                          <a:effectLst/>
                          <a:latin typeface="Times New Roman"/>
                          <a:ea typeface="SimSun"/>
                          <a:cs typeface="Times New Roman"/>
                        </a:rPr>
                        <a:t>продуктів</a:t>
                      </a:r>
                      <a:r>
                        <a:rPr lang="ru-RU" sz="1400" spc="15" dirty="0">
                          <a:solidFill>
                            <a:srgbClr val="000000"/>
                          </a:solidFill>
                          <a:effectLst/>
                          <a:latin typeface="Times New Roman"/>
                          <a:ea typeface="SimSun"/>
                          <a:cs typeface="Times New Roman"/>
                        </a:rPr>
                        <a:t> та </a:t>
                      </a:r>
                      <a:r>
                        <a:rPr lang="ru-RU" sz="1400" spc="15" dirty="0" err="1">
                          <a:solidFill>
                            <a:srgbClr val="000000"/>
                          </a:solidFill>
                          <a:effectLst/>
                          <a:latin typeface="Times New Roman"/>
                          <a:ea typeface="SimSun"/>
                          <a:cs typeface="Times New Roman"/>
                        </a:rPr>
                        <a:t>сиру</a:t>
                      </a:r>
                      <a:r>
                        <a:rPr lang="ru-RU" sz="1400" spc="15" dirty="0">
                          <a:solidFill>
                            <a:srgbClr val="000000"/>
                          </a:solidFill>
                          <a:effectLst/>
                          <a:latin typeface="Times New Roman"/>
                          <a:ea typeface="SimSun"/>
                          <a:cs typeface="Times New Roman"/>
                        </a:rPr>
                        <a:t>   </a:t>
                      </a:r>
                      <a:endParaRPr lang="uk-UA" sz="1200" dirty="0">
                        <a:effectLst/>
                        <a:latin typeface="Times New Roman"/>
                        <a:ea typeface="SimSun"/>
                        <a:cs typeface="Times New Roman"/>
                      </a:endParaRPr>
                    </a:p>
                  </a:txBody>
                  <a:tcPr marL="68580" marR="68580" marT="0" marB="0" anchor="ctr"/>
                </a:tc>
                <a:tc>
                  <a:txBody>
                    <a:bodyPr/>
                    <a:lstStyle/>
                    <a:p>
                      <a:pPr algn="ctr"/>
                      <a:r>
                        <a:rPr lang="uk-UA" sz="1050" b="1" dirty="0" smtClean="0">
                          <a:solidFill>
                            <a:schemeClr val="bg1"/>
                          </a:solidFill>
                        </a:rPr>
                        <a:t>6</a:t>
                      </a:r>
                      <a:endParaRPr lang="uk-UA" sz="1050" b="1" dirty="0">
                        <a:solidFill>
                          <a:schemeClr val="bg1"/>
                        </a:solidFill>
                      </a:endParaRPr>
                    </a:p>
                  </a:txBody>
                  <a:tcPr/>
                </a:tc>
              </a:tr>
              <a:tr h="236287">
                <a:tc>
                  <a:txBody>
                    <a:bodyPr/>
                    <a:lstStyle/>
                    <a:p>
                      <a:r>
                        <a:rPr lang="uk-UA" sz="1200" dirty="0" smtClean="0">
                          <a:latin typeface="Times New Roman" panose="02020603050405020304" pitchFamily="18" charset="0"/>
                          <a:cs typeface="Times New Roman" panose="02020603050405020304" pitchFamily="18" charset="0"/>
                        </a:rPr>
                        <a:t>16</a:t>
                      </a:r>
                      <a:endParaRPr lang="uk-UA" sz="1200" dirty="0">
                        <a:latin typeface="Times New Roman" panose="02020603050405020304" pitchFamily="18" charset="0"/>
                        <a:cs typeface="Times New Roman" panose="02020603050405020304" pitchFamily="18" charset="0"/>
                      </a:endParaRPr>
                    </a:p>
                  </a:txBody>
                  <a:tcPr/>
                </a:tc>
                <a:tc>
                  <a:txBody>
                    <a:bodyPr/>
                    <a:lstStyle/>
                    <a:p>
                      <a:pPr algn="just">
                        <a:lnSpc>
                          <a:spcPct val="100000"/>
                        </a:lnSpc>
                        <a:spcBef>
                          <a:spcPts val="0"/>
                        </a:spcBef>
                        <a:spcAft>
                          <a:spcPts val="0"/>
                        </a:spcAft>
                      </a:pPr>
                      <a:r>
                        <a:rPr lang="ru-RU" sz="1400" spc="15" dirty="0" err="1">
                          <a:solidFill>
                            <a:srgbClr val="000000"/>
                          </a:solidFill>
                          <a:effectLst/>
                          <a:latin typeface="Times New Roman"/>
                          <a:ea typeface="SimSun"/>
                          <a:cs typeface="Times New Roman"/>
                        </a:rPr>
                        <a:t>Технологія</a:t>
                      </a:r>
                      <a:r>
                        <a:rPr lang="ru-RU" sz="1400" spc="15" dirty="0">
                          <a:solidFill>
                            <a:srgbClr val="000000"/>
                          </a:solidFill>
                          <a:effectLst/>
                          <a:latin typeface="Times New Roman"/>
                          <a:ea typeface="SimSun"/>
                          <a:cs typeface="Times New Roman"/>
                        </a:rPr>
                        <a:t> </a:t>
                      </a:r>
                      <a:r>
                        <a:rPr lang="ru-RU" sz="1400" spc="15" dirty="0" err="1">
                          <a:solidFill>
                            <a:srgbClr val="000000"/>
                          </a:solidFill>
                          <a:effectLst/>
                          <a:latin typeface="Times New Roman"/>
                          <a:ea typeface="SimSun"/>
                          <a:cs typeface="Times New Roman"/>
                        </a:rPr>
                        <a:t>страв</a:t>
                      </a:r>
                      <a:r>
                        <a:rPr lang="ru-RU" sz="1400" spc="15" dirty="0">
                          <a:solidFill>
                            <a:srgbClr val="000000"/>
                          </a:solidFill>
                          <a:effectLst/>
                          <a:latin typeface="Times New Roman"/>
                          <a:ea typeface="SimSun"/>
                          <a:cs typeface="Times New Roman"/>
                        </a:rPr>
                        <a:t> і </a:t>
                      </a:r>
                      <a:r>
                        <a:rPr lang="ru-RU" sz="1400" spc="15" dirty="0" err="1">
                          <a:solidFill>
                            <a:srgbClr val="000000"/>
                          </a:solidFill>
                          <a:effectLst/>
                          <a:latin typeface="Times New Roman"/>
                          <a:ea typeface="SimSun"/>
                          <a:cs typeface="Times New Roman"/>
                        </a:rPr>
                        <a:t>виробів</a:t>
                      </a:r>
                      <a:r>
                        <a:rPr lang="ru-RU" sz="1400" spc="15" dirty="0">
                          <a:solidFill>
                            <a:srgbClr val="000000"/>
                          </a:solidFill>
                          <a:effectLst/>
                          <a:latin typeface="Times New Roman"/>
                          <a:ea typeface="SimSun"/>
                          <a:cs typeface="Times New Roman"/>
                        </a:rPr>
                        <a:t> з </a:t>
                      </a:r>
                      <a:r>
                        <a:rPr lang="ru-RU" sz="1400" spc="15" dirty="0" err="1">
                          <a:solidFill>
                            <a:srgbClr val="000000"/>
                          </a:solidFill>
                          <a:effectLst/>
                          <a:latin typeface="Times New Roman"/>
                          <a:ea typeface="SimSun"/>
                          <a:cs typeface="Times New Roman"/>
                        </a:rPr>
                        <a:t>борошна</a:t>
                      </a:r>
                      <a:endParaRPr lang="uk-UA" sz="1200" dirty="0">
                        <a:effectLst/>
                        <a:latin typeface="Times New Roman"/>
                        <a:ea typeface="SimSun"/>
                        <a:cs typeface="Times New Roman"/>
                      </a:endParaRPr>
                    </a:p>
                  </a:txBody>
                  <a:tcPr marL="68580" marR="68580" marT="0" marB="0" anchor="ctr"/>
                </a:tc>
                <a:tc>
                  <a:txBody>
                    <a:bodyPr/>
                    <a:lstStyle/>
                    <a:p>
                      <a:pPr algn="ctr"/>
                      <a:r>
                        <a:rPr lang="uk-UA" sz="1050" b="1" dirty="0" smtClean="0">
                          <a:solidFill>
                            <a:schemeClr val="bg1"/>
                          </a:solidFill>
                        </a:rPr>
                        <a:t>6</a:t>
                      </a:r>
                      <a:endParaRPr lang="uk-UA" sz="1050" b="1" dirty="0">
                        <a:solidFill>
                          <a:schemeClr val="bg1"/>
                        </a:solidFill>
                      </a:endParaRPr>
                    </a:p>
                  </a:txBody>
                  <a:tcPr/>
                </a:tc>
              </a:tr>
              <a:tr h="236287">
                <a:tc>
                  <a:txBody>
                    <a:bodyPr/>
                    <a:lstStyle/>
                    <a:p>
                      <a:r>
                        <a:rPr lang="uk-UA" sz="1200" dirty="0" smtClean="0">
                          <a:latin typeface="Times New Roman" panose="02020603050405020304" pitchFamily="18" charset="0"/>
                          <a:cs typeface="Times New Roman" panose="02020603050405020304" pitchFamily="18" charset="0"/>
                        </a:rPr>
                        <a:t>17</a:t>
                      </a:r>
                      <a:endParaRPr lang="uk-UA" sz="1200" dirty="0">
                        <a:latin typeface="Times New Roman" panose="02020603050405020304" pitchFamily="18" charset="0"/>
                        <a:cs typeface="Times New Roman" panose="02020603050405020304" pitchFamily="18" charset="0"/>
                      </a:endParaRPr>
                    </a:p>
                  </a:txBody>
                  <a:tcPr/>
                </a:tc>
                <a:tc>
                  <a:txBody>
                    <a:bodyPr/>
                    <a:lstStyle/>
                    <a:p>
                      <a:pPr marL="28575" indent="11430" algn="just">
                        <a:lnSpc>
                          <a:spcPct val="100000"/>
                        </a:lnSpc>
                        <a:spcBef>
                          <a:spcPts val="0"/>
                        </a:spcBef>
                        <a:spcAft>
                          <a:spcPts val="0"/>
                        </a:spcAft>
                      </a:pPr>
                      <a:r>
                        <a:rPr lang="ru-RU" sz="1400" spc="5" dirty="0" err="1">
                          <a:solidFill>
                            <a:srgbClr val="000000"/>
                          </a:solidFill>
                          <a:effectLst/>
                          <a:latin typeface="Times New Roman"/>
                          <a:ea typeface="SimSun"/>
                          <a:cs typeface="Times New Roman"/>
                        </a:rPr>
                        <a:t>Технологія</a:t>
                      </a:r>
                      <a:r>
                        <a:rPr lang="ru-RU" sz="1400" spc="5" dirty="0">
                          <a:solidFill>
                            <a:srgbClr val="000000"/>
                          </a:solidFill>
                          <a:effectLst/>
                          <a:latin typeface="Times New Roman"/>
                          <a:ea typeface="SimSun"/>
                          <a:cs typeface="Times New Roman"/>
                        </a:rPr>
                        <a:t> </a:t>
                      </a:r>
                      <a:r>
                        <a:rPr lang="ru-RU" sz="1400" spc="5" dirty="0" err="1">
                          <a:solidFill>
                            <a:srgbClr val="000000"/>
                          </a:solidFill>
                          <a:effectLst/>
                          <a:latin typeface="Times New Roman"/>
                          <a:ea typeface="SimSun"/>
                          <a:cs typeface="Times New Roman"/>
                        </a:rPr>
                        <a:t>приготування</a:t>
                      </a:r>
                      <a:r>
                        <a:rPr lang="ru-RU" sz="1400" spc="5" dirty="0">
                          <a:solidFill>
                            <a:srgbClr val="000000"/>
                          </a:solidFill>
                          <a:effectLst/>
                          <a:latin typeface="Times New Roman"/>
                          <a:ea typeface="SimSun"/>
                          <a:cs typeface="Times New Roman"/>
                        </a:rPr>
                        <a:t> </a:t>
                      </a:r>
                      <a:r>
                        <a:rPr lang="ru-RU" sz="1400" spc="5" dirty="0" err="1">
                          <a:solidFill>
                            <a:srgbClr val="000000"/>
                          </a:solidFill>
                          <a:effectLst/>
                          <a:latin typeface="Times New Roman"/>
                          <a:ea typeface="SimSun"/>
                          <a:cs typeface="Times New Roman"/>
                        </a:rPr>
                        <a:t>гарячих</a:t>
                      </a:r>
                      <a:r>
                        <a:rPr lang="ru-RU" sz="1400" spc="5" dirty="0">
                          <a:solidFill>
                            <a:srgbClr val="000000"/>
                          </a:solidFill>
                          <a:effectLst/>
                          <a:latin typeface="Times New Roman"/>
                          <a:ea typeface="SimSun"/>
                          <a:cs typeface="Times New Roman"/>
                        </a:rPr>
                        <a:t>, </a:t>
                      </a:r>
                      <a:r>
                        <a:rPr lang="ru-RU" sz="1400" spc="5" dirty="0" err="1">
                          <a:solidFill>
                            <a:srgbClr val="000000"/>
                          </a:solidFill>
                          <a:effectLst/>
                          <a:latin typeface="Times New Roman"/>
                          <a:ea typeface="SimSun"/>
                          <a:cs typeface="Times New Roman"/>
                        </a:rPr>
                        <a:t>прохолодних</a:t>
                      </a:r>
                      <a:r>
                        <a:rPr lang="ru-RU" sz="1400" spc="5" dirty="0">
                          <a:solidFill>
                            <a:srgbClr val="000000"/>
                          </a:solidFill>
                          <a:effectLst/>
                          <a:latin typeface="Times New Roman"/>
                          <a:ea typeface="SimSun"/>
                          <a:cs typeface="Times New Roman"/>
                        </a:rPr>
                        <a:t> </a:t>
                      </a:r>
                      <a:r>
                        <a:rPr lang="ru-RU" sz="1400" spc="5" dirty="0" err="1">
                          <a:solidFill>
                            <a:srgbClr val="000000"/>
                          </a:solidFill>
                          <a:effectLst/>
                          <a:latin typeface="Times New Roman"/>
                          <a:ea typeface="SimSun"/>
                          <a:cs typeface="Times New Roman"/>
                        </a:rPr>
                        <a:t>напоїв</a:t>
                      </a:r>
                      <a:r>
                        <a:rPr lang="ru-RU" sz="1400" spc="-5" dirty="0">
                          <a:solidFill>
                            <a:srgbClr val="000000"/>
                          </a:solidFill>
                          <a:effectLst/>
                          <a:latin typeface="Times New Roman"/>
                          <a:ea typeface="SimSun"/>
                          <a:cs typeface="Times New Roman"/>
                        </a:rPr>
                        <a:t> </a:t>
                      </a:r>
                      <a:endParaRPr lang="uk-UA" sz="1200" dirty="0">
                        <a:effectLst/>
                        <a:latin typeface="Times New Roman"/>
                        <a:ea typeface="SimSun"/>
                        <a:cs typeface="Times New Roman"/>
                      </a:endParaRPr>
                    </a:p>
                  </a:txBody>
                  <a:tcPr marL="68580" marR="68580" marT="0" marB="0" anchor="ctr"/>
                </a:tc>
                <a:tc>
                  <a:txBody>
                    <a:bodyPr/>
                    <a:lstStyle/>
                    <a:p>
                      <a:pPr algn="ctr"/>
                      <a:r>
                        <a:rPr lang="uk-UA" sz="1050" b="1" dirty="0" smtClean="0">
                          <a:solidFill>
                            <a:schemeClr val="bg1"/>
                          </a:solidFill>
                        </a:rPr>
                        <a:t>6</a:t>
                      </a:r>
                      <a:endParaRPr lang="uk-UA" sz="1050" b="1" dirty="0">
                        <a:solidFill>
                          <a:schemeClr val="bg1"/>
                        </a:solidFill>
                      </a:endParaRPr>
                    </a:p>
                  </a:txBody>
                  <a:tcPr/>
                </a:tc>
              </a:tr>
              <a:tr h="236287">
                <a:tc>
                  <a:txBody>
                    <a:bodyPr/>
                    <a:lstStyle/>
                    <a:p>
                      <a:r>
                        <a:rPr lang="uk-UA" sz="1200" dirty="0" smtClean="0">
                          <a:latin typeface="Times New Roman" panose="02020603050405020304" pitchFamily="18" charset="0"/>
                          <a:cs typeface="Times New Roman" panose="02020603050405020304" pitchFamily="18" charset="0"/>
                        </a:rPr>
                        <a:t>18</a:t>
                      </a:r>
                      <a:endParaRPr lang="uk-UA" sz="1200" dirty="0">
                        <a:latin typeface="Times New Roman" panose="02020603050405020304" pitchFamily="18" charset="0"/>
                        <a:cs typeface="Times New Roman" panose="02020603050405020304" pitchFamily="18" charset="0"/>
                      </a:endParaRPr>
                    </a:p>
                  </a:txBody>
                  <a:tcPr/>
                </a:tc>
                <a:tc>
                  <a:txBody>
                    <a:bodyPr/>
                    <a:lstStyle/>
                    <a:p>
                      <a:pPr marL="30480" indent="9525" algn="just">
                        <a:lnSpc>
                          <a:spcPct val="100000"/>
                        </a:lnSpc>
                        <a:spcBef>
                          <a:spcPts val="0"/>
                        </a:spcBef>
                        <a:spcAft>
                          <a:spcPts val="0"/>
                        </a:spcAft>
                      </a:pPr>
                      <a:r>
                        <a:rPr lang="ru-RU" sz="1500" spc="-5" dirty="0" err="1">
                          <a:solidFill>
                            <a:srgbClr val="000000"/>
                          </a:solidFill>
                          <a:effectLst/>
                          <a:latin typeface="Times New Roman"/>
                          <a:ea typeface="SimSun"/>
                          <a:cs typeface="Times New Roman"/>
                        </a:rPr>
                        <a:t>Технологія</a:t>
                      </a:r>
                      <a:r>
                        <a:rPr lang="ru-RU" sz="1500" spc="-5" dirty="0">
                          <a:solidFill>
                            <a:srgbClr val="000000"/>
                          </a:solidFill>
                          <a:effectLst/>
                          <a:latin typeface="Times New Roman"/>
                          <a:ea typeface="SimSun"/>
                          <a:cs typeface="Times New Roman"/>
                        </a:rPr>
                        <a:t> </a:t>
                      </a:r>
                      <a:r>
                        <a:rPr lang="ru-RU" sz="1500" spc="-5" dirty="0" err="1">
                          <a:solidFill>
                            <a:srgbClr val="000000"/>
                          </a:solidFill>
                          <a:effectLst/>
                          <a:latin typeface="Times New Roman"/>
                          <a:ea typeface="SimSun"/>
                          <a:cs typeface="Times New Roman"/>
                        </a:rPr>
                        <a:t>солодких</a:t>
                      </a:r>
                      <a:r>
                        <a:rPr lang="ru-RU" sz="1500" spc="-5" dirty="0">
                          <a:solidFill>
                            <a:srgbClr val="000000"/>
                          </a:solidFill>
                          <a:effectLst/>
                          <a:latin typeface="Times New Roman"/>
                          <a:ea typeface="SimSun"/>
                          <a:cs typeface="Times New Roman"/>
                        </a:rPr>
                        <a:t> </a:t>
                      </a:r>
                      <a:r>
                        <a:rPr lang="ru-RU" sz="1500" spc="-5" dirty="0" err="1" smtClean="0">
                          <a:solidFill>
                            <a:srgbClr val="000000"/>
                          </a:solidFill>
                          <a:effectLst/>
                          <a:latin typeface="Times New Roman"/>
                          <a:ea typeface="SimSun"/>
                          <a:cs typeface="Times New Roman"/>
                        </a:rPr>
                        <a:t>страв</a:t>
                      </a:r>
                      <a:endParaRPr lang="uk-UA" sz="1200" dirty="0">
                        <a:effectLst/>
                        <a:latin typeface="Times New Roman"/>
                        <a:ea typeface="SimSun"/>
                        <a:cs typeface="Times New Roman"/>
                      </a:endParaRPr>
                    </a:p>
                  </a:txBody>
                  <a:tcPr marL="68580" marR="68580" marT="0" marB="0" anchor="ctr"/>
                </a:tc>
                <a:tc>
                  <a:txBody>
                    <a:bodyPr/>
                    <a:lstStyle/>
                    <a:p>
                      <a:pPr algn="ctr"/>
                      <a:r>
                        <a:rPr lang="uk-UA" sz="1050" b="1" dirty="0" smtClean="0">
                          <a:solidFill>
                            <a:schemeClr val="bg1"/>
                          </a:solidFill>
                        </a:rPr>
                        <a:t>6</a:t>
                      </a:r>
                      <a:endParaRPr lang="uk-UA" sz="1050" b="1" dirty="0">
                        <a:solidFill>
                          <a:schemeClr val="bg1"/>
                        </a:solidFill>
                      </a:endParaRPr>
                    </a:p>
                  </a:txBody>
                  <a:tcPr/>
                </a:tc>
              </a:tr>
              <a:tr h="236287">
                <a:tc>
                  <a:txBody>
                    <a:bodyPr/>
                    <a:lstStyle/>
                    <a:p>
                      <a:r>
                        <a:rPr lang="uk-UA" sz="1200" dirty="0" smtClean="0">
                          <a:latin typeface="Times New Roman" panose="02020603050405020304" pitchFamily="18" charset="0"/>
                          <a:cs typeface="Times New Roman" panose="02020603050405020304" pitchFamily="18" charset="0"/>
                        </a:rPr>
                        <a:t>19</a:t>
                      </a:r>
                      <a:endParaRPr lang="uk-UA" sz="1200" dirty="0">
                        <a:latin typeface="Times New Roman" panose="02020603050405020304" pitchFamily="18" charset="0"/>
                        <a:cs typeface="Times New Roman" panose="02020603050405020304" pitchFamily="18" charset="0"/>
                      </a:endParaRPr>
                    </a:p>
                  </a:txBody>
                  <a:tcPr/>
                </a:tc>
                <a:tc>
                  <a:txBody>
                    <a:bodyPr/>
                    <a:lstStyle/>
                    <a:p>
                      <a:pPr marL="30480" indent="9525" algn="just">
                        <a:lnSpc>
                          <a:spcPct val="100000"/>
                        </a:lnSpc>
                        <a:spcBef>
                          <a:spcPts val="0"/>
                        </a:spcBef>
                        <a:spcAft>
                          <a:spcPts val="0"/>
                        </a:spcAft>
                      </a:pPr>
                      <a:r>
                        <a:rPr lang="ru-RU" sz="1400" dirty="0" err="1">
                          <a:solidFill>
                            <a:srgbClr val="000000"/>
                          </a:solidFill>
                          <a:effectLst/>
                          <a:latin typeface="Times New Roman"/>
                          <a:ea typeface="SimSun"/>
                          <a:cs typeface="Times New Roman"/>
                        </a:rPr>
                        <a:t>Особливості</a:t>
                      </a:r>
                      <a:r>
                        <a:rPr lang="ru-RU" sz="1400" dirty="0">
                          <a:solidFill>
                            <a:srgbClr val="000000"/>
                          </a:solidFill>
                          <a:effectLst/>
                          <a:latin typeface="Times New Roman"/>
                          <a:ea typeface="SimSun"/>
                          <a:cs typeface="Times New Roman"/>
                        </a:rPr>
                        <a:t> </a:t>
                      </a:r>
                      <a:r>
                        <a:rPr lang="ru-RU" sz="1400" dirty="0" err="1">
                          <a:solidFill>
                            <a:srgbClr val="000000"/>
                          </a:solidFill>
                          <a:effectLst/>
                          <a:latin typeface="Times New Roman"/>
                          <a:ea typeface="SimSun"/>
                          <a:cs typeface="Times New Roman"/>
                        </a:rPr>
                        <a:t>приготування</a:t>
                      </a:r>
                      <a:r>
                        <a:rPr lang="ru-RU" sz="1400" dirty="0">
                          <a:solidFill>
                            <a:srgbClr val="000000"/>
                          </a:solidFill>
                          <a:effectLst/>
                          <a:latin typeface="Times New Roman"/>
                          <a:ea typeface="SimSun"/>
                          <a:cs typeface="Times New Roman"/>
                        </a:rPr>
                        <a:t> </a:t>
                      </a:r>
                      <a:r>
                        <a:rPr lang="ru-RU" sz="1400" dirty="0" err="1">
                          <a:solidFill>
                            <a:srgbClr val="000000"/>
                          </a:solidFill>
                          <a:effectLst/>
                          <a:latin typeface="Times New Roman"/>
                          <a:ea typeface="SimSun"/>
                          <a:cs typeface="Times New Roman"/>
                        </a:rPr>
                        <a:t>страв</a:t>
                      </a:r>
                      <a:r>
                        <a:rPr lang="ru-RU" sz="1400" dirty="0">
                          <a:solidFill>
                            <a:srgbClr val="000000"/>
                          </a:solidFill>
                          <a:effectLst/>
                          <a:latin typeface="Times New Roman"/>
                          <a:ea typeface="SimSun"/>
                          <a:cs typeface="Times New Roman"/>
                        </a:rPr>
                        <a:t> для </a:t>
                      </a:r>
                      <a:r>
                        <a:rPr lang="ru-RU" sz="1400" dirty="0" err="1">
                          <a:solidFill>
                            <a:srgbClr val="000000"/>
                          </a:solidFill>
                          <a:effectLst/>
                          <a:latin typeface="Times New Roman"/>
                          <a:ea typeface="SimSun"/>
                          <a:cs typeface="Times New Roman"/>
                        </a:rPr>
                        <a:t>школярів</a:t>
                      </a:r>
                      <a:r>
                        <a:rPr lang="ru-RU" sz="1400" dirty="0">
                          <a:solidFill>
                            <a:srgbClr val="000000"/>
                          </a:solidFill>
                          <a:effectLst/>
                          <a:latin typeface="Times New Roman"/>
                          <a:ea typeface="SimSun"/>
                          <a:cs typeface="Times New Roman"/>
                        </a:rPr>
                        <a:t> та </a:t>
                      </a:r>
                      <a:r>
                        <a:rPr lang="ru-RU" sz="1400" dirty="0" err="1">
                          <a:solidFill>
                            <a:srgbClr val="000000"/>
                          </a:solidFill>
                          <a:effectLst/>
                          <a:latin typeface="Times New Roman"/>
                          <a:ea typeface="SimSun"/>
                          <a:cs typeface="Times New Roman"/>
                        </a:rPr>
                        <a:t>учнів</a:t>
                      </a:r>
                      <a:r>
                        <a:rPr lang="ru-RU" sz="1400" dirty="0">
                          <a:solidFill>
                            <a:srgbClr val="000000"/>
                          </a:solidFill>
                          <a:effectLst/>
                          <a:latin typeface="Times New Roman"/>
                          <a:ea typeface="SimSun"/>
                          <a:cs typeface="Times New Roman"/>
                        </a:rPr>
                        <a:t> </a:t>
                      </a:r>
                      <a:r>
                        <a:rPr lang="ru-RU" sz="1400" dirty="0" smtClean="0">
                          <a:solidFill>
                            <a:srgbClr val="000000"/>
                          </a:solidFill>
                          <a:effectLst/>
                          <a:latin typeface="Times New Roman"/>
                          <a:ea typeface="SimSun"/>
                          <a:cs typeface="Times New Roman"/>
                        </a:rPr>
                        <a:t>ПТУ</a:t>
                      </a:r>
                      <a:endParaRPr lang="uk-UA" sz="1200" dirty="0">
                        <a:effectLst/>
                        <a:latin typeface="Times New Roman"/>
                        <a:ea typeface="SimSun"/>
                        <a:cs typeface="Times New Roman"/>
                      </a:endParaRPr>
                    </a:p>
                  </a:txBody>
                  <a:tcPr marL="68580" marR="68580" marT="0" marB="0" anchor="ctr"/>
                </a:tc>
                <a:tc>
                  <a:txBody>
                    <a:bodyPr/>
                    <a:lstStyle/>
                    <a:p>
                      <a:pPr algn="ctr"/>
                      <a:r>
                        <a:rPr lang="uk-UA" sz="1050" b="1" dirty="0" smtClean="0">
                          <a:solidFill>
                            <a:schemeClr val="bg1"/>
                          </a:solidFill>
                        </a:rPr>
                        <a:t>6</a:t>
                      </a:r>
                      <a:endParaRPr lang="uk-UA" sz="1050" b="1" dirty="0">
                        <a:solidFill>
                          <a:schemeClr val="bg1"/>
                        </a:solidFill>
                      </a:endParaRPr>
                    </a:p>
                  </a:txBody>
                  <a:tcPr/>
                </a:tc>
              </a:tr>
              <a:tr h="236287">
                <a:tc>
                  <a:txBody>
                    <a:bodyPr/>
                    <a:lstStyle/>
                    <a:p>
                      <a:r>
                        <a:rPr lang="uk-UA" sz="1200" dirty="0" smtClean="0">
                          <a:latin typeface="Times New Roman" panose="02020603050405020304" pitchFamily="18" charset="0"/>
                          <a:cs typeface="Times New Roman" panose="02020603050405020304" pitchFamily="18" charset="0"/>
                        </a:rPr>
                        <a:t>20</a:t>
                      </a:r>
                      <a:endParaRPr lang="uk-UA" sz="1200" dirty="0">
                        <a:latin typeface="Times New Roman" panose="02020603050405020304" pitchFamily="18" charset="0"/>
                        <a:cs typeface="Times New Roman" panose="02020603050405020304" pitchFamily="18" charset="0"/>
                      </a:endParaRPr>
                    </a:p>
                  </a:txBody>
                  <a:tcPr/>
                </a:tc>
                <a:tc>
                  <a:txBody>
                    <a:bodyPr/>
                    <a:lstStyle/>
                    <a:p>
                      <a:pPr algn="just">
                        <a:lnSpc>
                          <a:spcPct val="100000"/>
                        </a:lnSpc>
                        <a:spcBef>
                          <a:spcPts val="0"/>
                        </a:spcBef>
                        <a:spcAft>
                          <a:spcPts val="0"/>
                        </a:spcAft>
                      </a:pPr>
                      <a:r>
                        <a:rPr lang="ru-RU" sz="1400" dirty="0" err="1">
                          <a:solidFill>
                            <a:srgbClr val="000000"/>
                          </a:solidFill>
                          <a:effectLst/>
                          <a:latin typeface="Times New Roman"/>
                          <a:ea typeface="SimSun"/>
                          <a:cs typeface="Times New Roman"/>
                        </a:rPr>
                        <a:t>Системи</a:t>
                      </a:r>
                      <a:r>
                        <a:rPr lang="ru-RU" sz="1400" dirty="0">
                          <a:solidFill>
                            <a:srgbClr val="000000"/>
                          </a:solidFill>
                          <a:effectLst/>
                          <a:latin typeface="Times New Roman"/>
                          <a:ea typeface="SimSun"/>
                          <a:cs typeface="Times New Roman"/>
                        </a:rPr>
                        <a:t> і </a:t>
                      </a:r>
                      <a:r>
                        <a:rPr lang="ru-RU" sz="1400" dirty="0" err="1">
                          <a:solidFill>
                            <a:srgbClr val="000000"/>
                          </a:solidFill>
                          <a:effectLst/>
                          <a:latin typeface="Times New Roman"/>
                          <a:ea typeface="SimSun"/>
                          <a:cs typeface="Times New Roman"/>
                        </a:rPr>
                        <a:t>типи</a:t>
                      </a:r>
                      <a:r>
                        <a:rPr lang="ru-RU" sz="1400" dirty="0">
                          <a:solidFill>
                            <a:srgbClr val="000000"/>
                          </a:solidFill>
                          <a:effectLst/>
                          <a:latin typeface="Times New Roman"/>
                          <a:ea typeface="SimSun"/>
                          <a:cs typeface="Times New Roman"/>
                        </a:rPr>
                        <a:t> </a:t>
                      </a:r>
                      <a:r>
                        <a:rPr lang="ru-RU" sz="1400" dirty="0" err="1">
                          <a:solidFill>
                            <a:srgbClr val="000000"/>
                          </a:solidFill>
                          <a:effectLst/>
                          <a:latin typeface="Times New Roman"/>
                          <a:ea typeface="SimSun"/>
                          <a:cs typeface="Times New Roman"/>
                        </a:rPr>
                        <a:t>харчування</a:t>
                      </a:r>
                      <a:r>
                        <a:rPr lang="ru-RU" sz="1400" dirty="0">
                          <a:solidFill>
                            <a:srgbClr val="000000"/>
                          </a:solidFill>
                          <a:effectLst/>
                          <a:latin typeface="Times New Roman"/>
                          <a:ea typeface="SimSun"/>
                          <a:cs typeface="Times New Roman"/>
                        </a:rPr>
                        <a:t> </a:t>
                      </a:r>
                      <a:r>
                        <a:rPr lang="ru-RU" sz="1400" dirty="0" err="1">
                          <a:solidFill>
                            <a:srgbClr val="000000"/>
                          </a:solidFill>
                          <a:effectLst/>
                          <a:latin typeface="Times New Roman"/>
                          <a:ea typeface="SimSun"/>
                          <a:cs typeface="Times New Roman"/>
                        </a:rPr>
                        <a:t>народів</a:t>
                      </a:r>
                      <a:r>
                        <a:rPr lang="ru-RU" sz="1400" dirty="0">
                          <a:solidFill>
                            <a:srgbClr val="000000"/>
                          </a:solidFill>
                          <a:effectLst/>
                          <a:latin typeface="Times New Roman"/>
                          <a:ea typeface="SimSun"/>
                          <a:cs typeface="Times New Roman"/>
                        </a:rPr>
                        <a:t> </a:t>
                      </a:r>
                      <a:r>
                        <a:rPr lang="ru-RU" sz="1400" dirty="0" err="1">
                          <a:solidFill>
                            <a:srgbClr val="000000"/>
                          </a:solidFill>
                          <a:effectLst/>
                          <a:latin typeface="Times New Roman"/>
                          <a:ea typeface="SimSun"/>
                          <a:cs typeface="Times New Roman"/>
                        </a:rPr>
                        <a:t>світу</a:t>
                      </a:r>
                      <a:endParaRPr lang="uk-UA" sz="1200" dirty="0">
                        <a:effectLst/>
                        <a:latin typeface="Times New Roman"/>
                        <a:ea typeface="SimSun"/>
                        <a:cs typeface="Times New Roman"/>
                      </a:endParaRPr>
                    </a:p>
                  </a:txBody>
                  <a:tcPr marL="68580" marR="68580" marT="0" marB="0" anchor="ctr"/>
                </a:tc>
                <a:tc>
                  <a:txBody>
                    <a:bodyPr/>
                    <a:lstStyle/>
                    <a:p>
                      <a:pPr algn="ctr"/>
                      <a:r>
                        <a:rPr lang="uk-UA" sz="1050" b="1" dirty="0" smtClean="0">
                          <a:solidFill>
                            <a:schemeClr val="bg1"/>
                          </a:solidFill>
                        </a:rPr>
                        <a:t>4</a:t>
                      </a:r>
                      <a:endParaRPr lang="uk-UA" sz="1050" b="1" dirty="0">
                        <a:solidFill>
                          <a:schemeClr val="bg1"/>
                        </a:solidFill>
                      </a:endParaRPr>
                    </a:p>
                  </a:txBody>
                  <a:tcPr/>
                </a:tc>
              </a:tr>
              <a:tr h="236287">
                <a:tc>
                  <a:txBody>
                    <a:bodyPr/>
                    <a:lstStyle/>
                    <a:p>
                      <a:r>
                        <a:rPr lang="uk-UA" sz="1200" dirty="0" smtClean="0">
                          <a:latin typeface="Times New Roman" panose="02020603050405020304" pitchFamily="18" charset="0"/>
                          <a:cs typeface="Times New Roman" panose="02020603050405020304" pitchFamily="18" charset="0"/>
                        </a:rPr>
                        <a:t>21</a:t>
                      </a:r>
                      <a:endParaRPr lang="uk-UA" sz="1200" dirty="0">
                        <a:latin typeface="Times New Roman" panose="02020603050405020304" pitchFamily="18" charset="0"/>
                        <a:cs typeface="Times New Roman" panose="02020603050405020304" pitchFamily="18" charset="0"/>
                      </a:endParaRPr>
                    </a:p>
                  </a:txBody>
                  <a:tcPr/>
                </a:tc>
                <a:tc>
                  <a:txBody>
                    <a:bodyPr/>
                    <a:lstStyle/>
                    <a:p>
                      <a:pPr algn="just">
                        <a:lnSpc>
                          <a:spcPct val="100000"/>
                        </a:lnSpc>
                        <a:spcBef>
                          <a:spcPts val="0"/>
                        </a:spcBef>
                        <a:spcAft>
                          <a:spcPts val="0"/>
                        </a:spcAft>
                      </a:pPr>
                      <a:r>
                        <a:rPr lang="uk-UA" sz="1400" spc="-5" dirty="0">
                          <a:solidFill>
                            <a:srgbClr val="000000"/>
                          </a:solidFill>
                          <a:effectLst/>
                          <a:latin typeface="Times New Roman"/>
                          <a:ea typeface="Times New Roman"/>
                          <a:cs typeface="Times New Roman"/>
                        </a:rPr>
                        <a:t>Особливості національних </a:t>
                      </a:r>
                      <a:r>
                        <a:rPr lang="uk-UA" sz="1400" spc="-5" dirty="0" err="1">
                          <a:solidFill>
                            <a:srgbClr val="000000"/>
                          </a:solidFill>
                          <a:effectLst/>
                          <a:latin typeface="Times New Roman"/>
                          <a:ea typeface="Times New Roman"/>
                          <a:cs typeface="Times New Roman"/>
                        </a:rPr>
                        <a:t>кухонь</a:t>
                      </a:r>
                      <a:r>
                        <a:rPr lang="uk-UA" sz="1400" spc="-5" dirty="0">
                          <a:solidFill>
                            <a:srgbClr val="000000"/>
                          </a:solidFill>
                          <a:effectLst/>
                          <a:latin typeface="Times New Roman"/>
                          <a:ea typeface="Times New Roman"/>
                          <a:cs typeface="Times New Roman"/>
                        </a:rPr>
                        <a:t> народів </a:t>
                      </a:r>
                      <a:r>
                        <a:rPr lang="uk-UA" sz="1400" spc="-5" dirty="0" smtClean="0">
                          <a:solidFill>
                            <a:srgbClr val="000000"/>
                          </a:solidFill>
                          <a:effectLst/>
                          <a:latin typeface="Times New Roman"/>
                          <a:ea typeface="Times New Roman"/>
                          <a:cs typeface="Times New Roman"/>
                        </a:rPr>
                        <a:t>Європи</a:t>
                      </a:r>
                      <a:endParaRPr lang="uk-UA" sz="1200" dirty="0">
                        <a:effectLst/>
                        <a:latin typeface="Times New Roman"/>
                        <a:ea typeface="SimSun"/>
                        <a:cs typeface="Times New Roman"/>
                      </a:endParaRPr>
                    </a:p>
                  </a:txBody>
                  <a:tcPr marL="68580" marR="68580" marT="0" marB="0" anchor="ctr"/>
                </a:tc>
                <a:tc>
                  <a:txBody>
                    <a:bodyPr/>
                    <a:lstStyle/>
                    <a:p>
                      <a:pPr algn="ctr"/>
                      <a:r>
                        <a:rPr lang="uk-UA" sz="1050" b="1" dirty="0" smtClean="0">
                          <a:solidFill>
                            <a:schemeClr val="bg1"/>
                          </a:solidFill>
                        </a:rPr>
                        <a:t>4</a:t>
                      </a:r>
                      <a:endParaRPr lang="uk-UA" sz="1050" b="1" dirty="0">
                        <a:solidFill>
                          <a:schemeClr val="bg1"/>
                        </a:solidFill>
                      </a:endParaRPr>
                    </a:p>
                  </a:txBody>
                  <a:tcPr/>
                </a:tc>
              </a:tr>
              <a:tr h="236287">
                <a:tc>
                  <a:txBody>
                    <a:bodyPr/>
                    <a:lstStyle/>
                    <a:p>
                      <a:r>
                        <a:rPr lang="uk-UA" sz="1200" dirty="0" smtClean="0">
                          <a:latin typeface="Times New Roman" panose="02020603050405020304" pitchFamily="18" charset="0"/>
                          <a:cs typeface="Times New Roman" panose="02020603050405020304" pitchFamily="18" charset="0"/>
                        </a:rPr>
                        <a:t>22</a:t>
                      </a:r>
                      <a:endParaRPr lang="uk-UA" sz="1200" dirty="0">
                        <a:latin typeface="Times New Roman" panose="02020603050405020304" pitchFamily="18" charset="0"/>
                        <a:cs typeface="Times New Roman" panose="02020603050405020304" pitchFamily="18" charset="0"/>
                      </a:endParaRPr>
                    </a:p>
                  </a:txBody>
                  <a:tcPr/>
                </a:tc>
                <a:tc>
                  <a:txBody>
                    <a:bodyPr/>
                    <a:lstStyle/>
                    <a:p>
                      <a:pPr algn="just">
                        <a:lnSpc>
                          <a:spcPct val="100000"/>
                        </a:lnSpc>
                        <a:spcBef>
                          <a:spcPts val="0"/>
                        </a:spcBef>
                        <a:spcAft>
                          <a:spcPts val="0"/>
                        </a:spcAft>
                      </a:pPr>
                      <a:r>
                        <a:rPr lang="ru-RU" sz="1400" spc="20">
                          <a:solidFill>
                            <a:srgbClr val="000000"/>
                          </a:solidFill>
                          <a:effectLst/>
                          <a:latin typeface="Times New Roman"/>
                          <a:ea typeface="SimSun"/>
                          <a:cs typeface="Times New Roman"/>
                        </a:rPr>
                        <a:t>Особливості національних кухонь народів Азії та Америки</a:t>
                      </a:r>
                      <a:endParaRPr lang="uk-UA" sz="1200">
                        <a:effectLst/>
                        <a:latin typeface="Times New Roman"/>
                        <a:ea typeface="SimSun"/>
                        <a:cs typeface="Times New Roman"/>
                      </a:endParaRPr>
                    </a:p>
                  </a:txBody>
                  <a:tcPr marL="68580" marR="68580" marT="0" marB="0" anchor="ctr"/>
                </a:tc>
                <a:tc>
                  <a:txBody>
                    <a:bodyPr/>
                    <a:lstStyle/>
                    <a:p>
                      <a:pPr algn="ctr"/>
                      <a:r>
                        <a:rPr lang="uk-UA" sz="1050" b="1" dirty="0" smtClean="0">
                          <a:solidFill>
                            <a:schemeClr val="bg1"/>
                          </a:solidFill>
                        </a:rPr>
                        <a:t>4</a:t>
                      </a:r>
                      <a:endParaRPr lang="uk-UA" sz="1050" b="1" dirty="0">
                        <a:solidFill>
                          <a:schemeClr val="bg1"/>
                        </a:solidFill>
                      </a:endParaRPr>
                    </a:p>
                  </a:txBody>
                  <a:tcPr/>
                </a:tc>
              </a:tr>
              <a:tr h="236287">
                <a:tc>
                  <a:txBody>
                    <a:bodyPr/>
                    <a:lstStyle/>
                    <a:p>
                      <a:r>
                        <a:rPr lang="uk-UA" sz="1200" dirty="0" smtClean="0">
                          <a:latin typeface="Times New Roman" panose="02020603050405020304" pitchFamily="18" charset="0"/>
                          <a:cs typeface="Times New Roman" panose="02020603050405020304" pitchFamily="18" charset="0"/>
                        </a:rPr>
                        <a:t>23</a:t>
                      </a:r>
                      <a:endParaRPr lang="uk-UA" sz="1200" dirty="0">
                        <a:latin typeface="Times New Roman" panose="02020603050405020304" pitchFamily="18" charset="0"/>
                        <a:cs typeface="Times New Roman" panose="02020603050405020304" pitchFamily="18" charset="0"/>
                      </a:endParaRPr>
                    </a:p>
                  </a:txBody>
                  <a:tcPr/>
                </a:tc>
                <a:tc>
                  <a:txBody>
                    <a:bodyPr/>
                    <a:lstStyle/>
                    <a:p>
                      <a:pPr algn="just">
                        <a:lnSpc>
                          <a:spcPct val="100000"/>
                        </a:lnSpc>
                        <a:spcBef>
                          <a:spcPts val="0"/>
                        </a:spcBef>
                        <a:spcAft>
                          <a:spcPts val="0"/>
                        </a:spcAft>
                      </a:pPr>
                      <a:r>
                        <a:rPr lang="ru-RU" sz="1400" dirty="0" err="1">
                          <a:effectLst/>
                          <a:latin typeface="Times New Roman"/>
                          <a:ea typeface="Times New Roman"/>
                          <a:cs typeface="Times New Roman"/>
                        </a:rPr>
                        <a:t>Основи</a:t>
                      </a:r>
                      <a:r>
                        <a:rPr lang="ru-RU" sz="1400" dirty="0">
                          <a:effectLst/>
                          <a:latin typeface="Times New Roman"/>
                          <a:ea typeface="Times New Roman"/>
                          <a:cs typeface="Times New Roman"/>
                        </a:rPr>
                        <a:t> </a:t>
                      </a:r>
                      <a:r>
                        <a:rPr lang="ru-RU" sz="1400" dirty="0" err="1">
                          <a:effectLst/>
                          <a:latin typeface="Times New Roman"/>
                          <a:ea typeface="Times New Roman"/>
                          <a:cs typeface="Times New Roman"/>
                        </a:rPr>
                        <a:t>дієтичного</a:t>
                      </a:r>
                      <a:r>
                        <a:rPr lang="ru-RU" sz="1400" dirty="0">
                          <a:effectLst/>
                          <a:latin typeface="Times New Roman"/>
                          <a:ea typeface="Times New Roman"/>
                          <a:cs typeface="Times New Roman"/>
                        </a:rPr>
                        <a:t> </a:t>
                      </a:r>
                      <a:r>
                        <a:rPr lang="ru-RU" sz="1400" dirty="0" err="1">
                          <a:effectLst/>
                          <a:latin typeface="Times New Roman"/>
                          <a:ea typeface="Times New Roman"/>
                          <a:cs typeface="Times New Roman"/>
                        </a:rPr>
                        <a:t>харчування</a:t>
                      </a:r>
                      <a:r>
                        <a:rPr lang="ru-RU" sz="1400" dirty="0">
                          <a:effectLst/>
                          <a:latin typeface="Times New Roman"/>
                          <a:ea typeface="Times New Roman"/>
                          <a:cs typeface="Times New Roman"/>
                        </a:rPr>
                        <a:t>.</a:t>
                      </a:r>
                      <a:r>
                        <a:rPr lang="uk-UA" sz="1400" dirty="0">
                          <a:effectLst/>
                          <a:latin typeface="Times New Roman"/>
                          <a:ea typeface="Calibri"/>
                          <a:cs typeface="Times New Roman"/>
                        </a:rPr>
                        <a:t> Основні принципи збалансованого </a:t>
                      </a:r>
                      <a:r>
                        <a:rPr lang="uk-UA" sz="1400" dirty="0" smtClean="0">
                          <a:effectLst/>
                          <a:latin typeface="Times New Roman"/>
                          <a:ea typeface="Calibri"/>
                          <a:cs typeface="Times New Roman"/>
                        </a:rPr>
                        <a:t>харчування</a:t>
                      </a:r>
                      <a:endParaRPr lang="uk-UA" sz="1200" dirty="0">
                        <a:effectLst/>
                        <a:latin typeface="Times New Roman"/>
                        <a:ea typeface="SimSun"/>
                        <a:cs typeface="Times New Roman"/>
                      </a:endParaRPr>
                    </a:p>
                  </a:txBody>
                  <a:tcPr marL="68580" marR="68580" marT="0" marB="0" anchor="ctr"/>
                </a:tc>
                <a:tc>
                  <a:txBody>
                    <a:bodyPr/>
                    <a:lstStyle/>
                    <a:p>
                      <a:pPr algn="ctr"/>
                      <a:r>
                        <a:rPr lang="uk-UA" sz="1050" b="1" dirty="0" smtClean="0">
                          <a:solidFill>
                            <a:schemeClr val="bg1"/>
                          </a:solidFill>
                        </a:rPr>
                        <a:t>4</a:t>
                      </a:r>
                      <a:endParaRPr lang="uk-UA" sz="1050" b="1" dirty="0">
                        <a:solidFill>
                          <a:schemeClr val="bg1"/>
                        </a:solidFill>
                      </a:endParaRPr>
                    </a:p>
                  </a:txBody>
                  <a:tcPr/>
                </a:tc>
              </a:tr>
              <a:tr h="367557">
                <a:tc>
                  <a:txBody>
                    <a:bodyPr/>
                    <a:lstStyle/>
                    <a:p>
                      <a:r>
                        <a:rPr lang="uk-UA" sz="1200" dirty="0" smtClean="0">
                          <a:latin typeface="Times New Roman" panose="02020603050405020304" pitchFamily="18" charset="0"/>
                          <a:cs typeface="Times New Roman" panose="02020603050405020304" pitchFamily="18" charset="0"/>
                        </a:rPr>
                        <a:t>24</a:t>
                      </a:r>
                      <a:endParaRPr lang="uk-UA" sz="1200" dirty="0">
                        <a:latin typeface="Times New Roman" panose="02020603050405020304" pitchFamily="18" charset="0"/>
                        <a:cs typeface="Times New Roman" panose="02020603050405020304" pitchFamily="18" charset="0"/>
                      </a:endParaRPr>
                    </a:p>
                  </a:txBody>
                  <a:tcPr/>
                </a:tc>
                <a:tc>
                  <a:txBody>
                    <a:bodyPr/>
                    <a:lstStyle/>
                    <a:p>
                      <a:pPr algn="just">
                        <a:lnSpc>
                          <a:spcPct val="100000"/>
                        </a:lnSpc>
                        <a:spcBef>
                          <a:spcPts val="0"/>
                        </a:spcBef>
                        <a:spcAft>
                          <a:spcPts val="0"/>
                        </a:spcAft>
                      </a:pPr>
                      <a:r>
                        <a:rPr lang="uk-UA" sz="1400" dirty="0">
                          <a:effectLst/>
                          <a:latin typeface="Times New Roman"/>
                          <a:ea typeface="Times New Roman"/>
                          <a:cs typeface="Times New Roman"/>
                        </a:rPr>
                        <a:t>Лікувальне харчування при різних захворюваннях. Характеристика дієт  № 1,2,5,7,8,9,10, </a:t>
                      </a:r>
                      <a:r>
                        <a:rPr lang="uk-UA" sz="1400" dirty="0" smtClean="0">
                          <a:effectLst/>
                          <a:latin typeface="Times New Roman"/>
                          <a:ea typeface="Times New Roman"/>
                          <a:cs typeface="Times New Roman"/>
                        </a:rPr>
                        <a:t>11,15</a:t>
                      </a:r>
                      <a:endParaRPr lang="uk-UA" sz="1200" dirty="0">
                        <a:effectLst/>
                        <a:latin typeface="Times New Roman"/>
                        <a:ea typeface="SimSun"/>
                        <a:cs typeface="Times New Roman"/>
                      </a:endParaRPr>
                    </a:p>
                  </a:txBody>
                  <a:tcPr marL="68580" marR="68580" marT="0" marB="0" anchor="ctr"/>
                </a:tc>
                <a:tc>
                  <a:txBody>
                    <a:bodyPr/>
                    <a:lstStyle/>
                    <a:p>
                      <a:pPr algn="ctr"/>
                      <a:r>
                        <a:rPr lang="uk-UA" sz="1050" b="1" dirty="0" smtClean="0">
                          <a:solidFill>
                            <a:schemeClr val="bg1"/>
                          </a:solidFill>
                        </a:rPr>
                        <a:t>4</a:t>
                      </a:r>
                      <a:endParaRPr lang="uk-UA" sz="1050" b="1" dirty="0">
                        <a:solidFill>
                          <a:schemeClr val="bg1"/>
                        </a:solidFill>
                      </a:endParaRPr>
                    </a:p>
                  </a:txBody>
                  <a:tcPr/>
                </a:tc>
              </a:tr>
              <a:tr h="236287">
                <a:tc>
                  <a:txBody>
                    <a:bodyPr/>
                    <a:lstStyle/>
                    <a:p>
                      <a:endParaRPr lang="uk-UA" sz="1200" dirty="0">
                        <a:latin typeface="Times New Roman" panose="02020603050405020304" pitchFamily="18" charset="0"/>
                        <a:cs typeface="Times New Roman" panose="02020603050405020304" pitchFamily="18" charset="0"/>
                      </a:endParaRPr>
                    </a:p>
                  </a:txBody>
                  <a:tcPr/>
                </a:tc>
                <a:tc>
                  <a:txBody>
                    <a:bodyPr/>
                    <a:lstStyle/>
                    <a:p>
                      <a:pPr algn="just">
                        <a:lnSpc>
                          <a:spcPct val="100000"/>
                        </a:lnSpc>
                        <a:spcBef>
                          <a:spcPts val="0"/>
                        </a:spcBef>
                        <a:spcAft>
                          <a:spcPts val="0"/>
                        </a:spcAft>
                      </a:pPr>
                      <a:r>
                        <a:rPr lang="uk-UA" sz="1200" b="1" i="1" dirty="0" smtClean="0">
                          <a:effectLst/>
                          <a:latin typeface="Times New Roman" panose="02020603050405020304" pitchFamily="18" charset="0"/>
                          <a:ea typeface="SimSun"/>
                          <a:cs typeface="Times New Roman" panose="02020603050405020304" pitchFamily="18" charset="0"/>
                        </a:rPr>
                        <a:t>Всього годин</a:t>
                      </a:r>
                      <a:endParaRPr lang="uk-UA" sz="1200" b="1" i="1" dirty="0">
                        <a:effectLst/>
                        <a:latin typeface="Times New Roman" panose="02020603050405020304" pitchFamily="18" charset="0"/>
                        <a:ea typeface="SimSun"/>
                        <a:cs typeface="Times New Roman" panose="02020603050405020304" pitchFamily="18" charset="0"/>
                      </a:endParaRPr>
                    </a:p>
                  </a:txBody>
                  <a:tcPr marL="68580" marR="68580" marT="0" marB="0" anchor="ctr"/>
                </a:tc>
                <a:tc>
                  <a:txBody>
                    <a:bodyPr/>
                    <a:lstStyle/>
                    <a:p>
                      <a:pPr algn="ctr"/>
                      <a:r>
                        <a:rPr lang="uk-UA" sz="1200" b="1" i="1" dirty="0" smtClean="0">
                          <a:solidFill>
                            <a:schemeClr val="bg1"/>
                          </a:solidFill>
                          <a:latin typeface="Times New Roman" panose="02020603050405020304" pitchFamily="18" charset="0"/>
                          <a:cs typeface="Times New Roman" panose="02020603050405020304" pitchFamily="18" charset="0"/>
                        </a:rPr>
                        <a:t>132</a:t>
                      </a:r>
                      <a:endParaRPr lang="uk-UA" sz="1200" b="1" i="1" dirty="0">
                        <a:solidFill>
                          <a:schemeClr val="bg1"/>
                        </a:solidFill>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13765331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260648"/>
            <a:ext cx="7344816" cy="369332"/>
          </a:xfrm>
          <a:prstGeom prst="rect">
            <a:avLst/>
          </a:prstGeom>
          <a:noFill/>
        </p:spPr>
        <p:txBody>
          <a:bodyPr wrap="square" rtlCol="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uk-UA"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ОСНОВНІ Й ДОПОМІЖНІ </a:t>
            </a:r>
            <a:r>
              <a:rPr lang="uk-UA"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ІНФОРМАЦІЙНІ  ДЖЕРЕЛА: </a:t>
            </a:r>
            <a:endParaRPr lang="uk-UA"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3" name="Прямоугольник 2"/>
          <p:cNvSpPr/>
          <p:nvPr/>
        </p:nvSpPr>
        <p:spPr>
          <a:xfrm>
            <a:off x="269776" y="667435"/>
            <a:ext cx="8892480" cy="338554"/>
          </a:xfrm>
          <a:prstGeom prst="rect">
            <a:avLst/>
          </a:prstGeom>
        </p:spPr>
        <p:txBody>
          <a:bodyPr wrap="square">
            <a:spAutoFit/>
          </a:bodyPr>
          <a:lstStyle/>
          <a:p>
            <a:pPr algn="just"/>
            <a:r>
              <a:rPr lang="uk-UA" sz="1600" b="1" dirty="0" smtClean="0">
                <a:solidFill>
                  <a:schemeClr val="tx1">
                    <a:lumMod val="85000"/>
                  </a:schemeClr>
                </a:solidFill>
              </a:rPr>
              <a:t>.</a:t>
            </a:r>
            <a:endParaRPr lang="uk-UA" sz="1600" b="1" dirty="0">
              <a:solidFill>
                <a:schemeClr val="tx1">
                  <a:lumMod val="85000"/>
                </a:schemeClr>
              </a:solidFill>
            </a:endParaRPr>
          </a:p>
        </p:txBody>
      </p:sp>
      <p:sp>
        <p:nvSpPr>
          <p:cNvPr id="4" name="Прямокутник 3"/>
          <p:cNvSpPr/>
          <p:nvPr/>
        </p:nvSpPr>
        <p:spPr>
          <a:xfrm>
            <a:off x="251520" y="684332"/>
            <a:ext cx="8496944" cy="5838521"/>
          </a:xfrm>
          <a:prstGeom prst="rect">
            <a:avLst/>
          </a:prstGeom>
        </p:spPr>
        <p:txBody>
          <a:bodyPr wrap="square">
            <a:spAutoFit/>
          </a:bodyPr>
          <a:lstStyle/>
          <a:p>
            <a:pPr marL="342900" lvl="0" indent="-342900" algn="just">
              <a:lnSpc>
                <a:spcPct val="115000"/>
              </a:lnSpc>
              <a:spcAft>
                <a:spcPts val="1000"/>
              </a:spcAft>
              <a:buFont typeface="+mj-lt"/>
              <a:buAutoNum type="arabicPeriod"/>
            </a:pPr>
            <a:r>
              <a:rPr lang="uk-UA" sz="1400" dirty="0" err="1">
                <a:latin typeface="Times New Roman" panose="02020603050405020304" pitchFamily="18" charset="0"/>
                <a:ea typeface="Calibri"/>
                <a:cs typeface="Times New Roman" panose="02020603050405020304" pitchFamily="18" charset="0"/>
              </a:rPr>
              <a:t>Архіпов</a:t>
            </a:r>
            <a:r>
              <a:rPr lang="uk-UA" sz="1400" dirty="0">
                <a:latin typeface="Times New Roman" panose="02020603050405020304" pitchFamily="18" charset="0"/>
                <a:ea typeface="Calibri"/>
                <a:cs typeface="Times New Roman" panose="02020603050405020304" pitchFamily="18" charset="0"/>
              </a:rPr>
              <a:t> В.В. Організація ресторанного господарства: навчальний посібник для студентів вищих навчальних закладів. - К.: Центр учбової літератури; Фірма «</a:t>
            </a:r>
            <a:r>
              <a:rPr lang="uk-UA" sz="1400" dirty="0" err="1">
                <a:latin typeface="Times New Roman" panose="02020603050405020304" pitchFamily="18" charset="0"/>
                <a:ea typeface="Calibri"/>
                <a:cs typeface="Times New Roman" panose="02020603050405020304" pitchFamily="18" charset="0"/>
              </a:rPr>
              <a:t>Інкос</a:t>
            </a:r>
            <a:r>
              <a:rPr lang="uk-UA" sz="1400" dirty="0">
                <a:latin typeface="Times New Roman" panose="02020603050405020304" pitchFamily="18" charset="0"/>
                <a:ea typeface="Calibri"/>
                <a:cs typeface="Times New Roman" panose="02020603050405020304" pitchFamily="18" charset="0"/>
              </a:rPr>
              <a:t>», 2007. - 280 с.</a:t>
            </a:r>
          </a:p>
          <a:p>
            <a:pPr marL="342900" lvl="0" indent="-342900" algn="just">
              <a:lnSpc>
                <a:spcPct val="115000"/>
              </a:lnSpc>
              <a:spcAft>
                <a:spcPts val="1000"/>
              </a:spcAft>
              <a:buFont typeface="+mj-lt"/>
              <a:buAutoNum type="arabicPeriod"/>
            </a:pPr>
            <a:r>
              <a:rPr lang="uk-UA" sz="1400" dirty="0" err="1">
                <a:latin typeface="Times New Roman" panose="02020603050405020304" pitchFamily="18" charset="0"/>
                <a:ea typeface="Calibri"/>
                <a:cs typeface="Times New Roman" panose="02020603050405020304" pitchFamily="18" charset="0"/>
              </a:rPr>
              <a:t>Архіпов</a:t>
            </a:r>
            <a:r>
              <a:rPr lang="uk-UA" sz="1400" dirty="0">
                <a:latin typeface="Times New Roman" panose="02020603050405020304" pitchFamily="18" charset="0"/>
                <a:ea typeface="Calibri"/>
                <a:cs typeface="Times New Roman" panose="02020603050405020304" pitchFamily="18" charset="0"/>
              </a:rPr>
              <a:t> В.В. Ресторанна справа: Асортимент, технологія і управління якістю продукції в сучасному ресторані. 3-те вид. </a:t>
            </a:r>
            <a:r>
              <a:rPr lang="ru-RU" sz="1400" dirty="0">
                <a:latin typeface="Times New Roman" panose="02020603050405020304" pitchFamily="18" charset="0"/>
                <a:ea typeface="Calibri"/>
                <a:cs typeface="Times New Roman" panose="02020603050405020304" pitchFamily="18" charset="0"/>
              </a:rPr>
              <a:t>[</a:t>
            </a:r>
            <a:r>
              <a:rPr lang="uk-UA" sz="1400" dirty="0">
                <a:latin typeface="Times New Roman" panose="02020603050405020304" pitchFamily="18" charset="0"/>
                <a:ea typeface="Calibri"/>
                <a:cs typeface="Times New Roman" panose="02020603050405020304" pitchFamily="18" charset="0"/>
              </a:rPr>
              <a:t>текст</a:t>
            </a:r>
            <a:r>
              <a:rPr lang="ru-RU" sz="1400" dirty="0">
                <a:latin typeface="Times New Roman" panose="02020603050405020304" pitchFamily="18" charset="0"/>
                <a:ea typeface="Calibri"/>
                <a:cs typeface="Times New Roman" panose="02020603050405020304" pitchFamily="18" charset="0"/>
              </a:rPr>
              <a:t>]</a:t>
            </a:r>
            <a:r>
              <a:rPr lang="uk-UA" sz="1400" dirty="0">
                <a:latin typeface="Times New Roman" panose="02020603050405020304" pitchFamily="18" charset="0"/>
                <a:ea typeface="Calibri"/>
                <a:cs typeface="Times New Roman" panose="02020603050405020304" pitchFamily="18" charset="0"/>
              </a:rPr>
              <a:t> </a:t>
            </a:r>
            <a:r>
              <a:rPr lang="uk-UA" sz="1400" dirty="0" err="1">
                <a:latin typeface="Times New Roman" panose="02020603050405020304" pitchFamily="18" charset="0"/>
                <a:ea typeface="Calibri"/>
                <a:cs typeface="Times New Roman" panose="02020603050405020304" pitchFamily="18" charset="0"/>
              </a:rPr>
              <a:t>навч</a:t>
            </a:r>
            <a:r>
              <a:rPr lang="uk-UA" sz="1400" dirty="0">
                <a:latin typeface="Times New Roman" panose="02020603050405020304" pitchFamily="18" charset="0"/>
                <a:ea typeface="Calibri"/>
                <a:cs typeface="Times New Roman" panose="02020603050405020304" pitchFamily="18" charset="0"/>
              </a:rPr>
              <a:t>. </a:t>
            </a:r>
            <a:r>
              <a:rPr lang="uk-UA" sz="1400" dirty="0" err="1">
                <a:latin typeface="Times New Roman" panose="02020603050405020304" pitchFamily="18" charset="0"/>
                <a:ea typeface="Calibri"/>
                <a:cs typeface="Times New Roman" panose="02020603050405020304" pitchFamily="18" charset="0"/>
              </a:rPr>
              <a:t>посіб</a:t>
            </a:r>
            <a:r>
              <a:rPr lang="uk-UA" sz="1400" dirty="0">
                <a:latin typeface="Times New Roman" panose="02020603050405020304" pitchFamily="18" charset="0"/>
                <a:ea typeface="Calibri"/>
                <a:cs typeface="Times New Roman" panose="02020603050405020304" pitchFamily="18" charset="0"/>
              </a:rPr>
              <a:t>. / В. В. </a:t>
            </a:r>
            <a:r>
              <a:rPr lang="uk-UA" sz="1400" dirty="0" err="1">
                <a:latin typeface="Times New Roman" panose="02020603050405020304" pitchFamily="18" charset="0"/>
                <a:ea typeface="Calibri"/>
                <a:cs typeface="Times New Roman" panose="02020603050405020304" pitchFamily="18" charset="0"/>
              </a:rPr>
              <a:t>Архіпов</a:t>
            </a:r>
            <a:r>
              <a:rPr lang="uk-UA" sz="1400" dirty="0">
                <a:latin typeface="Times New Roman" panose="02020603050405020304" pitchFamily="18" charset="0"/>
                <a:ea typeface="Calibri"/>
                <a:cs typeface="Times New Roman" panose="02020603050405020304" pitchFamily="18" charset="0"/>
              </a:rPr>
              <a:t>, - К.: «Центр учбової літератури», 2024. - 382с.</a:t>
            </a:r>
          </a:p>
          <a:p>
            <a:pPr marL="342900" lvl="0" indent="-342900" algn="just">
              <a:lnSpc>
                <a:spcPct val="115000"/>
              </a:lnSpc>
              <a:spcAft>
                <a:spcPts val="1000"/>
              </a:spcAft>
              <a:buFont typeface="+mj-lt"/>
              <a:buAutoNum type="arabicPeriod"/>
            </a:pPr>
            <a:r>
              <a:rPr lang="uk-UA" sz="1400" dirty="0" err="1">
                <a:latin typeface="Times New Roman" panose="02020603050405020304" pitchFamily="18" charset="0"/>
                <a:ea typeface="Calibri"/>
                <a:cs typeface="Times New Roman" panose="02020603050405020304" pitchFamily="18" charset="0"/>
              </a:rPr>
              <a:t>Гаврилко</a:t>
            </a:r>
            <a:r>
              <a:rPr lang="uk-UA" sz="1400" dirty="0">
                <a:latin typeface="Times New Roman" panose="02020603050405020304" pitchFamily="18" charset="0"/>
                <a:ea typeface="Calibri"/>
                <a:cs typeface="Times New Roman" panose="02020603050405020304" pitchFamily="18" charset="0"/>
              </a:rPr>
              <a:t> П. П. Збірник рецептур національної кухні країн Європи / П. П. </a:t>
            </a:r>
            <a:r>
              <a:rPr lang="uk-UA" sz="1400" dirty="0" err="1">
                <a:latin typeface="Times New Roman" panose="02020603050405020304" pitchFamily="18" charset="0"/>
                <a:ea typeface="Calibri"/>
                <a:cs typeface="Times New Roman" panose="02020603050405020304" pitchFamily="18" charset="0"/>
              </a:rPr>
              <a:t>Гаврилко</a:t>
            </a:r>
            <a:r>
              <a:rPr lang="uk-UA" sz="1400" dirty="0">
                <a:latin typeface="Times New Roman" panose="02020603050405020304" pitchFamily="18" charset="0"/>
                <a:ea typeface="Calibri"/>
                <a:cs typeface="Times New Roman" panose="02020603050405020304" pitchFamily="18" charset="0"/>
              </a:rPr>
              <a:t>. – К.: “Центр учбової літератури”, 2016. – 620 с.</a:t>
            </a:r>
          </a:p>
          <a:p>
            <a:pPr marL="342900" lvl="0" indent="-342900" algn="just">
              <a:spcAft>
                <a:spcPts val="0"/>
              </a:spcAft>
              <a:buFont typeface="+mj-lt"/>
              <a:buAutoNum type="arabicPeriod"/>
            </a:pPr>
            <a:r>
              <a:rPr lang="uk-UA" sz="1400" dirty="0">
                <a:latin typeface="Times New Roman" panose="02020603050405020304" pitchFamily="18" charset="0"/>
                <a:ea typeface="Calibri"/>
                <a:cs typeface="Times New Roman" panose="02020603050405020304" pitchFamily="18" charset="0"/>
              </a:rPr>
              <a:t>Збірник рецептур національних страв та кулінарних виробів, правових, нормативно-правових та інших актів для закладів ресторанного господарства. – 5-те вид., </a:t>
            </a:r>
            <a:r>
              <a:rPr lang="uk-UA" sz="1400" dirty="0" err="1">
                <a:latin typeface="Times New Roman" panose="02020603050405020304" pitchFamily="18" charset="0"/>
                <a:ea typeface="Calibri"/>
                <a:cs typeface="Times New Roman" panose="02020603050405020304" pitchFamily="18" charset="0"/>
              </a:rPr>
              <a:t>переробл</a:t>
            </a:r>
            <a:r>
              <a:rPr lang="uk-UA" sz="1400" dirty="0">
                <a:latin typeface="Times New Roman" panose="02020603050405020304" pitchFamily="18" charset="0"/>
                <a:ea typeface="Calibri"/>
                <a:cs typeface="Times New Roman" panose="02020603050405020304" pitchFamily="18" charset="0"/>
              </a:rPr>
              <a:t>. та </a:t>
            </a:r>
            <a:r>
              <a:rPr lang="uk-UA" sz="1400" dirty="0" err="1">
                <a:latin typeface="Times New Roman" panose="02020603050405020304" pitchFamily="18" charset="0"/>
                <a:ea typeface="Calibri"/>
                <a:cs typeface="Times New Roman" panose="02020603050405020304" pitchFamily="18" charset="0"/>
              </a:rPr>
              <a:t>доповн</a:t>
            </a:r>
            <a:r>
              <a:rPr lang="uk-UA" sz="1400" dirty="0">
                <a:latin typeface="Times New Roman" panose="02020603050405020304" pitchFamily="18" charset="0"/>
                <a:ea typeface="Calibri"/>
                <a:cs typeface="Times New Roman" panose="02020603050405020304" pitchFamily="18" charset="0"/>
              </a:rPr>
              <a:t>. / Автор-розробник і укладач О.В. </a:t>
            </a:r>
            <a:r>
              <a:rPr lang="uk-UA" sz="1400" dirty="0" err="1">
                <a:latin typeface="Times New Roman" panose="02020603050405020304" pitchFamily="18" charset="0"/>
                <a:ea typeface="Calibri"/>
                <a:cs typeface="Times New Roman" panose="02020603050405020304" pitchFamily="18" charset="0"/>
              </a:rPr>
              <a:t>Шалимінов</a:t>
            </a:r>
            <a:r>
              <a:rPr lang="uk-UA" sz="1400" dirty="0">
                <a:latin typeface="Times New Roman" panose="02020603050405020304" pitchFamily="18" charset="0"/>
                <a:ea typeface="Calibri"/>
                <a:cs typeface="Times New Roman" panose="02020603050405020304" pitchFamily="18" charset="0"/>
              </a:rPr>
              <a:t>. – К.: Арій, 2022. – 992с.</a:t>
            </a:r>
          </a:p>
          <a:p>
            <a:pPr marL="342900" lvl="0" indent="-342900" algn="just">
              <a:spcAft>
                <a:spcPts val="0"/>
              </a:spcAft>
              <a:buFont typeface="+mj-lt"/>
              <a:buAutoNum type="arabicPeriod"/>
            </a:pPr>
            <a:r>
              <a:rPr lang="uk-UA" sz="1400" dirty="0" err="1">
                <a:latin typeface="Times New Roman" panose="02020603050405020304" pitchFamily="18" charset="0"/>
                <a:ea typeface="Calibri"/>
                <a:cs typeface="Times New Roman" panose="02020603050405020304" pitchFamily="18" charset="0"/>
              </a:rPr>
              <a:t>Клопотенко</a:t>
            </a:r>
            <a:r>
              <a:rPr lang="uk-UA" sz="1400" dirty="0">
                <a:latin typeface="Times New Roman" panose="02020603050405020304" pitchFamily="18" charset="0"/>
                <a:ea typeface="Calibri"/>
                <a:cs typeface="Times New Roman" panose="02020603050405020304" pitchFamily="18" charset="0"/>
              </a:rPr>
              <a:t> Є. В. Збірник рецептур страв для харчування дітей шкільного віку в організованих освітніх та оздоровчих закладах Львів літопис 2019. – 275с. </a:t>
            </a:r>
          </a:p>
          <a:p>
            <a:pPr marL="342900" lvl="0" indent="-342900" algn="just">
              <a:spcAft>
                <a:spcPts val="0"/>
              </a:spcAft>
              <a:buFont typeface="+mj-lt"/>
              <a:buAutoNum type="arabicPeriod"/>
            </a:pPr>
            <a:r>
              <a:rPr lang="uk-UA" sz="1400" dirty="0">
                <a:latin typeface="Times New Roman" panose="02020603050405020304" pitchFamily="18" charset="0"/>
                <a:ea typeface="Calibri"/>
                <a:cs typeface="Times New Roman" panose="02020603050405020304" pitchFamily="18" charset="0"/>
              </a:rPr>
              <a:t>О.В. Новікова, </a:t>
            </a:r>
            <a:r>
              <a:rPr lang="uk-UA" sz="1400" dirty="0" err="1">
                <a:latin typeface="Times New Roman" panose="02020603050405020304" pitchFamily="18" charset="0"/>
                <a:ea typeface="Calibri"/>
                <a:cs typeface="Times New Roman" panose="02020603050405020304" pitchFamily="18" charset="0"/>
              </a:rPr>
              <a:t>Л.Д.Льовшина</a:t>
            </a:r>
            <a:r>
              <a:rPr lang="uk-UA" sz="1400" dirty="0">
                <a:latin typeface="Times New Roman" panose="02020603050405020304" pitchFamily="18" charset="0"/>
                <a:ea typeface="Calibri"/>
                <a:cs typeface="Times New Roman" panose="02020603050405020304" pitchFamily="18" charset="0"/>
              </a:rPr>
              <a:t>, В.М. Михайлов Технологія приготування їжі: Українська кухня: Навчальний посібник. 2-ге вид., </a:t>
            </a:r>
            <a:r>
              <a:rPr lang="uk-UA" sz="1400" dirty="0" err="1">
                <a:latin typeface="Times New Roman" panose="02020603050405020304" pitchFamily="18" charset="0"/>
                <a:ea typeface="Calibri"/>
                <a:cs typeface="Times New Roman" panose="02020603050405020304" pitchFamily="18" charset="0"/>
              </a:rPr>
              <a:t>випр</a:t>
            </a:r>
            <a:r>
              <a:rPr lang="uk-UA" sz="1400" dirty="0">
                <a:latin typeface="Times New Roman" panose="02020603050405020304" pitchFamily="18" charset="0"/>
                <a:ea typeface="Calibri"/>
                <a:cs typeface="Times New Roman" panose="02020603050405020304" pitchFamily="18" charset="0"/>
              </a:rPr>
              <a:t>. та </a:t>
            </a:r>
            <a:r>
              <a:rPr lang="uk-UA" sz="1400" dirty="0" err="1">
                <a:latin typeface="Times New Roman" panose="02020603050405020304" pitchFamily="18" charset="0"/>
                <a:ea typeface="Calibri"/>
                <a:cs typeface="Times New Roman" panose="02020603050405020304" pitchFamily="18" charset="0"/>
              </a:rPr>
              <a:t>доповн</a:t>
            </a:r>
            <a:r>
              <a:rPr lang="uk-UA" sz="1400" dirty="0">
                <a:latin typeface="Times New Roman" panose="02020603050405020304" pitchFamily="18" charset="0"/>
                <a:ea typeface="Calibri"/>
                <a:cs typeface="Times New Roman" panose="02020603050405020304" pitchFamily="18" charset="0"/>
              </a:rPr>
              <a:t>. – Х.: Світ книги, 2019. – 679с.  </a:t>
            </a:r>
          </a:p>
          <a:p>
            <a:pPr marL="342900" lvl="0" indent="-342900" algn="just">
              <a:lnSpc>
                <a:spcPct val="115000"/>
              </a:lnSpc>
              <a:spcAft>
                <a:spcPts val="1000"/>
              </a:spcAft>
              <a:buFont typeface="+mj-lt"/>
              <a:buAutoNum type="arabicPeriod"/>
            </a:pPr>
            <a:r>
              <a:rPr lang="uk-UA" sz="1400" dirty="0">
                <a:latin typeface="Times New Roman" panose="02020603050405020304" pitchFamily="18" charset="0"/>
                <a:ea typeface="Calibri"/>
                <a:cs typeface="Times New Roman" panose="02020603050405020304" pitchFamily="18" charset="0"/>
              </a:rPr>
              <a:t>Пластун А.М., Ткач В.В. Технологія приготування їжі: Практикум. - Київ «Центр навчальної літератури», 2004. -212 с.</a:t>
            </a:r>
          </a:p>
          <a:p>
            <a:pPr marL="342900" lvl="0" indent="-342900" algn="just">
              <a:lnSpc>
                <a:spcPct val="115000"/>
              </a:lnSpc>
              <a:spcAft>
                <a:spcPts val="1000"/>
              </a:spcAft>
              <a:buFont typeface="+mj-lt"/>
              <a:buAutoNum type="arabicPeriod"/>
            </a:pPr>
            <a:r>
              <a:rPr lang="uk-UA" sz="1400" dirty="0" err="1">
                <a:latin typeface="Times New Roman" panose="02020603050405020304" pitchFamily="18" charset="0"/>
                <a:ea typeface="Calibri"/>
                <a:cs typeface="Times New Roman" panose="02020603050405020304" pitchFamily="18" charset="0"/>
              </a:rPr>
              <a:t>Стахмич</a:t>
            </a:r>
            <a:r>
              <a:rPr lang="uk-UA" sz="1400" dirty="0">
                <a:latin typeface="Times New Roman" panose="02020603050405020304" pitchFamily="18" charset="0"/>
                <a:ea typeface="Calibri"/>
                <a:cs typeface="Times New Roman" panose="02020603050405020304" pitchFamily="18" charset="0"/>
              </a:rPr>
              <a:t> Т.М. Кулінарна справа. Технологія приготування їжі: </a:t>
            </a:r>
            <a:r>
              <a:rPr lang="uk-UA" sz="1400" dirty="0" err="1">
                <a:latin typeface="Times New Roman" panose="02020603050405020304" pitchFamily="18" charset="0"/>
                <a:ea typeface="Calibri"/>
                <a:cs typeface="Times New Roman" panose="02020603050405020304" pitchFamily="18" charset="0"/>
              </a:rPr>
              <a:t>підруч</a:t>
            </a:r>
            <a:r>
              <a:rPr lang="uk-UA" sz="1400" dirty="0">
                <a:latin typeface="Times New Roman" panose="02020603050405020304" pitchFamily="18" charset="0"/>
                <a:ea typeface="Calibri"/>
                <a:cs typeface="Times New Roman" panose="02020603050405020304" pitchFamily="18" charset="0"/>
              </a:rPr>
              <a:t>. для здобувач. Проф.. (проф.-</a:t>
            </a:r>
            <a:r>
              <a:rPr lang="uk-UA" sz="1400" dirty="0" err="1">
                <a:latin typeface="Times New Roman" panose="02020603050405020304" pitchFamily="18" charset="0"/>
                <a:ea typeface="Calibri"/>
                <a:cs typeface="Times New Roman" panose="02020603050405020304" pitchFamily="18" charset="0"/>
              </a:rPr>
              <a:t>тех</a:t>
            </a:r>
            <a:r>
              <a:rPr lang="uk-UA" sz="1400" dirty="0">
                <a:latin typeface="Times New Roman" panose="02020603050405020304" pitchFamily="18" charset="0"/>
                <a:ea typeface="Calibri"/>
                <a:cs typeface="Times New Roman" panose="02020603050405020304" pitchFamily="18" charset="0"/>
              </a:rPr>
              <a:t>.) освіти / Т.М. </a:t>
            </a:r>
            <a:r>
              <a:rPr lang="uk-UA" sz="1400" dirty="0" err="1">
                <a:latin typeface="Times New Roman" panose="02020603050405020304" pitchFamily="18" charset="0"/>
                <a:ea typeface="Calibri"/>
                <a:cs typeface="Times New Roman" panose="02020603050405020304" pitchFamily="18" charset="0"/>
              </a:rPr>
              <a:t>Стахмич</a:t>
            </a:r>
            <a:r>
              <a:rPr lang="uk-UA" sz="1400" dirty="0">
                <a:latin typeface="Times New Roman" panose="02020603050405020304" pitchFamily="18" charset="0"/>
                <a:ea typeface="Calibri"/>
                <a:cs typeface="Times New Roman" panose="02020603050405020304" pitchFamily="18" charset="0"/>
              </a:rPr>
              <a:t>, О.М. Павлюк. – Київ: Грамота, 2020. – 280с.: </a:t>
            </a:r>
            <a:r>
              <a:rPr lang="uk-UA" sz="1400" dirty="0" err="1">
                <a:latin typeface="Times New Roman" panose="02020603050405020304" pitchFamily="18" charset="0"/>
                <a:ea typeface="Calibri"/>
                <a:cs typeface="Times New Roman" panose="02020603050405020304" pitchFamily="18" charset="0"/>
              </a:rPr>
              <a:t>іл</a:t>
            </a:r>
            <a:r>
              <a:rPr lang="uk-UA" sz="1400" dirty="0">
                <a:latin typeface="Times New Roman" panose="02020603050405020304" pitchFamily="18" charset="0"/>
                <a:ea typeface="Calibri"/>
                <a:cs typeface="Times New Roman" panose="02020603050405020304" pitchFamily="18" charset="0"/>
              </a:rPr>
              <a:t>. </a:t>
            </a:r>
          </a:p>
          <a:p>
            <a:pPr marL="342900" lvl="0" indent="-342900" algn="just">
              <a:lnSpc>
                <a:spcPct val="115000"/>
              </a:lnSpc>
              <a:spcAft>
                <a:spcPts val="1000"/>
              </a:spcAft>
              <a:buFont typeface="+mj-lt"/>
              <a:buAutoNum type="arabicPeriod"/>
            </a:pPr>
            <a:r>
              <a:rPr lang="uk-UA" sz="1400" dirty="0">
                <a:latin typeface="Times New Roman" panose="02020603050405020304" pitchFamily="18" charset="0"/>
                <a:ea typeface="Calibri"/>
                <a:cs typeface="Times New Roman" panose="02020603050405020304" pitchFamily="18" charset="0"/>
              </a:rPr>
              <a:t>Технологія продукції харчування: у таблицях і схемах : </a:t>
            </a:r>
            <a:r>
              <a:rPr lang="uk-UA" sz="1400" dirty="0" err="1">
                <a:latin typeface="Times New Roman" panose="02020603050405020304" pitchFamily="18" charset="0"/>
                <a:ea typeface="Calibri"/>
                <a:cs typeface="Times New Roman" panose="02020603050405020304" pitchFamily="18" charset="0"/>
              </a:rPr>
              <a:t>навч</a:t>
            </a:r>
            <a:r>
              <a:rPr lang="uk-UA" sz="1400" dirty="0">
                <a:latin typeface="Times New Roman" panose="02020603050405020304" pitchFamily="18" charset="0"/>
                <a:ea typeface="Calibri"/>
                <a:cs typeface="Times New Roman" panose="02020603050405020304" pitchFamily="18" charset="0"/>
              </a:rPr>
              <a:t>. посібник / М. О. </a:t>
            </a:r>
            <a:r>
              <a:rPr lang="uk-UA" sz="1400" dirty="0" err="1">
                <a:latin typeface="Times New Roman" panose="02020603050405020304" pitchFamily="18" charset="0"/>
                <a:ea typeface="Calibri"/>
                <a:cs typeface="Times New Roman" panose="02020603050405020304" pitchFamily="18" charset="0"/>
              </a:rPr>
              <a:t>Дорохіна</a:t>
            </a:r>
            <a:r>
              <a:rPr lang="uk-UA" sz="1400" dirty="0">
                <a:latin typeface="Times New Roman" panose="02020603050405020304" pitchFamily="18" charset="0"/>
                <a:ea typeface="Calibri"/>
                <a:cs typeface="Times New Roman" panose="02020603050405020304" pitchFamily="18" charset="0"/>
              </a:rPr>
              <a:t>, Т. В. </a:t>
            </a:r>
            <a:r>
              <a:rPr lang="uk-UA" sz="1400" dirty="0" err="1">
                <a:latin typeface="Times New Roman" panose="02020603050405020304" pitchFamily="18" charset="0"/>
                <a:ea typeface="Calibri"/>
                <a:cs typeface="Times New Roman" panose="02020603050405020304" pitchFamily="18" charset="0"/>
              </a:rPr>
              <a:t>Капліна</a:t>
            </a:r>
            <a:r>
              <a:rPr lang="uk-UA" sz="1400" dirty="0">
                <a:latin typeface="Times New Roman" panose="02020603050405020304" pitchFamily="18" charset="0"/>
                <a:ea typeface="Calibri"/>
                <a:cs typeface="Times New Roman" panose="02020603050405020304" pitchFamily="18" charset="0"/>
              </a:rPr>
              <a:t>. – Київ : Кондор, 2011. – 280 с.</a:t>
            </a:r>
          </a:p>
          <a:p>
            <a:pPr marL="342900" lvl="0" indent="-342900" algn="just">
              <a:lnSpc>
                <a:spcPct val="115000"/>
              </a:lnSpc>
              <a:spcAft>
                <a:spcPts val="1000"/>
              </a:spcAft>
              <a:buFont typeface="+mj-lt"/>
              <a:buAutoNum type="arabicPeriod"/>
            </a:pPr>
            <a:r>
              <a:rPr lang="uk-UA" sz="1400" dirty="0">
                <a:latin typeface="Times New Roman" panose="02020603050405020304" pitchFamily="18" charset="0"/>
                <a:ea typeface="Calibri"/>
                <a:cs typeface="Times New Roman" panose="02020603050405020304" pitchFamily="18" charset="0"/>
              </a:rPr>
              <a:t>Шумило, Г. I. Технологія приготування їжі: навчальний посібник для студентів навчальних закладів І - ІІ рівнів акредитації / Г. I. Шумило. – Київ : Кондор, 2018. – 504 с.</a:t>
            </a:r>
            <a:endParaRPr lang="uk-UA" sz="1400" dirty="0">
              <a:effectLst/>
              <a:latin typeface="Times New Roman" panose="02020603050405020304" pitchFamily="18" charset="0"/>
              <a:ea typeface="Calibri"/>
              <a:cs typeface="Times New Roman" panose="02020603050405020304" pitchFamily="18" charset="0"/>
            </a:endParaRPr>
          </a:p>
        </p:txBody>
      </p:sp>
    </p:spTree>
    <p:extLst>
      <p:ext uri="{BB962C8B-B14F-4D97-AF65-F5344CB8AC3E}">
        <p14:creationId xmlns:p14="http://schemas.microsoft.com/office/powerpoint/2010/main" val="24091474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23528" y="-3420711"/>
            <a:ext cx="8424936" cy="10193560"/>
          </a:xfrm>
          <a:prstGeom prst="rect">
            <a:avLst/>
          </a:prstGeom>
        </p:spPr>
        <p:txBody>
          <a:bodyPr wrap="square">
            <a:spAutoFit/>
          </a:bodyPr>
          <a:lstStyle/>
          <a:p>
            <a:pPr indent="450215" algn="ctr">
              <a:spcAft>
                <a:spcPts val="0"/>
              </a:spcAft>
            </a:pPr>
            <a:endParaRPr lang="uk-UA" sz="1200" b="1" dirty="0" smtClean="0">
              <a:latin typeface="Times New Roman" panose="02020603050405020304" pitchFamily="18" charset="0"/>
              <a:ea typeface="Calibri"/>
              <a:cs typeface="Times New Roman" panose="02020603050405020304" pitchFamily="18" charset="0"/>
            </a:endParaRPr>
          </a:p>
          <a:p>
            <a:pPr indent="450215" algn="ctr">
              <a:spcAft>
                <a:spcPts val="0"/>
              </a:spcAft>
            </a:pPr>
            <a:endParaRPr lang="uk-UA" sz="1200" b="1" dirty="0">
              <a:latin typeface="Times New Roman" panose="02020603050405020304" pitchFamily="18" charset="0"/>
              <a:ea typeface="Calibri"/>
              <a:cs typeface="Times New Roman" panose="02020603050405020304" pitchFamily="18" charset="0"/>
            </a:endParaRPr>
          </a:p>
          <a:p>
            <a:pPr indent="450215" algn="ctr">
              <a:spcAft>
                <a:spcPts val="0"/>
              </a:spcAft>
            </a:pPr>
            <a:endParaRPr lang="uk-UA" sz="1200" b="1" dirty="0" smtClean="0">
              <a:latin typeface="Times New Roman" panose="02020603050405020304" pitchFamily="18" charset="0"/>
              <a:ea typeface="Calibri"/>
              <a:cs typeface="Times New Roman" panose="02020603050405020304" pitchFamily="18" charset="0"/>
            </a:endParaRPr>
          </a:p>
          <a:p>
            <a:pPr indent="450215" algn="ctr">
              <a:spcAft>
                <a:spcPts val="0"/>
              </a:spcAft>
            </a:pPr>
            <a:endParaRPr lang="uk-UA" sz="1200" b="1" dirty="0">
              <a:latin typeface="Times New Roman" panose="02020603050405020304" pitchFamily="18" charset="0"/>
              <a:ea typeface="Calibri"/>
              <a:cs typeface="Times New Roman" panose="02020603050405020304" pitchFamily="18" charset="0"/>
            </a:endParaRPr>
          </a:p>
          <a:p>
            <a:pPr indent="450215" algn="ctr">
              <a:spcAft>
                <a:spcPts val="0"/>
              </a:spcAft>
            </a:pPr>
            <a:endParaRPr lang="uk-UA" sz="1200" b="1" dirty="0" smtClean="0">
              <a:latin typeface="Times New Roman" panose="02020603050405020304" pitchFamily="18" charset="0"/>
              <a:ea typeface="Calibri"/>
              <a:cs typeface="Times New Roman" panose="02020603050405020304" pitchFamily="18" charset="0"/>
            </a:endParaRPr>
          </a:p>
          <a:p>
            <a:pPr indent="450215" algn="ctr">
              <a:spcAft>
                <a:spcPts val="0"/>
              </a:spcAft>
            </a:pPr>
            <a:endParaRPr lang="uk-UA" sz="1200" b="1" dirty="0">
              <a:latin typeface="Times New Roman" panose="02020603050405020304" pitchFamily="18" charset="0"/>
              <a:ea typeface="Calibri"/>
              <a:cs typeface="Times New Roman" panose="02020603050405020304" pitchFamily="18" charset="0"/>
            </a:endParaRPr>
          </a:p>
          <a:p>
            <a:pPr indent="450215" algn="ctr">
              <a:spcAft>
                <a:spcPts val="0"/>
              </a:spcAft>
            </a:pPr>
            <a:endParaRPr lang="uk-UA" sz="1200" b="1" dirty="0" smtClean="0">
              <a:latin typeface="Times New Roman" panose="02020603050405020304" pitchFamily="18" charset="0"/>
              <a:ea typeface="Calibri"/>
              <a:cs typeface="Times New Roman" panose="02020603050405020304" pitchFamily="18" charset="0"/>
            </a:endParaRPr>
          </a:p>
          <a:p>
            <a:pPr indent="450215" algn="ctr">
              <a:spcAft>
                <a:spcPts val="0"/>
              </a:spcAft>
            </a:pPr>
            <a:endParaRPr lang="uk-UA" sz="1200" b="1" dirty="0">
              <a:latin typeface="Times New Roman" panose="02020603050405020304" pitchFamily="18" charset="0"/>
              <a:ea typeface="Calibri"/>
              <a:cs typeface="Times New Roman" panose="02020603050405020304" pitchFamily="18" charset="0"/>
            </a:endParaRPr>
          </a:p>
          <a:p>
            <a:pPr indent="450215" algn="ctr">
              <a:spcAft>
                <a:spcPts val="0"/>
              </a:spcAft>
            </a:pPr>
            <a:endParaRPr lang="uk-UA" sz="1200" b="1" dirty="0" smtClean="0">
              <a:latin typeface="Times New Roman" panose="02020603050405020304" pitchFamily="18" charset="0"/>
              <a:ea typeface="Calibri"/>
              <a:cs typeface="Times New Roman" panose="02020603050405020304" pitchFamily="18" charset="0"/>
            </a:endParaRPr>
          </a:p>
          <a:p>
            <a:pPr indent="450215" algn="ctr">
              <a:spcAft>
                <a:spcPts val="0"/>
              </a:spcAft>
            </a:pPr>
            <a:endParaRPr lang="uk-UA" sz="1200" b="1" dirty="0">
              <a:latin typeface="Times New Roman" panose="02020603050405020304" pitchFamily="18" charset="0"/>
              <a:ea typeface="Calibri"/>
              <a:cs typeface="Times New Roman" panose="02020603050405020304" pitchFamily="18" charset="0"/>
            </a:endParaRPr>
          </a:p>
          <a:p>
            <a:pPr indent="450215" algn="ctr">
              <a:spcAft>
                <a:spcPts val="0"/>
              </a:spcAft>
            </a:pPr>
            <a:endParaRPr lang="uk-UA" sz="1200" b="1" dirty="0" smtClean="0">
              <a:latin typeface="Times New Roman" panose="02020603050405020304" pitchFamily="18" charset="0"/>
              <a:ea typeface="Calibri"/>
              <a:cs typeface="Times New Roman" panose="02020603050405020304" pitchFamily="18" charset="0"/>
            </a:endParaRPr>
          </a:p>
          <a:p>
            <a:pPr indent="450215" algn="ctr">
              <a:spcAft>
                <a:spcPts val="0"/>
              </a:spcAft>
            </a:pPr>
            <a:endParaRPr lang="uk-UA" sz="1200" b="1" dirty="0">
              <a:latin typeface="Times New Roman" panose="02020603050405020304" pitchFamily="18" charset="0"/>
              <a:ea typeface="Calibri"/>
              <a:cs typeface="Times New Roman" panose="02020603050405020304" pitchFamily="18" charset="0"/>
            </a:endParaRPr>
          </a:p>
          <a:p>
            <a:pPr indent="450215" algn="ctr">
              <a:spcAft>
                <a:spcPts val="0"/>
              </a:spcAft>
            </a:pPr>
            <a:endParaRPr lang="uk-UA" sz="1200" b="1" dirty="0" smtClean="0">
              <a:latin typeface="Times New Roman" panose="02020603050405020304" pitchFamily="18" charset="0"/>
              <a:ea typeface="Calibri"/>
              <a:cs typeface="Times New Roman" panose="02020603050405020304" pitchFamily="18" charset="0"/>
            </a:endParaRPr>
          </a:p>
          <a:p>
            <a:pPr indent="450215" algn="ctr">
              <a:spcAft>
                <a:spcPts val="0"/>
              </a:spcAft>
            </a:pPr>
            <a:endParaRPr lang="uk-UA" sz="1200" b="1" dirty="0">
              <a:latin typeface="Times New Roman" panose="02020603050405020304" pitchFamily="18" charset="0"/>
              <a:ea typeface="Calibri"/>
              <a:cs typeface="Times New Roman" panose="02020603050405020304" pitchFamily="18" charset="0"/>
            </a:endParaRPr>
          </a:p>
          <a:p>
            <a:pPr indent="450215" algn="ctr">
              <a:spcAft>
                <a:spcPts val="0"/>
              </a:spcAft>
            </a:pPr>
            <a:endParaRPr lang="uk-UA" sz="1200" b="1" dirty="0" smtClean="0">
              <a:latin typeface="Times New Roman" panose="02020603050405020304" pitchFamily="18" charset="0"/>
              <a:ea typeface="Calibri"/>
              <a:cs typeface="Times New Roman" panose="02020603050405020304" pitchFamily="18" charset="0"/>
            </a:endParaRPr>
          </a:p>
          <a:p>
            <a:pPr indent="450215" algn="ctr">
              <a:spcAft>
                <a:spcPts val="0"/>
              </a:spcAft>
            </a:pPr>
            <a:endParaRPr lang="uk-UA" sz="1200" b="1" dirty="0">
              <a:latin typeface="Times New Roman" panose="02020603050405020304" pitchFamily="18" charset="0"/>
              <a:ea typeface="Calibri"/>
              <a:cs typeface="Times New Roman" panose="02020603050405020304" pitchFamily="18" charset="0"/>
            </a:endParaRPr>
          </a:p>
          <a:p>
            <a:pPr indent="450215" algn="ctr">
              <a:spcAft>
                <a:spcPts val="0"/>
              </a:spcAft>
            </a:pPr>
            <a:endParaRPr lang="uk-UA" sz="1200" b="1" dirty="0" smtClean="0">
              <a:latin typeface="Times New Roman" panose="02020603050405020304" pitchFamily="18" charset="0"/>
              <a:ea typeface="Calibri"/>
              <a:cs typeface="Times New Roman" panose="02020603050405020304" pitchFamily="18" charset="0"/>
            </a:endParaRPr>
          </a:p>
          <a:p>
            <a:pPr indent="450215" algn="ctr">
              <a:spcAft>
                <a:spcPts val="0"/>
              </a:spcAft>
            </a:pPr>
            <a:endParaRPr lang="uk-UA" sz="1200" b="1" dirty="0">
              <a:latin typeface="Times New Roman" panose="02020603050405020304" pitchFamily="18" charset="0"/>
              <a:ea typeface="Calibri"/>
              <a:cs typeface="Times New Roman" panose="02020603050405020304" pitchFamily="18" charset="0"/>
            </a:endParaRPr>
          </a:p>
          <a:p>
            <a:pPr indent="450215" algn="ctr">
              <a:spcAft>
                <a:spcPts val="0"/>
              </a:spcAft>
            </a:pPr>
            <a:endParaRPr lang="uk-UA" sz="1200" b="1" dirty="0" smtClean="0">
              <a:latin typeface="Times New Roman" panose="02020603050405020304" pitchFamily="18" charset="0"/>
              <a:ea typeface="Calibri"/>
              <a:cs typeface="Times New Roman" panose="02020603050405020304" pitchFamily="18" charset="0"/>
            </a:endParaRPr>
          </a:p>
          <a:p>
            <a:pPr indent="450215" algn="ctr">
              <a:spcAft>
                <a:spcPts val="0"/>
              </a:spcAft>
            </a:pPr>
            <a:endParaRPr lang="uk-UA" sz="1200" b="1" dirty="0">
              <a:latin typeface="Times New Roman" panose="02020603050405020304" pitchFamily="18" charset="0"/>
              <a:ea typeface="Calibri"/>
              <a:cs typeface="Times New Roman" panose="02020603050405020304" pitchFamily="18" charset="0"/>
            </a:endParaRPr>
          </a:p>
          <a:p>
            <a:pPr indent="450215" algn="ctr">
              <a:spcAft>
                <a:spcPts val="0"/>
              </a:spcAft>
            </a:pPr>
            <a:r>
              <a:rPr lang="uk-UA" sz="1600" b="1" dirty="0" smtClean="0">
                <a:solidFill>
                  <a:srgbClr val="FFFF00"/>
                </a:solidFill>
                <a:latin typeface="Times New Roman" panose="02020603050405020304" pitchFamily="18" charset="0"/>
                <a:ea typeface="Calibri"/>
                <a:cs typeface="Times New Roman" panose="02020603050405020304" pitchFamily="18" charset="0"/>
              </a:rPr>
              <a:t>Політика </a:t>
            </a:r>
            <a:r>
              <a:rPr lang="uk-UA" sz="1600" b="1" dirty="0">
                <a:solidFill>
                  <a:srgbClr val="FFFF00"/>
                </a:solidFill>
                <a:latin typeface="Times New Roman" panose="02020603050405020304" pitchFamily="18" charset="0"/>
                <a:ea typeface="Calibri"/>
                <a:cs typeface="Times New Roman" panose="02020603050405020304" pitchFamily="18" charset="0"/>
              </a:rPr>
              <a:t>оцінювання </a:t>
            </a:r>
            <a:endParaRPr lang="uk-UA" sz="1600" dirty="0">
              <a:solidFill>
                <a:srgbClr val="FFFF00"/>
              </a:solidFill>
              <a:latin typeface="Times New Roman" panose="02020603050405020304" pitchFamily="18" charset="0"/>
              <a:ea typeface="Times New Roman"/>
              <a:cs typeface="Times New Roman" panose="02020603050405020304" pitchFamily="18" charset="0"/>
            </a:endParaRPr>
          </a:p>
          <a:p>
            <a:pPr indent="450215" algn="ctr">
              <a:spcAft>
                <a:spcPts val="0"/>
              </a:spcAft>
            </a:pPr>
            <a:r>
              <a:rPr lang="uk-UA" sz="1600" b="1" dirty="0">
                <a:solidFill>
                  <a:srgbClr val="FFFF00"/>
                </a:solidFill>
                <a:latin typeface="Times New Roman" panose="02020603050405020304" pitchFamily="18" charset="0"/>
                <a:ea typeface="Calibri"/>
                <a:cs typeface="Times New Roman" panose="02020603050405020304" pitchFamily="18" charset="0"/>
              </a:rPr>
              <a:t>з освітнього компонента «Технологія виробництва кулінарної продукції»</a:t>
            </a:r>
            <a:endParaRPr lang="uk-UA" sz="1600" dirty="0">
              <a:solidFill>
                <a:srgbClr val="FFFF00"/>
              </a:solidFill>
              <a:latin typeface="Times New Roman" panose="02020603050405020304" pitchFamily="18" charset="0"/>
              <a:ea typeface="Times New Roman"/>
              <a:cs typeface="Times New Roman" panose="02020603050405020304" pitchFamily="18" charset="0"/>
            </a:endParaRPr>
          </a:p>
          <a:p>
            <a:pPr algn="just">
              <a:tabLst>
                <a:tab pos="687705" algn="l"/>
              </a:tabLst>
            </a:pPr>
            <a:r>
              <a:rPr lang="uk-UA" sz="1400" dirty="0">
                <a:latin typeface="Times New Roman" panose="02020603050405020304" pitchFamily="18" charset="0"/>
                <a:ea typeface="Calibri"/>
                <a:cs typeface="Times New Roman" panose="02020603050405020304" pitchFamily="18" charset="0"/>
              </a:rPr>
              <a:t>Оцінювання роботи здобувачів освіти на заняттях з освітнього компонента «Технологія виробництва кулінарної продукції» за 4-бальною шкалою відбувається за наступними критеріями:</a:t>
            </a:r>
            <a:endParaRPr lang="uk-UA" sz="1400" dirty="0">
              <a:latin typeface="Times New Roman" panose="02020603050405020304" pitchFamily="18" charset="0"/>
              <a:cs typeface="Times New Roman" panose="02020603050405020304" pitchFamily="18" charset="0"/>
            </a:endParaRPr>
          </a:p>
          <a:p>
            <a:pPr marL="457200" indent="450215" algn="just">
              <a:spcAft>
                <a:spcPts val="0"/>
              </a:spcAft>
              <a:tabLst>
                <a:tab pos="687705" algn="l"/>
              </a:tabLst>
            </a:pPr>
            <a:r>
              <a:rPr lang="uk-UA" sz="1400" b="1" dirty="0">
                <a:solidFill>
                  <a:srgbClr val="FFFF00"/>
                </a:solidFill>
                <a:latin typeface="Times New Roman" panose="02020603050405020304" pitchFamily="18" charset="0"/>
                <a:ea typeface="Times New Roman"/>
                <a:cs typeface="Times New Roman" panose="02020603050405020304" pitchFamily="18" charset="0"/>
              </a:rPr>
              <a:t>Оцінка</a:t>
            </a:r>
            <a:r>
              <a:rPr lang="uk-UA" sz="1400" b="1" spc="5" dirty="0">
                <a:solidFill>
                  <a:srgbClr val="FFFF00"/>
                </a:solidFill>
                <a:latin typeface="Times New Roman" panose="02020603050405020304" pitchFamily="18" charset="0"/>
                <a:ea typeface="Times New Roman"/>
                <a:cs typeface="Times New Roman" panose="02020603050405020304" pitchFamily="18" charset="0"/>
              </a:rPr>
              <a:t> </a:t>
            </a:r>
            <a:r>
              <a:rPr lang="uk-UA" sz="1400" b="1" dirty="0">
                <a:solidFill>
                  <a:srgbClr val="FFFF00"/>
                </a:solidFill>
                <a:latin typeface="Times New Roman" panose="02020603050405020304" pitchFamily="18" charset="0"/>
                <a:ea typeface="Times New Roman"/>
                <a:cs typeface="Times New Roman" panose="02020603050405020304" pitchFamily="18" charset="0"/>
              </a:rPr>
              <a:t>за лабораторну роботу виставляється відповідно до наступних критеріїв:</a:t>
            </a:r>
            <a:endParaRPr lang="uk-UA" sz="1400" dirty="0">
              <a:solidFill>
                <a:srgbClr val="FFFF00"/>
              </a:solidFill>
              <a:latin typeface="Times New Roman" panose="02020603050405020304" pitchFamily="18" charset="0"/>
              <a:ea typeface="Times New Roman"/>
              <a:cs typeface="Times New Roman" panose="02020603050405020304" pitchFamily="18" charset="0"/>
            </a:endParaRPr>
          </a:p>
          <a:p>
            <a:pPr algn="just">
              <a:spcAft>
                <a:spcPts val="0"/>
              </a:spcAft>
            </a:pPr>
            <a:r>
              <a:rPr lang="uk-UA" sz="1400" b="1" dirty="0">
                <a:latin typeface="Times New Roman" panose="02020603050405020304" pitchFamily="18" charset="0"/>
                <a:ea typeface="Times New Roman"/>
                <a:cs typeface="Times New Roman" panose="02020603050405020304" pitchFamily="18" charset="0"/>
              </a:rPr>
              <a:t>Оцінка «відмінно»</a:t>
            </a:r>
            <a:r>
              <a:rPr lang="uk-UA" sz="1400" dirty="0">
                <a:latin typeface="Times New Roman" panose="02020603050405020304" pitchFamily="18" charset="0"/>
                <a:ea typeface="Times New Roman"/>
                <a:cs typeface="Times New Roman" panose="02020603050405020304" pitchFamily="18" charset="0"/>
              </a:rPr>
              <a:t>: нормативна документація заповнена відповідно до вимог, страва приготовлена повністю за рецептурою та технологією, естетично оформлена та відповідає високим смаковим стандартам. Продукт відповідає нормативам безпеки та санітарним вимогам. Продемонстровано знання технологічних процесів та техніки приготування страв, включаючи точність зважування, дотримання температурних режимів та часу приготування.</a:t>
            </a:r>
          </a:p>
          <a:p>
            <a:pPr algn="just">
              <a:spcAft>
                <a:spcPts val="0"/>
              </a:spcAft>
            </a:pPr>
            <a:r>
              <a:rPr lang="uk-UA" sz="1400" b="1" dirty="0">
                <a:latin typeface="Times New Roman" panose="02020603050405020304" pitchFamily="18" charset="0"/>
                <a:ea typeface="Times New Roman"/>
                <a:cs typeface="Times New Roman" panose="02020603050405020304" pitchFamily="18" charset="0"/>
              </a:rPr>
              <a:t>Оцінка «добре»</a:t>
            </a:r>
            <a:r>
              <a:rPr lang="uk-UA" sz="1400" dirty="0">
                <a:latin typeface="Times New Roman" panose="02020603050405020304" pitchFamily="18" charset="0"/>
                <a:ea typeface="Times New Roman"/>
                <a:cs typeface="Times New Roman" panose="02020603050405020304" pitchFamily="18" charset="0"/>
              </a:rPr>
              <a:t>: нормативна документація оформлена правильно, страва приготовлена майже без відхилень, однак допущено незначні помилки в технологічному процесі чи оформленні. Загальний вигляд і смак страви відповідають вимогам, хоча можливі деякі відхилення. Збережено 80% технологічних вимог.</a:t>
            </a:r>
          </a:p>
          <a:p>
            <a:pPr algn="just">
              <a:spcAft>
                <a:spcPts val="0"/>
              </a:spcAft>
            </a:pPr>
            <a:r>
              <a:rPr lang="uk-UA" sz="1400" b="1" dirty="0">
                <a:latin typeface="Times New Roman" panose="02020603050405020304" pitchFamily="18" charset="0"/>
                <a:ea typeface="Times New Roman"/>
                <a:cs typeface="Times New Roman" panose="02020603050405020304" pitchFamily="18" charset="0"/>
              </a:rPr>
              <a:t>Оцінка «задовільно»</a:t>
            </a:r>
            <a:r>
              <a:rPr lang="uk-UA" sz="1400" dirty="0">
                <a:latin typeface="Times New Roman" panose="02020603050405020304" pitchFamily="18" charset="0"/>
                <a:ea typeface="Times New Roman"/>
                <a:cs typeface="Times New Roman" panose="02020603050405020304" pitchFamily="18" charset="0"/>
              </a:rPr>
              <a:t>: страва приготовлена на 70% відповідно до рецептури, допущено незначні помилки у приготуванні чи презентації. Якість страви задовільна, але потребує доопрацювання. Є деякі порушення в технічній документації або в дотриманні санітарних норм.</a:t>
            </a:r>
          </a:p>
          <a:p>
            <a:pPr algn="just">
              <a:spcAft>
                <a:spcPts val="0"/>
              </a:spcAft>
            </a:pPr>
            <a:r>
              <a:rPr lang="uk-UA" sz="1400" b="1" dirty="0">
                <a:latin typeface="Times New Roman" panose="02020603050405020304" pitchFamily="18" charset="0"/>
                <a:ea typeface="Times New Roman"/>
                <a:cs typeface="Times New Roman" panose="02020603050405020304" pitchFamily="18" charset="0"/>
              </a:rPr>
              <a:t>Оцінка «незадовільно»</a:t>
            </a:r>
            <a:r>
              <a:rPr lang="uk-UA" sz="1400" dirty="0">
                <a:latin typeface="Times New Roman" panose="02020603050405020304" pitchFamily="18" charset="0"/>
                <a:ea typeface="Times New Roman"/>
                <a:cs typeface="Times New Roman" panose="02020603050405020304" pitchFamily="18" charset="0"/>
              </a:rPr>
              <a:t>: значні помилки в приготуванні страви, страва не відповідає рецептурі або смаковим вимогам, порушення в заповненні нормативної документації чи санітарних вимогах.</a:t>
            </a:r>
          </a:p>
          <a:p>
            <a:pPr indent="450215" algn="just">
              <a:spcAft>
                <a:spcPts val="0"/>
              </a:spcAft>
            </a:pPr>
            <a:r>
              <a:rPr lang="uk-UA" sz="1400" b="1" dirty="0">
                <a:solidFill>
                  <a:srgbClr val="FFFF00"/>
                </a:solidFill>
                <a:latin typeface="Times New Roman" panose="02020603050405020304" pitchFamily="18" charset="0"/>
                <a:ea typeface="Calibri"/>
                <a:cs typeface="Times New Roman" panose="02020603050405020304" pitchFamily="18" charset="0"/>
              </a:rPr>
              <a:t>Оцінювання</a:t>
            </a:r>
            <a:r>
              <a:rPr lang="uk-UA" sz="1400" b="1" spc="5" dirty="0">
                <a:solidFill>
                  <a:srgbClr val="FFFF00"/>
                </a:solidFill>
                <a:latin typeface="Times New Roman" panose="02020603050405020304" pitchFamily="18" charset="0"/>
                <a:ea typeface="Calibri"/>
                <a:cs typeface="Times New Roman" panose="02020603050405020304" pitchFamily="18" charset="0"/>
              </a:rPr>
              <a:t> </a:t>
            </a:r>
            <a:r>
              <a:rPr lang="uk-UA" sz="1400" b="1" dirty="0">
                <a:solidFill>
                  <a:srgbClr val="FFFF00"/>
                </a:solidFill>
                <a:latin typeface="Times New Roman" panose="02020603050405020304" pitchFamily="18" charset="0"/>
                <a:ea typeface="Calibri"/>
                <a:cs typeface="Times New Roman" panose="02020603050405020304" pitchFamily="18" charset="0"/>
              </a:rPr>
              <a:t>результатів</a:t>
            </a:r>
            <a:r>
              <a:rPr lang="uk-UA" sz="1400" b="1" spc="5" dirty="0">
                <a:solidFill>
                  <a:srgbClr val="FFFF00"/>
                </a:solidFill>
                <a:latin typeface="Times New Roman" panose="02020603050405020304" pitchFamily="18" charset="0"/>
                <a:ea typeface="Calibri"/>
                <a:cs typeface="Times New Roman" panose="02020603050405020304" pitchFamily="18" charset="0"/>
              </a:rPr>
              <a:t> </a:t>
            </a:r>
            <a:r>
              <a:rPr lang="uk-UA" sz="1400" b="1" dirty="0">
                <a:solidFill>
                  <a:srgbClr val="FFFF00"/>
                </a:solidFill>
                <a:latin typeface="Times New Roman" panose="02020603050405020304" pitchFamily="18" charset="0"/>
                <a:ea typeface="Calibri"/>
                <a:cs typeface="Times New Roman" panose="02020603050405020304" pitchFamily="18" charset="0"/>
              </a:rPr>
              <a:t>практичних занять</a:t>
            </a:r>
            <a:r>
              <a:rPr lang="uk-UA" sz="1400" b="1" spc="5" dirty="0">
                <a:solidFill>
                  <a:srgbClr val="FFFF00"/>
                </a:solidFill>
                <a:latin typeface="Times New Roman" panose="02020603050405020304" pitchFamily="18" charset="0"/>
                <a:ea typeface="Calibri"/>
                <a:cs typeface="Times New Roman" panose="02020603050405020304" pitchFamily="18" charset="0"/>
              </a:rPr>
              <a:t> </a:t>
            </a:r>
            <a:r>
              <a:rPr lang="uk-UA" sz="1400" b="1" dirty="0">
                <a:solidFill>
                  <a:srgbClr val="FFFF00"/>
                </a:solidFill>
                <a:latin typeface="Times New Roman" panose="02020603050405020304" pitchFamily="18" charset="0"/>
                <a:ea typeface="Calibri"/>
                <a:cs typeface="Times New Roman" panose="02020603050405020304" pitchFamily="18" charset="0"/>
              </a:rPr>
              <a:t>відбувається за такими загальними</a:t>
            </a:r>
            <a:r>
              <a:rPr lang="uk-UA" sz="1400" b="1" spc="-10" dirty="0">
                <a:solidFill>
                  <a:srgbClr val="FFFF00"/>
                </a:solidFill>
                <a:latin typeface="Times New Roman" panose="02020603050405020304" pitchFamily="18" charset="0"/>
                <a:ea typeface="Calibri"/>
                <a:cs typeface="Times New Roman" panose="02020603050405020304" pitchFamily="18" charset="0"/>
              </a:rPr>
              <a:t> </a:t>
            </a:r>
            <a:r>
              <a:rPr lang="uk-UA" sz="1400" b="1" dirty="0">
                <a:solidFill>
                  <a:srgbClr val="FFFF00"/>
                </a:solidFill>
                <a:latin typeface="Times New Roman" panose="02020603050405020304" pitchFamily="18" charset="0"/>
                <a:ea typeface="Calibri"/>
                <a:cs typeface="Times New Roman" panose="02020603050405020304" pitchFamily="18" charset="0"/>
              </a:rPr>
              <a:t>критеріями:</a:t>
            </a:r>
            <a:endParaRPr lang="uk-UA" sz="1400" dirty="0">
              <a:solidFill>
                <a:srgbClr val="FFFF00"/>
              </a:solidFill>
              <a:latin typeface="Times New Roman" panose="02020603050405020304" pitchFamily="18" charset="0"/>
              <a:ea typeface="Times New Roman"/>
              <a:cs typeface="Times New Roman" panose="02020603050405020304" pitchFamily="18" charset="0"/>
            </a:endParaRPr>
          </a:p>
          <a:p>
            <a:pPr algn="just">
              <a:spcAft>
                <a:spcPts val="0"/>
              </a:spcAft>
            </a:pPr>
            <a:r>
              <a:rPr lang="uk-UA" sz="1400" b="1" dirty="0">
                <a:latin typeface="Times New Roman" panose="02020603050405020304" pitchFamily="18" charset="0"/>
                <a:ea typeface="Calibri"/>
                <a:cs typeface="Times New Roman" panose="02020603050405020304" pitchFamily="18" charset="0"/>
              </a:rPr>
              <a:t>Оцінка </a:t>
            </a:r>
            <a:r>
              <a:rPr lang="uk-UA" sz="1400" dirty="0">
                <a:latin typeface="Times New Roman" panose="02020603050405020304" pitchFamily="18" charset="0"/>
                <a:ea typeface="Calibri"/>
                <a:cs typeface="Times New Roman" panose="02020603050405020304" pitchFamily="18" charset="0"/>
              </a:rPr>
              <a:t>«</a:t>
            </a:r>
            <a:r>
              <a:rPr lang="uk-UA" sz="1400" dirty="0">
                <a:latin typeface="Times New Roman" panose="02020603050405020304" pitchFamily="18" charset="0"/>
                <a:ea typeface="Times New Roman"/>
                <a:cs typeface="Times New Roman" panose="02020603050405020304" pitchFamily="18" charset="0"/>
              </a:rPr>
              <a:t>відмінно»</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завдання</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виконано</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повністю,</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відповідь</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обґрунтовано,</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висновки</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та</a:t>
            </a:r>
            <a:r>
              <a:rPr lang="uk-UA" sz="1400" spc="-10"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пропозиції</a:t>
            </a:r>
            <a:r>
              <a:rPr lang="uk-UA" sz="1400" spc="-10"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аргументовано</a:t>
            </a:r>
            <a:r>
              <a:rPr lang="uk-UA" sz="1400" spc="1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і</a:t>
            </a:r>
            <a:r>
              <a:rPr lang="uk-UA" sz="1400" spc="-1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оформлено</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належним</a:t>
            </a:r>
            <a:r>
              <a:rPr lang="uk-UA" sz="1400" spc="-10"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чином;</a:t>
            </a:r>
          </a:p>
          <a:p>
            <a:pPr algn="just">
              <a:lnSpc>
                <a:spcPct val="115000"/>
              </a:lnSpc>
              <a:spcAft>
                <a:spcPts val="0"/>
              </a:spcAft>
              <a:tabLst>
                <a:tab pos="691515" algn="l"/>
              </a:tabLst>
            </a:pPr>
            <a:r>
              <a:rPr lang="uk-UA" sz="1400" b="1" dirty="0">
                <a:latin typeface="Times New Roman" panose="02020603050405020304" pitchFamily="18" charset="0"/>
                <a:ea typeface="Times New Roman"/>
                <a:cs typeface="Times New Roman" panose="02020603050405020304" pitchFamily="18" charset="0"/>
              </a:rPr>
              <a:t>Оцінка «добре»</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завдання</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виконано</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повністю,</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але</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допущено</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незначні</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неточності</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у</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розрахунках</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або</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оформленні;</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але</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за</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умови</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належного</a:t>
            </a:r>
            <a:r>
              <a:rPr lang="uk-UA" sz="1400" spc="-33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оформлення</a:t>
            </a:r>
            <a:r>
              <a:rPr lang="uk-UA" sz="1400" spc="-10"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завдання</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виконано не</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менше, ніж</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на 80%;</a:t>
            </a:r>
          </a:p>
          <a:p>
            <a:pPr algn="just">
              <a:lnSpc>
                <a:spcPct val="115000"/>
              </a:lnSpc>
              <a:spcAft>
                <a:spcPts val="0"/>
              </a:spcAft>
              <a:tabLst>
                <a:tab pos="687705" algn="l"/>
              </a:tabLst>
            </a:pPr>
            <a:r>
              <a:rPr lang="uk-UA" sz="1400" b="1" dirty="0">
                <a:latin typeface="Times New Roman" panose="02020603050405020304" pitchFamily="18" charset="0"/>
                <a:ea typeface="Times New Roman"/>
                <a:cs typeface="Times New Roman" panose="02020603050405020304" pitchFamily="18" charset="0"/>
              </a:rPr>
              <a:t>Оцінка «задовільно»</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завдання</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виконано</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не</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менш,</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ніж</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на</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70%</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за</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умови</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належного</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оформлення;</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або</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не</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менше,</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ніж</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на</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80%</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за умови</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припущення</a:t>
            </a:r>
            <a:r>
              <a:rPr lang="uk-UA" sz="1400" spc="-33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незначних</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помилок</a:t>
            </a:r>
            <a:r>
              <a:rPr lang="uk-UA" sz="1400" spc="-5" dirty="0">
                <a:latin typeface="Times New Roman" panose="02020603050405020304" pitchFamily="18" charset="0"/>
                <a:ea typeface="Times New Roman"/>
                <a:cs typeface="Times New Roman" panose="02020603050405020304" pitchFamily="18" charset="0"/>
              </a:rPr>
              <a:t> </a:t>
            </a:r>
            <a:r>
              <a:rPr lang="uk-UA" sz="1400" dirty="0">
                <a:latin typeface="Times New Roman" panose="02020603050405020304" pitchFamily="18" charset="0"/>
                <a:ea typeface="Times New Roman"/>
                <a:cs typeface="Times New Roman" panose="02020603050405020304" pitchFamily="18" charset="0"/>
              </a:rPr>
              <a:t>у розрахунках або оформленні.</a:t>
            </a:r>
          </a:p>
          <a:p>
            <a:pPr algn="just">
              <a:spcAft>
                <a:spcPts val="0"/>
              </a:spcAft>
            </a:pPr>
            <a:r>
              <a:rPr lang="uk-UA" sz="1400" b="1" dirty="0">
                <a:latin typeface="Times New Roman" panose="02020603050405020304" pitchFamily="18" charset="0"/>
                <a:ea typeface="Times New Roman"/>
                <a:cs typeface="Times New Roman" panose="02020603050405020304" pitchFamily="18" charset="0"/>
              </a:rPr>
              <a:t>Оцінка «незадовільно»: </a:t>
            </a:r>
            <a:r>
              <a:rPr lang="uk-UA" sz="1400" dirty="0">
                <a:latin typeface="Times New Roman" panose="02020603050405020304" pitchFamily="18" charset="0"/>
                <a:ea typeface="Times New Roman"/>
                <a:cs typeface="Times New Roman" panose="02020603050405020304" pitchFamily="18" charset="0"/>
              </a:rPr>
              <a:t>завдання виконано менш ніж на 70%, або більше ніж на 70%, але з суттєвими помилками у розрахунках, аргументації або оформленні. Висновки та пропозиції відсутні або неаргументовані, завдання не відповідає вимогам до оформлення або має серйозні недоліки у виконанні.</a:t>
            </a:r>
          </a:p>
          <a:p>
            <a:pPr algn="ctr">
              <a:spcAft>
                <a:spcPts val="0"/>
              </a:spcAft>
            </a:pPr>
            <a:r>
              <a:rPr lang="uk-UA" sz="1200" b="1" i="1" spc="20" dirty="0">
                <a:solidFill>
                  <a:srgbClr val="000000"/>
                </a:solidFill>
                <a:latin typeface="Times New Roman" panose="02020603050405020304" pitchFamily="18" charset="0"/>
                <a:ea typeface="Times New Roman"/>
                <a:cs typeface="Times New Roman" panose="02020603050405020304" pitchFamily="18" charset="0"/>
              </a:rPr>
              <a:t> </a:t>
            </a:r>
            <a:endParaRPr lang="uk-UA" sz="1200" dirty="0">
              <a:effectLst/>
              <a:latin typeface="Times New Roman" panose="02020603050405020304" pitchFamily="18" charset="0"/>
              <a:ea typeface="Times New Roman"/>
              <a:cs typeface="Times New Roman" panose="02020603050405020304" pitchFamily="18" charset="0"/>
            </a:endParaRPr>
          </a:p>
        </p:txBody>
      </p:sp>
    </p:spTree>
    <p:extLst>
      <p:ext uri="{BB962C8B-B14F-4D97-AF65-F5344CB8AC3E}">
        <p14:creationId xmlns:p14="http://schemas.microsoft.com/office/powerpoint/2010/main" val="5533356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625792" y="193611"/>
            <a:ext cx="7848872" cy="6664389"/>
          </a:xfrm>
          <a:prstGeom prst="rect">
            <a:avLst/>
          </a:prstGeom>
        </p:spPr>
        <p:txBody>
          <a:bodyPr wrap="square">
            <a:spAutoFit/>
          </a:bodyPr>
          <a:lstStyle/>
          <a:p>
            <a:pPr marL="457200" lvl="0" indent="450215" algn="just">
              <a:tabLst>
                <a:tab pos="687705" algn="l"/>
              </a:tabLst>
            </a:pPr>
            <a:r>
              <a:rPr lang="uk-UA" sz="1400" b="1" dirty="0">
                <a:solidFill>
                  <a:srgbClr val="FFFF00"/>
                </a:solidFill>
                <a:latin typeface="Times New Roman" panose="02020603050405020304" pitchFamily="18" charset="0"/>
                <a:ea typeface="Times New Roman"/>
                <a:cs typeface="Times New Roman" panose="02020603050405020304" pitchFamily="18" charset="0"/>
              </a:rPr>
              <a:t>Оцінка</a:t>
            </a:r>
            <a:r>
              <a:rPr lang="uk-UA" sz="1400" b="1" spc="5" dirty="0">
                <a:solidFill>
                  <a:srgbClr val="FFFF00"/>
                </a:solidFill>
                <a:latin typeface="Times New Roman" panose="02020603050405020304" pitchFamily="18" charset="0"/>
                <a:ea typeface="Times New Roman"/>
                <a:cs typeface="Times New Roman" panose="02020603050405020304" pitchFamily="18" charset="0"/>
              </a:rPr>
              <a:t> </a:t>
            </a:r>
            <a:r>
              <a:rPr lang="uk-UA" sz="1400" b="1" dirty="0">
                <a:solidFill>
                  <a:srgbClr val="FFFF00"/>
                </a:solidFill>
                <a:latin typeface="Times New Roman" panose="02020603050405020304" pitchFamily="18" charset="0"/>
                <a:ea typeface="Times New Roman"/>
                <a:cs typeface="Times New Roman" panose="02020603050405020304" pitchFamily="18" charset="0"/>
              </a:rPr>
              <a:t>за семінарське заняття виставляється відповідно до наступних критеріїв:</a:t>
            </a:r>
            <a:endParaRPr lang="uk-UA" sz="1400" dirty="0">
              <a:solidFill>
                <a:srgbClr val="FFFF00"/>
              </a:solidFill>
              <a:latin typeface="Times New Roman" panose="02020603050405020304" pitchFamily="18" charset="0"/>
              <a:ea typeface="Times New Roman"/>
              <a:cs typeface="Times New Roman" panose="02020603050405020304" pitchFamily="18" charset="0"/>
            </a:endParaRPr>
          </a:p>
          <a:p>
            <a:pPr lvl="0" indent="450215" algn="just"/>
            <a:r>
              <a:rPr lang="uk-UA" sz="1400" b="1" spc="45" dirty="0">
                <a:solidFill>
                  <a:prstClr val="white"/>
                </a:solidFill>
                <a:latin typeface="Times New Roman" panose="02020603050405020304" pitchFamily="18" charset="0"/>
                <a:ea typeface="Times New Roman"/>
                <a:cs typeface="Times New Roman" panose="02020603050405020304" pitchFamily="18" charset="0"/>
              </a:rPr>
              <a:t>Оцінка «відмінно» </a:t>
            </a:r>
            <a:r>
              <a:rPr lang="uk-UA" sz="1400" spc="45" dirty="0">
                <a:solidFill>
                  <a:prstClr val="white"/>
                </a:solidFill>
                <a:latin typeface="Times New Roman" panose="02020603050405020304" pitchFamily="18" charset="0"/>
                <a:ea typeface="Times New Roman"/>
                <a:cs typeface="Times New Roman" panose="02020603050405020304" pitchFamily="18" charset="0"/>
              </a:rPr>
              <a:t>- виставляється, якщо при тестуванні здобувач освіти відповів правильно на 90 і більше відсотків тестових завдань; при відповідях на запитання чи під час дискусії </a:t>
            </a:r>
            <a:r>
              <a:rPr lang="uk-UA" sz="1400" dirty="0">
                <a:solidFill>
                  <a:prstClr val="white"/>
                </a:solidFill>
                <a:latin typeface="Times New Roman" panose="02020603050405020304" pitchFamily="18" charset="0"/>
                <a:ea typeface="Times New Roman"/>
                <a:cs typeface="Times New Roman" panose="02020603050405020304" pitchFamily="18" charset="0"/>
              </a:rPr>
              <a:t>здобувач освіти виявив всебічні, систематизовані, глибокі знання програмного матеріалу, знання основних і додаткових джерел інформації передбачених програмою на рівні творчого використання. </a:t>
            </a:r>
          </a:p>
          <a:p>
            <a:pPr lvl="0" indent="450215" algn="just"/>
            <a:r>
              <a:rPr lang="uk-UA" sz="1400" b="1" spc="20" dirty="0">
                <a:solidFill>
                  <a:prstClr val="white"/>
                </a:solidFill>
                <a:latin typeface="Times New Roman" panose="02020603050405020304" pitchFamily="18" charset="0"/>
                <a:ea typeface="Times New Roman"/>
                <a:cs typeface="Times New Roman" panose="02020603050405020304" pitchFamily="18" charset="0"/>
              </a:rPr>
              <a:t>Оцінка «добре» </a:t>
            </a:r>
            <a:r>
              <a:rPr lang="uk-UA" sz="1400" spc="20" dirty="0">
                <a:solidFill>
                  <a:prstClr val="white"/>
                </a:solidFill>
                <a:latin typeface="Times New Roman" panose="02020603050405020304" pitchFamily="18" charset="0"/>
                <a:ea typeface="Times New Roman"/>
                <a:cs typeface="Times New Roman" panose="02020603050405020304" pitchFamily="18" charset="0"/>
              </a:rPr>
              <a:t>- виставляється, якщо </a:t>
            </a:r>
            <a:r>
              <a:rPr lang="uk-UA" sz="1400" spc="45" dirty="0">
                <a:solidFill>
                  <a:prstClr val="white"/>
                </a:solidFill>
                <a:latin typeface="Times New Roman" panose="02020603050405020304" pitchFamily="18" charset="0"/>
                <a:ea typeface="Times New Roman"/>
                <a:cs typeface="Times New Roman" panose="02020603050405020304" pitchFamily="18" charset="0"/>
              </a:rPr>
              <a:t>при тестуванні здобувач освіти відповів правильно на 65-89 відсотків тестових завдань; </a:t>
            </a:r>
            <a:r>
              <a:rPr lang="uk-UA" sz="1400" spc="20" dirty="0">
                <a:solidFill>
                  <a:prstClr val="white"/>
                </a:solidFill>
                <a:latin typeface="Times New Roman" panose="02020603050405020304" pitchFamily="18" charset="0"/>
                <a:ea typeface="Times New Roman"/>
                <a:cs typeface="Times New Roman" panose="02020603050405020304" pitchFamily="18" charset="0"/>
              </a:rPr>
              <a:t>при відповіді на запитання </a:t>
            </a:r>
            <a:r>
              <a:rPr lang="uk-UA" sz="1400" dirty="0">
                <a:solidFill>
                  <a:prstClr val="white"/>
                </a:solidFill>
                <a:latin typeface="Times New Roman" panose="02020603050405020304" pitchFamily="18" charset="0"/>
                <a:ea typeface="Times New Roman"/>
                <a:cs typeface="Times New Roman" panose="02020603050405020304" pitchFamily="18" charset="0"/>
              </a:rPr>
              <a:t>здобувач освіти</a:t>
            </a:r>
            <a:r>
              <a:rPr lang="uk-UA" sz="1400" spc="20" dirty="0">
                <a:solidFill>
                  <a:prstClr val="white"/>
                </a:solidFill>
                <a:latin typeface="Times New Roman" panose="02020603050405020304" pitchFamily="18" charset="0"/>
                <a:ea typeface="Times New Roman"/>
                <a:cs typeface="Times New Roman" panose="02020603050405020304" pitchFamily="18" charset="0"/>
              </a:rPr>
              <a:t> </a:t>
            </a:r>
            <a:r>
              <a:rPr lang="uk-UA" sz="1400" spc="5" dirty="0">
                <a:solidFill>
                  <a:prstClr val="white"/>
                </a:solidFill>
                <a:latin typeface="Times New Roman" panose="02020603050405020304" pitchFamily="18" charset="0"/>
                <a:ea typeface="Times New Roman"/>
                <a:cs typeface="Times New Roman" panose="02020603050405020304" pitchFamily="18" charset="0"/>
              </a:rPr>
              <a:t>виявив повне знання програмного матеріалу, обсягом, що </a:t>
            </a:r>
            <a:r>
              <a:rPr lang="uk-UA" sz="1400" spc="20" dirty="0">
                <a:solidFill>
                  <a:prstClr val="white"/>
                </a:solidFill>
                <a:latin typeface="Times New Roman" panose="02020603050405020304" pitchFamily="18" charset="0"/>
                <a:ea typeface="Times New Roman"/>
                <a:cs typeface="Times New Roman" panose="02020603050405020304" pitchFamily="18" charset="0"/>
              </a:rPr>
              <a:t>необ</a:t>
            </a:r>
            <a:r>
              <a:rPr lang="uk-UA" sz="1400" dirty="0">
                <a:solidFill>
                  <a:prstClr val="white"/>
                </a:solidFill>
                <a:latin typeface="Times New Roman" panose="02020603050405020304" pitchFamily="18" charset="0"/>
                <a:ea typeface="Times New Roman"/>
                <a:cs typeface="Times New Roman" panose="02020603050405020304" pitchFamily="18" charset="0"/>
              </a:rPr>
              <a:t>хідний для подальшого навчання і роботи, успішне виконання завдань і освоєння основної літератури, передбаченої програмою на рівні аналітичного відтворення. Здобувач освіти виявляє безумовне знання і розуміння матеріалу, проте не зовсім повно відповідає на запитання, припускається </a:t>
            </a:r>
            <a:r>
              <a:rPr lang="uk-UA" sz="1400" dirty="0" err="1">
                <a:solidFill>
                  <a:prstClr val="white"/>
                </a:solidFill>
                <a:latin typeface="Times New Roman" panose="02020603050405020304" pitchFamily="18" charset="0"/>
                <a:ea typeface="Times New Roman"/>
                <a:cs typeface="Times New Roman" panose="02020603050405020304" pitchFamily="18" charset="0"/>
              </a:rPr>
              <a:t>неточностей</a:t>
            </a:r>
            <a:r>
              <a:rPr lang="uk-UA" sz="1400" dirty="0">
                <a:solidFill>
                  <a:prstClr val="white"/>
                </a:solidFill>
                <a:latin typeface="Times New Roman" panose="02020603050405020304" pitchFamily="18" charset="0"/>
                <a:ea typeface="Times New Roman"/>
                <a:cs typeface="Times New Roman" panose="02020603050405020304" pitchFamily="18" charset="0"/>
              </a:rPr>
              <a:t>.</a:t>
            </a:r>
          </a:p>
          <a:p>
            <a:pPr lvl="0" indent="450215" algn="just">
              <a:tabLst>
                <a:tab pos="1170305" algn="l"/>
                <a:tab pos="4087495" algn="l"/>
                <a:tab pos="5462270" algn="l"/>
              </a:tabLst>
            </a:pPr>
            <a:r>
              <a:rPr lang="uk-UA" sz="1400" b="1" spc="35" dirty="0">
                <a:solidFill>
                  <a:prstClr val="white"/>
                </a:solidFill>
                <a:latin typeface="Times New Roman" panose="02020603050405020304" pitchFamily="18" charset="0"/>
                <a:ea typeface="Times New Roman"/>
                <a:cs typeface="Times New Roman" panose="02020603050405020304" pitchFamily="18" charset="0"/>
              </a:rPr>
              <a:t>Оцінка «задовільно» </a:t>
            </a:r>
            <a:r>
              <a:rPr lang="uk-UA" sz="1400" spc="35" dirty="0">
                <a:solidFill>
                  <a:prstClr val="white"/>
                </a:solidFill>
                <a:latin typeface="Times New Roman" panose="02020603050405020304" pitchFamily="18" charset="0"/>
                <a:ea typeface="Times New Roman"/>
                <a:cs typeface="Times New Roman" panose="02020603050405020304" pitchFamily="18" charset="0"/>
              </a:rPr>
              <a:t>- виставляється, якщо </a:t>
            </a:r>
            <a:r>
              <a:rPr lang="uk-UA" sz="1400" spc="45" dirty="0">
                <a:solidFill>
                  <a:prstClr val="white"/>
                </a:solidFill>
                <a:latin typeface="Times New Roman" panose="02020603050405020304" pitchFamily="18" charset="0"/>
                <a:ea typeface="Times New Roman"/>
                <a:cs typeface="Times New Roman" panose="02020603050405020304" pitchFamily="18" charset="0"/>
              </a:rPr>
              <a:t>при тестуванні здобувач освіти відповів правильно на 40-64 відсотки тестових завдань; </a:t>
            </a:r>
            <a:r>
              <a:rPr lang="uk-UA" sz="1400" spc="35" dirty="0">
                <a:solidFill>
                  <a:prstClr val="white"/>
                </a:solidFill>
                <a:latin typeface="Times New Roman" panose="02020603050405020304" pitchFamily="18" charset="0"/>
                <a:ea typeface="Times New Roman"/>
                <a:cs typeface="Times New Roman" panose="02020603050405020304" pitchFamily="18" charset="0"/>
              </a:rPr>
              <a:t>при відповіді на запитання </a:t>
            </a:r>
            <a:r>
              <a:rPr lang="uk-UA" sz="1400" dirty="0">
                <a:solidFill>
                  <a:prstClr val="white"/>
                </a:solidFill>
                <a:latin typeface="Times New Roman" panose="02020603050405020304" pitchFamily="18" charset="0"/>
                <a:ea typeface="Times New Roman"/>
                <a:cs typeface="Times New Roman" panose="02020603050405020304" pitchFamily="18" charset="0"/>
              </a:rPr>
              <a:t>здобувач освіти виявив повне знання основного програмного матеріалу, обсягом що необхідний для подальшого навчання і роботи, здатність упоратися з виконанням завдань передбачених програмою на рівні репродуктивного відтворення, припускається </a:t>
            </a:r>
            <a:r>
              <a:rPr lang="uk-UA" sz="1400" dirty="0" err="1">
                <a:solidFill>
                  <a:prstClr val="white"/>
                </a:solidFill>
                <a:latin typeface="Times New Roman" panose="02020603050405020304" pitchFamily="18" charset="0"/>
                <a:ea typeface="Times New Roman"/>
                <a:cs typeface="Times New Roman" panose="02020603050405020304" pitchFamily="18" charset="0"/>
              </a:rPr>
              <a:t>неточностей</a:t>
            </a:r>
            <a:r>
              <a:rPr lang="uk-UA" sz="1400" dirty="0">
                <a:solidFill>
                  <a:prstClr val="white"/>
                </a:solidFill>
                <a:latin typeface="Times New Roman" panose="02020603050405020304" pitchFamily="18" charset="0"/>
                <a:ea typeface="Times New Roman"/>
                <a:cs typeface="Times New Roman" panose="02020603050405020304" pitchFamily="18" charset="0"/>
              </a:rPr>
              <a:t>.</a:t>
            </a:r>
          </a:p>
          <a:p>
            <a:pPr lvl="0" indent="450215" algn="just"/>
            <a:r>
              <a:rPr lang="uk-UA" sz="1400" b="1" spc="15" dirty="0">
                <a:solidFill>
                  <a:prstClr val="white"/>
                </a:solidFill>
                <a:latin typeface="Times New Roman" panose="02020603050405020304" pitchFamily="18" charset="0"/>
                <a:ea typeface="Times New Roman"/>
                <a:cs typeface="Times New Roman" panose="02020603050405020304" pitchFamily="18" charset="0"/>
              </a:rPr>
              <a:t>Оцінка «незадовільно» </a:t>
            </a:r>
            <a:r>
              <a:rPr lang="uk-UA" sz="1400" spc="15" dirty="0">
                <a:solidFill>
                  <a:prstClr val="white"/>
                </a:solidFill>
                <a:latin typeface="Times New Roman" panose="02020603050405020304" pitchFamily="18" charset="0"/>
                <a:ea typeface="Times New Roman"/>
                <a:cs typeface="Times New Roman" panose="02020603050405020304" pitchFamily="18" charset="0"/>
              </a:rPr>
              <a:t>- виставляється, якщо </a:t>
            </a:r>
            <a:r>
              <a:rPr lang="uk-UA" sz="1400" spc="45" dirty="0">
                <a:solidFill>
                  <a:prstClr val="white"/>
                </a:solidFill>
                <a:latin typeface="Times New Roman" panose="02020603050405020304" pitchFamily="18" charset="0"/>
                <a:ea typeface="Times New Roman"/>
                <a:cs typeface="Times New Roman" panose="02020603050405020304" pitchFamily="18" charset="0"/>
              </a:rPr>
              <a:t>при тестуванні здобувач освіти відповів правильно менше, ніж на 40 і більше відсотків тестових завдань; </a:t>
            </a:r>
            <a:r>
              <a:rPr lang="uk-UA" sz="1400" spc="15" dirty="0">
                <a:solidFill>
                  <a:prstClr val="white"/>
                </a:solidFill>
                <a:latin typeface="Times New Roman" panose="02020603050405020304" pitchFamily="18" charset="0"/>
                <a:ea typeface="Times New Roman"/>
                <a:cs typeface="Times New Roman" panose="02020603050405020304" pitchFamily="18" charset="0"/>
              </a:rPr>
              <a:t>при відповіді на запитання </a:t>
            </a:r>
            <a:r>
              <a:rPr lang="uk-UA" sz="1400" dirty="0">
                <a:solidFill>
                  <a:prstClr val="white"/>
                </a:solidFill>
                <a:latin typeface="Times New Roman" panose="02020603050405020304" pitchFamily="18" charset="0"/>
                <a:ea typeface="Times New Roman"/>
                <a:cs typeface="Times New Roman" panose="02020603050405020304" pitchFamily="18" charset="0"/>
              </a:rPr>
              <a:t>здобувач освіти виявив серйозні прогалини в знаннях основного матеріалу, припустився принципових помилок при виконанні завдання на рівні нижче репродуктивного відтворення, не може проаналізувати певні явища чи процеси.</a:t>
            </a:r>
          </a:p>
          <a:p>
            <a:pPr lvl="0" indent="450215" algn="just">
              <a:lnSpc>
                <a:spcPct val="115000"/>
              </a:lnSpc>
            </a:pPr>
            <a:r>
              <a:rPr lang="uk-UA" sz="1400" dirty="0">
                <a:solidFill>
                  <a:prstClr val="white"/>
                </a:solidFill>
                <a:latin typeface="Times New Roman" panose="02020603050405020304" pitchFamily="18" charset="0"/>
                <a:ea typeface="Calibri"/>
                <a:cs typeface="Times New Roman" panose="02020603050405020304" pitchFamily="18" charset="0"/>
              </a:rPr>
              <a:t>Оцінка за атестацію є середнім арифметичним оцінок за всі практичні та семестрові заняття даного розділу (розділів). </a:t>
            </a:r>
          </a:p>
          <a:p>
            <a:pPr lvl="0" indent="450215" algn="just">
              <a:lnSpc>
                <a:spcPct val="115000"/>
              </a:lnSpc>
            </a:pPr>
            <a:r>
              <a:rPr lang="uk-UA" sz="1400" dirty="0">
                <a:solidFill>
                  <a:prstClr val="white"/>
                </a:solidFill>
                <a:latin typeface="Times New Roman" panose="02020603050405020304" pitchFamily="18" charset="0"/>
                <a:ea typeface="Calibri"/>
                <a:cs typeface="Times New Roman" panose="02020603050405020304" pitchFamily="18" charset="0"/>
              </a:rPr>
              <a:t>Оцінка</a:t>
            </a:r>
            <a:r>
              <a:rPr lang="uk-UA" sz="1400" spc="5" dirty="0">
                <a:solidFill>
                  <a:prstClr val="white"/>
                </a:solidFill>
                <a:latin typeface="Times New Roman" panose="02020603050405020304" pitchFamily="18" charset="0"/>
                <a:ea typeface="Calibri"/>
                <a:cs typeface="Times New Roman" panose="02020603050405020304" pitchFamily="18" charset="0"/>
              </a:rPr>
              <a:t> на семестр </a:t>
            </a:r>
            <a:r>
              <a:rPr lang="uk-UA" sz="1400" dirty="0">
                <a:solidFill>
                  <a:prstClr val="white"/>
                </a:solidFill>
                <a:latin typeface="Times New Roman" panose="02020603050405020304" pitchFamily="18" charset="0"/>
                <a:ea typeface="Calibri"/>
                <a:cs typeface="Times New Roman" panose="02020603050405020304" pitchFamily="18" charset="0"/>
              </a:rPr>
              <a:t>(залік) є середнім арифметичним усіх атестацій за семестр.</a:t>
            </a:r>
          </a:p>
          <a:p>
            <a:pPr lvl="0" indent="450215" algn="just">
              <a:lnSpc>
                <a:spcPct val="115000"/>
              </a:lnSpc>
            </a:pPr>
            <a:r>
              <a:rPr lang="uk-UA" sz="1400" dirty="0">
                <a:solidFill>
                  <a:prstClr val="white"/>
                </a:solidFill>
                <a:latin typeface="Times New Roman" panose="02020603050405020304" pitchFamily="18" charset="0"/>
                <a:ea typeface="Calibri"/>
                <a:cs typeface="Times New Roman" panose="02020603050405020304" pitchFamily="18" charset="0"/>
              </a:rPr>
              <a:t>Оцінка за екзамен виставляється за письмово виконане завдання екзаменаційного білету.</a:t>
            </a:r>
            <a:r>
              <a:rPr lang="uk-UA" sz="1400" b="1" i="1" spc="20" dirty="0">
                <a:solidFill>
                  <a:srgbClr val="000000"/>
                </a:solidFill>
                <a:latin typeface="Times New Roman" panose="02020603050405020304" pitchFamily="18" charset="0"/>
                <a:ea typeface="Times New Roman"/>
                <a:cs typeface="Times New Roman" panose="02020603050405020304" pitchFamily="18" charset="0"/>
              </a:rPr>
              <a:t> </a:t>
            </a:r>
            <a:endParaRPr lang="uk-UA" sz="1400" dirty="0">
              <a:solidFill>
                <a:prstClr val="white"/>
              </a:solidFill>
              <a:latin typeface="Times New Roman" panose="02020603050405020304" pitchFamily="18" charset="0"/>
              <a:ea typeface="Times New Roman"/>
              <a:cs typeface="Times New Roman" panose="02020603050405020304" pitchFamily="18" charset="0"/>
            </a:endParaRPr>
          </a:p>
          <a:p>
            <a:pPr lvl="0" algn="ctr"/>
            <a:r>
              <a:rPr lang="uk-UA" sz="1400" b="1" i="1" spc="20" dirty="0">
                <a:solidFill>
                  <a:srgbClr val="000000"/>
                </a:solidFill>
                <a:latin typeface="Times New Roman" panose="02020603050405020304" pitchFamily="18" charset="0"/>
                <a:ea typeface="Times New Roman"/>
                <a:cs typeface="Times New Roman" panose="02020603050405020304" pitchFamily="18" charset="0"/>
              </a:rPr>
              <a:t> </a:t>
            </a:r>
            <a:endParaRPr lang="uk-UA" sz="1400" dirty="0">
              <a:solidFill>
                <a:prstClr val="white"/>
              </a:solidFill>
              <a:latin typeface="Times New Roman" panose="02020603050405020304" pitchFamily="18" charset="0"/>
              <a:ea typeface="Times New Roman"/>
              <a:cs typeface="Times New Roman" panose="02020603050405020304" pitchFamily="18" charset="0"/>
            </a:endParaRPr>
          </a:p>
          <a:p>
            <a:pPr lvl="0" algn="just">
              <a:tabLst>
                <a:tab pos="904875" algn="l"/>
              </a:tabLst>
            </a:pPr>
            <a:r>
              <a:rPr lang="uk-UA" sz="1400" b="1" dirty="0">
                <a:solidFill>
                  <a:srgbClr val="000000"/>
                </a:solidFill>
                <a:latin typeface="Times New Roman" panose="02020603050405020304" pitchFamily="18" charset="0"/>
                <a:ea typeface="Times New Roman"/>
                <a:cs typeface="Times New Roman" panose="02020603050405020304" pitchFamily="18" charset="0"/>
              </a:rPr>
              <a:t>Форма підсумкового контролю успішності навчання</a:t>
            </a:r>
            <a:r>
              <a:rPr lang="uk-UA" sz="1400" dirty="0">
                <a:solidFill>
                  <a:srgbClr val="000000"/>
                </a:solidFill>
                <a:latin typeface="Times New Roman" panose="02020603050405020304" pitchFamily="18" charset="0"/>
                <a:ea typeface="Times New Roman"/>
                <a:cs typeface="Times New Roman" panose="02020603050405020304" pitchFamily="18" charset="0"/>
              </a:rPr>
              <a:t>- екзамен</a:t>
            </a:r>
            <a:endParaRPr lang="uk-UA" sz="1400" dirty="0">
              <a:solidFill>
                <a:prstClr val="white"/>
              </a:solidFill>
              <a:latin typeface="Times New Roman" panose="02020603050405020304" pitchFamily="18" charset="0"/>
              <a:ea typeface="Times New Roman"/>
              <a:cs typeface="Times New Roman" panose="02020603050405020304" pitchFamily="18" charset="0"/>
            </a:endParaRPr>
          </a:p>
          <a:p>
            <a:pPr marR="89535" lvl="0" algn="just">
              <a:lnSpc>
                <a:spcPts val="1585"/>
              </a:lnSpc>
            </a:pPr>
            <a:r>
              <a:rPr lang="uk-UA" sz="1400" b="1" dirty="0">
                <a:solidFill>
                  <a:srgbClr val="000000"/>
                </a:solidFill>
                <a:latin typeface="Times New Roman" panose="02020603050405020304" pitchFamily="18" charset="0"/>
                <a:ea typeface="Times New Roman"/>
                <a:cs typeface="Times New Roman" panose="02020603050405020304" pitchFamily="18" charset="0"/>
              </a:rPr>
              <a:t>Засоби діагностики успішності навчання</a:t>
            </a:r>
            <a:r>
              <a:rPr lang="uk-UA" sz="1400" dirty="0">
                <a:solidFill>
                  <a:srgbClr val="000000"/>
                </a:solidFill>
                <a:latin typeface="Times New Roman" panose="02020603050405020304" pitchFamily="18" charset="0"/>
                <a:ea typeface="Times New Roman"/>
                <a:cs typeface="Times New Roman" panose="02020603050405020304" pitchFamily="18" charset="0"/>
              </a:rPr>
              <a:t> - семінарські, практичні та лабораторна заняття, тестовий контроль.</a:t>
            </a:r>
            <a:endParaRPr lang="uk-UA" sz="1400" dirty="0">
              <a:solidFill>
                <a:prstClr val="white"/>
              </a:solidFill>
              <a:latin typeface="Times New Roman" panose="02020603050405020304" pitchFamily="18" charset="0"/>
              <a:ea typeface="Times New Roman"/>
              <a:cs typeface="Times New Roman" panose="02020603050405020304" pitchFamily="18" charset="0"/>
            </a:endParaRPr>
          </a:p>
        </p:txBody>
      </p:sp>
    </p:spTree>
    <p:extLst>
      <p:ext uri="{BB962C8B-B14F-4D97-AF65-F5344CB8AC3E}">
        <p14:creationId xmlns:p14="http://schemas.microsoft.com/office/powerpoint/2010/main" val="11132183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539552" y="188640"/>
            <a:ext cx="7992888" cy="4185761"/>
          </a:xfrm>
          <a:prstGeom prst="rect">
            <a:avLst/>
          </a:prstGeom>
        </p:spPr>
        <p:txBody>
          <a:bodyPr wrap="square">
            <a:spAutoFit/>
          </a:bodyPr>
          <a:lstStyle/>
          <a:p>
            <a:pPr algn="just">
              <a:spcAft>
                <a:spcPts val="0"/>
              </a:spcAft>
            </a:pPr>
            <a:r>
              <a:rPr lang="uk-UA" sz="1400" dirty="0" smtClean="0">
                <a:latin typeface="Times New Roman"/>
                <a:ea typeface="Times New Roman"/>
              </a:rPr>
              <a:t>11. </a:t>
            </a:r>
            <a:r>
              <a:rPr lang="uk-UA" sz="1400" dirty="0">
                <a:latin typeface="Times New Roman"/>
                <a:ea typeface="Times New Roman"/>
              </a:rPr>
              <a:t>Власенко В. В., </a:t>
            </a:r>
            <a:r>
              <a:rPr lang="uk-UA" sz="1400" dirty="0" err="1">
                <a:latin typeface="Times New Roman"/>
                <a:ea typeface="Times New Roman"/>
              </a:rPr>
              <a:t>Семко</a:t>
            </a:r>
            <a:r>
              <a:rPr lang="uk-UA" sz="1400" dirty="0">
                <a:latin typeface="Times New Roman"/>
                <a:ea typeface="Times New Roman"/>
              </a:rPr>
              <a:t> Т. В., </a:t>
            </a:r>
            <a:r>
              <a:rPr lang="uk-UA" sz="1400" dirty="0" err="1">
                <a:latin typeface="Times New Roman"/>
                <a:ea typeface="Times New Roman"/>
              </a:rPr>
              <a:t>Криворук</a:t>
            </a:r>
            <a:r>
              <a:rPr lang="uk-UA" sz="1400" dirty="0">
                <a:latin typeface="Times New Roman"/>
                <a:ea typeface="Times New Roman"/>
              </a:rPr>
              <a:t> В. М., </a:t>
            </a:r>
            <a:r>
              <a:rPr lang="uk-UA" sz="1400" dirty="0" err="1">
                <a:latin typeface="Times New Roman"/>
                <a:ea typeface="Times New Roman"/>
              </a:rPr>
              <a:t>Іваніщева</a:t>
            </a:r>
            <a:r>
              <a:rPr lang="uk-UA" sz="1400" dirty="0">
                <a:latin typeface="Times New Roman"/>
                <a:ea typeface="Times New Roman"/>
              </a:rPr>
              <a:t> О. А. Технологія продукції ресторанного господарства (лабораторний практикум) : підручник. Вінниця : </a:t>
            </a:r>
            <a:r>
              <a:rPr lang="uk-UA" sz="1400" dirty="0" err="1">
                <a:latin typeface="Times New Roman"/>
                <a:ea typeface="Times New Roman"/>
              </a:rPr>
              <a:t>Видавничо</a:t>
            </a:r>
            <a:r>
              <a:rPr lang="uk-UA" sz="1400" dirty="0">
                <a:latin typeface="Times New Roman"/>
                <a:ea typeface="Times New Roman"/>
              </a:rPr>
              <a:t>-редакційний відділ ВТЕІ КНТЕУ, 2018. – 248 с. </a:t>
            </a:r>
            <a:endParaRPr lang="uk-UA" sz="1400" dirty="0">
              <a:latin typeface="Times New Roman"/>
              <a:ea typeface="SimSun"/>
            </a:endParaRPr>
          </a:p>
          <a:p>
            <a:pPr algn="just">
              <a:spcAft>
                <a:spcPts val="0"/>
              </a:spcAft>
            </a:pPr>
            <a:r>
              <a:rPr lang="uk-UA" sz="1400" dirty="0" smtClean="0">
                <a:latin typeface="Times New Roman"/>
                <a:ea typeface="Times New Roman"/>
              </a:rPr>
              <a:t>12. </a:t>
            </a:r>
            <a:r>
              <a:rPr lang="uk-UA" sz="1400" dirty="0">
                <a:latin typeface="Times New Roman"/>
                <a:ea typeface="Times New Roman"/>
              </a:rPr>
              <a:t>Грищенко І.М. Дієтичне та дитяче харчування: </a:t>
            </a:r>
            <a:r>
              <a:rPr lang="uk-UA" sz="1400" dirty="0" err="1">
                <a:latin typeface="Times New Roman"/>
                <a:ea typeface="Times New Roman"/>
              </a:rPr>
              <a:t>Навч</a:t>
            </a:r>
            <a:r>
              <a:rPr lang="uk-UA" sz="1400" dirty="0">
                <a:latin typeface="Times New Roman"/>
                <a:ea typeface="Times New Roman"/>
              </a:rPr>
              <a:t>. </a:t>
            </a:r>
            <a:r>
              <a:rPr lang="uk-UA" sz="1400" dirty="0" err="1">
                <a:latin typeface="Times New Roman"/>
                <a:ea typeface="Times New Roman"/>
              </a:rPr>
              <a:t>посіб</a:t>
            </a:r>
            <a:r>
              <a:rPr lang="uk-UA" sz="1400" dirty="0">
                <a:latin typeface="Times New Roman"/>
                <a:ea typeface="Times New Roman"/>
              </a:rPr>
              <a:t>. К.: КНТЕУ, 2004. 287 с.</a:t>
            </a:r>
            <a:endParaRPr lang="uk-UA" sz="1400" dirty="0">
              <a:latin typeface="Times New Roman"/>
              <a:ea typeface="SimSun"/>
            </a:endParaRPr>
          </a:p>
          <a:p>
            <a:pPr algn="just">
              <a:spcAft>
                <a:spcPts val="0"/>
              </a:spcAft>
            </a:pPr>
            <a:r>
              <a:rPr lang="uk-UA" sz="1400" dirty="0" smtClean="0">
                <a:latin typeface="Times New Roman"/>
                <a:ea typeface="Times New Roman"/>
              </a:rPr>
              <a:t>13. </a:t>
            </a:r>
            <a:r>
              <a:rPr lang="uk-UA" sz="1400" dirty="0" err="1">
                <a:latin typeface="Times New Roman"/>
                <a:ea typeface="Times New Roman"/>
              </a:rPr>
              <a:t>Доцяк</a:t>
            </a:r>
            <a:r>
              <a:rPr lang="uk-UA" sz="1400" dirty="0">
                <a:latin typeface="Times New Roman"/>
                <a:ea typeface="Times New Roman"/>
              </a:rPr>
              <a:t> В.С. </a:t>
            </a:r>
            <a:r>
              <a:rPr lang="uk-UA" sz="1400" dirty="0">
                <a:latin typeface="Times New Roman"/>
                <a:ea typeface="Times New Roman"/>
                <a:hlinkClick r:id="rId2"/>
              </a:rPr>
              <a:t>Технологія приготування їжі з основами товарознавства продовольчих товарів: підручник для проф.-</a:t>
            </a:r>
            <a:r>
              <a:rPr lang="uk-UA" sz="1400" dirty="0" err="1">
                <a:latin typeface="Times New Roman"/>
                <a:ea typeface="Times New Roman"/>
                <a:hlinkClick r:id="rId2"/>
              </a:rPr>
              <a:t>техн</a:t>
            </a:r>
            <a:r>
              <a:rPr lang="uk-UA" sz="1400" dirty="0">
                <a:latin typeface="Times New Roman"/>
                <a:ea typeface="Times New Roman"/>
                <a:hlinkClick r:id="rId2"/>
              </a:rPr>
              <a:t>. </a:t>
            </a:r>
            <a:r>
              <a:rPr lang="uk-UA" sz="1400" dirty="0" err="1">
                <a:latin typeface="Times New Roman"/>
                <a:ea typeface="Times New Roman"/>
                <a:hlinkClick r:id="rId2"/>
              </a:rPr>
              <a:t>навч</a:t>
            </a:r>
            <a:r>
              <a:rPr lang="uk-UA" sz="1400" dirty="0">
                <a:latin typeface="Times New Roman"/>
                <a:ea typeface="Times New Roman"/>
                <a:hlinkClick r:id="rId2"/>
              </a:rPr>
              <a:t>. </a:t>
            </a:r>
            <a:r>
              <a:rPr lang="uk-UA" sz="1400" dirty="0" err="1">
                <a:latin typeface="Times New Roman"/>
                <a:ea typeface="Times New Roman"/>
                <a:hlinkClick r:id="rId2"/>
              </a:rPr>
              <a:t>закл</a:t>
            </a:r>
            <a:r>
              <a:rPr lang="uk-UA" sz="1400" dirty="0">
                <a:latin typeface="Times New Roman"/>
                <a:ea typeface="Times New Roman"/>
                <a:hlinkClick r:id="rId2"/>
              </a:rPr>
              <a:t>.</a:t>
            </a:r>
            <a:r>
              <a:rPr lang="uk-UA" sz="1400" dirty="0">
                <a:latin typeface="Times New Roman"/>
                <a:ea typeface="Times New Roman"/>
              </a:rPr>
              <a:t> – Київ: Наш час, 2014. – 400 с. </a:t>
            </a:r>
            <a:endParaRPr lang="uk-UA" sz="1400" dirty="0">
              <a:latin typeface="Times New Roman"/>
              <a:ea typeface="SimSun"/>
            </a:endParaRPr>
          </a:p>
          <a:p>
            <a:pPr algn="just">
              <a:spcAft>
                <a:spcPts val="0"/>
              </a:spcAft>
            </a:pPr>
            <a:r>
              <a:rPr lang="uk-UA" sz="1400" dirty="0" smtClean="0">
                <a:latin typeface="Times New Roman"/>
                <a:ea typeface="Times New Roman"/>
              </a:rPr>
              <a:t>14.  </a:t>
            </a:r>
            <a:r>
              <a:rPr lang="uk-UA" sz="1400" dirty="0" err="1">
                <a:latin typeface="Times New Roman"/>
                <a:ea typeface="Times New Roman"/>
              </a:rPr>
              <a:t>Доцяк</a:t>
            </a:r>
            <a:r>
              <a:rPr lang="uk-UA" sz="1400" dirty="0">
                <a:latin typeface="Times New Roman"/>
                <a:ea typeface="Times New Roman"/>
              </a:rPr>
              <a:t> В.С. Українська кухня: Технологія приготування страв: Підручник. – К.: Вища </a:t>
            </a:r>
            <a:r>
              <a:rPr lang="uk-UA" sz="1400" dirty="0" err="1">
                <a:latin typeface="Times New Roman"/>
                <a:ea typeface="Times New Roman"/>
              </a:rPr>
              <a:t>шк</a:t>
            </a:r>
            <a:r>
              <a:rPr lang="uk-UA" sz="1400" dirty="0">
                <a:latin typeface="Times New Roman"/>
                <a:ea typeface="Times New Roman"/>
              </a:rPr>
              <a:t>., 1995. – 550с.: </a:t>
            </a:r>
            <a:r>
              <a:rPr lang="uk-UA" sz="1400" dirty="0" err="1">
                <a:latin typeface="Times New Roman"/>
                <a:ea typeface="Times New Roman"/>
              </a:rPr>
              <a:t>іл</a:t>
            </a:r>
            <a:r>
              <a:rPr lang="uk-UA" sz="1400" dirty="0">
                <a:latin typeface="Times New Roman"/>
                <a:ea typeface="Times New Roman"/>
              </a:rPr>
              <a:t>.</a:t>
            </a:r>
            <a:endParaRPr lang="uk-UA" sz="1400" dirty="0">
              <a:latin typeface="Times New Roman"/>
              <a:ea typeface="SimSun"/>
            </a:endParaRPr>
          </a:p>
          <a:p>
            <a:pPr algn="just">
              <a:spcAft>
                <a:spcPts val="0"/>
              </a:spcAft>
            </a:pPr>
            <a:r>
              <a:rPr lang="uk-UA" sz="1400" dirty="0" smtClean="0">
                <a:latin typeface="Times New Roman"/>
                <a:ea typeface="Times New Roman"/>
              </a:rPr>
              <a:t>15. </a:t>
            </a:r>
            <a:r>
              <a:rPr lang="uk-UA" sz="1400" dirty="0">
                <a:latin typeface="Times New Roman"/>
                <a:ea typeface="Times New Roman"/>
              </a:rPr>
              <a:t>Дієтичне харчування: підручник / О. І. </a:t>
            </a:r>
            <a:r>
              <a:rPr lang="uk-UA" sz="1400" dirty="0" err="1">
                <a:latin typeface="Times New Roman"/>
                <a:ea typeface="Times New Roman"/>
              </a:rPr>
              <a:t>Черевко</a:t>
            </a:r>
            <a:r>
              <a:rPr lang="uk-UA" sz="1400" dirty="0">
                <a:latin typeface="Times New Roman"/>
                <a:ea typeface="Times New Roman"/>
              </a:rPr>
              <a:t>, Н.В. </a:t>
            </a:r>
            <a:r>
              <a:rPr lang="uk-UA" sz="1400" dirty="0" err="1">
                <a:latin typeface="Times New Roman"/>
                <a:ea typeface="Times New Roman"/>
              </a:rPr>
              <a:t>Дуденко</a:t>
            </a:r>
            <a:r>
              <a:rPr lang="uk-UA" sz="1400" dirty="0">
                <a:latin typeface="Times New Roman"/>
                <a:ea typeface="Times New Roman"/>
              </a:rPr>
              <a:t>, Л.Ф. </a:t>
            </a:r>
            <a:r>
              <a:rPr lang="uk-UA" sz="1400" dirty="0" err="1">
                <a:latin typeface="Times New Roman"/>
                <a:ea typeface="Times New Roman"/>
              </a:rPr>
              <a:t>Павлоцька</a:t>
            </a:r>
            <a:r>
              <a:rPr lang="uk-UA" sz="1400" dirty="0">
                <a:latin typeface="Times New Roman"/>
                <a:ea typeface="Times New Roman"/>
              </a:rPr>
              <a:t>, Л.Р. </a:t>
            </a:r>
            <a:r>
              <a:rPr lang="uk-UA" sz="1400" dirty="0" err="1">
                <a:latin typeface="Times New Roman"/>
                <a:ea typeface="Times New Roman"/>
              </a:rPr>
              <a:t>Димитрієвич</a:t>
            </a:r>
            <a:r>
              <a:rPr lang="uk-UA" sz="1400" dirty="0">
                <a:latin typeface="Times New Roman"/>
                <a:ea typeface="Times New Roman"/>
              </a:rPr>
              <a:t>, Л.А. </a:t>
            </a:r>
            <a:r>
              <a:rPr lang="uk-UA" sz="1400" dirty="0" err="1">
                <a:latin typeface="Times New Roman"/>
                <a:ea typeface="Times New Roman"/>
              </a:rPr>
              <a:t>Скуріхіна</a:t>
            </a:r>
            <a:r>
              <a:rPr lang="uk-UA" sz="1400" dirty="0">
                <a:latin typeface="Times New Roman"/>
                <a:ea typeface="Times New Roman"/>
              </a:rPr>
              <a:t>. – Х.: ХДУХТ, Світ Книг, 2016, 360 с.</a:t>
            </a:r>
            <a:endParaRPr lang="uk-UA" sz="1400" dirty="0">
              <a:latin typeface="Times New Roman"/>
              <a:ea typeface="SimSun"/>
            </a:endParaRPr>
          </a:p>
          <a:p>
            <a:pPr algn="just">
              <a:spcAft>
                <a:spcPts val="0"/>
              </a:spcAft>
            </a:pPr>
            <a:r>
              <a:rPr lang="uk-UA" sz="1400" dirty="0" smtClean="0">
                <a:latin typeface="Times New Roman"/>
                <a:ea typeface="Times New Roman"/>
              </a:rPr>
              <a:t>16. </a:t>
            </a:r>
            <a:r>
              <a:rPr lang="uk-UA" sz="1400" spc="15" dirty="0">
                <a:latin typeface="Times New Roman"/>
                <a:ea typeface="Times New Roman"/>
              </a:rPr>
              <a:t>Кухня народів світу: підручник / Ростовський В.С. – К.: Кондор-Видавництво, 2016. – 497 с.</a:t>
            </a:r>
            <a:endParaRPr lang="uk-UA" sz="1400" dirty="0">
              <a:latin typeface="Times New Roman"/>
              <a:ea typeface="SimSun"/>
            </a:endParaRPr>
          </a:p>
          <a:p>
            <a:pPr algn="just">
              <a:spcAft>
                <a:spcPts val="0"/>
              </a:spcAft>
            </a:pPr>
            <a:r>
              <a:rPr lang="uk-UA" sz="1400" spc="15" dirty="0" smtClean="0">
                <a:latin typeface="Times New Roman"/>
                <a:ea typeface="Times New Roman"/>
              </a:rPr>
              <a:t>17. </a:t>
            </a:r>
            <a:r>
              <a:rPr lang="uk-UA" sz="1400" spc="15" dirty="0">
                <a:latin typeface="Times New Roman"/>
                <a:ea typeface="Times New Roman"/>
              </a:rPr>
              <a:t>Мирошниченко А.С. Гігантська енциклопедія світової Кухня. – Донецьк: «ПКФ»БАО», 2011.</a:t>
            </a:r>
            <a:endParaRPr lang="uk-UA" sz="1400" dirty="0">
              <a:latin typeface="Times New Roman"/>
              <a:ea typeface="SimSun"/>
            </a:endParaRPr>
          </a:p>
          <a:p>
            <a:pPr algn="just">
              <a:spcAft>
                <a:spcPts val="0"/>
              </a:spcAft>
            </a:pPr>
            <a:r>
              <a:rPr lang="uk-UA" sz="1400" dirty="0" smtClean="0">
                <a:latin typeface="Times New Roman"/>
                <a:ea typeface="Times New Roman"/>
              </a:rPr>
              <a:t>18. </a:t>
            </a:r>
            <a:r>
              <a:rPr lang="uk-UA" sz="1400" dirty="0" err="1">
                <a:latin typeface="Times New Roman"/>
                <a:ea typeface="Times New Roman"/>
              </a:rPr>
              <a:t>Слащева</a:t>
            </a:r>
            <a:r>
              <a:rPr lang="uk-UA" sz="1400" dirty="0">
                <a:latin typeface="Times New Roman"/>
                <a:ea typeface="Times New Roman"/>
              </a:rPr>
              <a:t> А. В. Кухня народів світу : </a:t>
            </a:r>
            <a:r>
              <a:rPr lang="uk-UA" sz="1400" dirty="0" err="1">
                <a:latin typeface="Times New Roman"/>
                <a:ea typeface="Times New Roman"/>
              </a:rPr>
              <a:t>навч</a:t>
            </a:r>
            <a:r>
              <a:rPr lang="uk-UA" sz="1400" dirty="0">
                <a:latin typeface="Times New Roman"/>
                <a:ea typeface="Times New Roman"/>
              </a:rPr>
              <a:t>. </a:t>
            </a:r>
            <a:r>
              <a:rPr lang="uk-UA" sz="1400" dirty="0" err="1">
                <a:latin typeface="Times New Roman"/>
                <a:ea typeface="Times New Roman"/>
              </a:rPr>
              <a:t>посіб</a:t>
            </a:r>
            <a:r>
              <a:rPr lang="uk-UA" sz="1400" dirty="0">
                <a:latin typeface="Times New Roman"/>
                <a:ea typeface="Times New Roman"/>
              </a:rPr>
              <a:t>. Кривий Ріг : </a:t>
            </a:r>
            <a:r>
              <a:rPr lang="uk-UA" sz="1400" dirty="0" err="1">
                <a:latin typeface="Times New Roman"/>
                <a:ea typeface="Times New Roman"/>
              </a:rPr>
              <a:t>ДонНУЕТ</a:t>
            </a:r>
            <a:r>
              <a:rPr lang="uk-UA" sz="1400" dirty="0">
                <a:latin typeface="Times New Roman"/>
                <a:ea typeface="Times New Roman"/>
              </a:rPr>
              <a:t>, 2020. 159 с.</a:t>
            </a:r>
            <a:endParaRPr lang="uk-UA" sz="1400" dirty="0">
              <a:latin typeface="Times New Roman"/>
              <a:ea typeface="SimSun"/>
            </a:endParaRPr>
          </a:p>
          <a:p>
            <a:pPr algn="just">
              <a:spcAft>
                <a:spcPts val="0"/>
              </a:spcAft>
            </a:pPr>
            <a:r>
              <a:rPr lang="uk-UA" sz="1400" dirty="0" smtClean="0">
                <a:latin typeface="Times New Roman"/>
                <a:ea typeface="Times New Roman"/>
              </a:rPr>
              <a:t>19. </a:t>
            </a:r>
            <a:r>
              <a:rPr lang="uk-UA" sz="1400" dirty="0">
                <a:latin typeface="Times New Roman"/>
                <a:ea typeface="Times New Roman"/>
              </a:rPr>
              <a:t>Технологія продукції в закладах ресторанного господарства. </a:t>
            </a:r>
            <a:r>
              <a:rPr lang="uk-UA" sz="1400" dirty="0" err="1">
                <a:latin typeface="Times New Roman"/>
                <a:ea typeface="Times New Roman"/>
              </a:rPr>
              <a:t>Підруч</a:t>
            </a:r>
            <a:r>
              <a:rPr lang="uk-UA" sz="1400" dirty="0">
                <a:latin typeface="Times New Roman"/>
                <a:ea typeface="Times New Roman"/>
              </a:rPr>
              <a:t>. / С.В Іванов, В.А. </a:t>
            </a:r>
            <a:r>
              <a:rPr lang="uk-UA" sz="1400" dirty="0" err="1">
                <a:latin typeface="Times New Roman"/>
                <a:ea typeface="Times New Roman"/>
              </a:rPr>
              <a:t>Домарецький</a:t>
            </a:r>
            <a:r>
              <a:rPr lang="uk-UA" sz="1400" dirty="0">
                <a:latin typeface="Times New Roman"/>
                <a:ea typeface="Times New Roman"/>
              </a:rPr>
              <a:t>, В.Ф. </a:t>
            </a:r>
            <a:r>
              <a:rPr lang="uk-UA" sz="1400" dirty="0" err="1">
                <a:latin typeface="Times New Roman"/>
                <a:ea typeface="Times New Roman"/>
              </a:rPr>
              <a:t>Доценко</a:t>
            </a:r>
            <a:r>
              <a:rPr lang="uk-UA" sz="1400" dirty="0">
                <a:latin typeface="Times New Roman"/>
                <a:ea typeface="Times New Roman"/>
              </a:rPr>
              <a:t>, та ін. / За ред. </a:t>
            </a:r>
            <a:r>
              <a:rPr lang="uk-UA" sz="1400" dirty="0" err="1">
                <a:latin typeface="Times New Roman"/>
                <a:ea typeface="Times New Roman"/>
              </a:rPr>
              <a:t>С.В.Іванова</a:t>
            </a:r>
            <a:r>
              <a:rPr lang="uk-UA" sz="1400" dirty="0">
                <a:latin typeface="Times New Roman"/>
                <a:ea typeface="Times New Roman"/>
              </a:rPr>
              <a:t> – К.: НУХТ, 2013. – 430с.</a:t>
            </a:r>
            <a:endParaRPr lang="uk-UA" sz="1400" dirty="0">
              <a:latin typeface="Times New Roman"/>
              <a:ea typeface="SimSun"/>
            </a:endParaRPr>
          </a:p>
          <a:p>
            <a:pPr algn="just">
              <a:spcAft>
                <a:spcPts val="0"/>
              </a:spcAft>
            </a:pPr>
            <a:r>
              <a:rPr lang="uk-UA" sz="1400" dirty="0" smtClean="0">
                <a:latin typeface="Times New Roman"/>
                <a:ea typeface="Times New Roman"/>
              </a:rPr>
              <a:t>20. </a:t>
            </a:r>
            <a:r>
              <a:rPr lang="uk-UA" sz="1400" dirty="0">
                <a:latin typeface="Times New Roman"/>
                <a:ea typeface="Times New Roman"/>
              </a:rPr>
              <a:t>В.М. Михайлов, Л.О. Радченко, О.В. Новікова, Л.Д. </a:t>
            </a:r>
            <a:r>
              <a:rPr lang="uk-UA" sz="1400" dirty="0" err="1">
                <a:latin typeface="Times New Roman"/>
                <a:ea typeface="Times New Roman"/>
              </a:rPr>
              <a:t>Льовшина</a:t>
            </a:r>
            <a:r>
              <a:rPr lang="uk-UA" sz="1400" dirty="0">
                <a:latin typeface="Times New Roman"/>
                <a:ea typeface="Times New Roman"/>
              </a:rPr>
              <a:t>, О.В. </a:t>
            </a:r>
            <a:r>
              <a:rPr lang="uk-UA" sz="1400" dirty="0" err="1">
                <a:latin typeface="Times New Roman"/>
                <a:ea typeface="Times New Roman"/>
              </a:rPr>
              <a:t>М'ячиков</a:t>
            </a:r>
            <a:r>
              <a:rPr lang="uk-UA" sz="1400" dirty="0">
                <a:latin typeface="Times New Roman"/>
                <a:ea typeface="Times New Roman"/>
              </a:rPr>
              <a:t>, Л.В. Терещенко Технологія приготування їжі: Українська кухня: Навчальний посібник. </a:t>
            </a:r>
            <a:r>
              <a:rPr lang="uk-UA" sz="1400" b="1" dirty="0">
                <a:latin typeface="Times New Roman"/>
                <a:ea typeface="Times New Roman"/>
              </a:rPr>
              <a:t>–</a:t>
            </a:r>
            <a:r>
              <a:rPr lang="uk-UA" sz="1400" dirty="0">
                <a:latin typeface="Times New Roman"/>
                <a:ea typeface="Times New Roman"/>
              </a:rPr>
              <a:t> X.: Світ книг, 2012. </a:t>
            </a:r>
            <a:r>
              <a:rPr lang="uk-UA" sz="1400" b="1" dirty="0">
                <a:latin typeface="Times New Roman"/>
                <a:ea typeface="Times New Roman"/>
              </a:rPr>
              <a:t>–</a:t>
            </a:r>
            <a:r>
              <a:rPr lang="uk-UA" sz="1400" dirty="0">
                <a:latin typeface="Times New Roman"/>
                <a:ea typeface="Times New Roman"/>
              </a:rPr>
              <a:t> 537 с.</a:t>
            </a:r>
            <a:endParaRPr lang="uk-UA" sz="1400" dirty="0">
              <a:latin typeface="Times New Roman"/>
              <a:ea typeface="SimSun"/>
            </a:endParaRPr>
          </a:p>
          <a:p>
            <a:pPr algn="just">
              <a:spcAft>
                <a:spcPts val="0"/>
              </a:spcAft>
            </a:pPr>
            <a:r>
              <a:rPr lang="uk-UA" sz="1400" dirty="0" smtClean="0">
                <a:latin typeface="Times New Roman"/>
                <a:ea typeface="Times New Roman"/>
              </a:rPr>
              <a:t>21. </a:t>
            </a:r>
            <a:r>
              <a:rPr lang="uk-UA" sz="1400" dirty="0">
                <a:latin typeface="Times New Roman"/>
                <a:ea typeface="Times New Roman"/>
              </a:rPr>
              <a:t>Павлов О.В. Збірник рецептур борошняних кондитерських виробів: Навчально-практичний посібник / О.В. Павлов – К.: </a:t>
            </a:r>
            <a:r>
              <a:rPr lang="uk-UA" sz="1400" dirty="0" err="1">
                <a:latin typeface="Times New Roman"/>
                <a:ea typeface="Times New Roman"/>
              </a:rPr>
              <a:t>Профкнига</a:t>
            </a:r>
            <a:r>
              <a:rPr lang="uk-UA" sz="1400" dirty="0">
                <a:latin typeface="Times New Roman"/>
                <a:ea typeface="Times New Roman"/>
              </a:rPr>
              <a:t>, 2023. – 340 с. </a:t>
            </a:r>
            <a:endParaRPr lang="uk-UA" sz="1400" dirty="0">
              <a:effectLst/>
              <a:latin typeface="Times New Roman"/>
              <a:ea typeface="SimSun"/>
            </a:endParaRPr>
          </a:p>
        </p:txBody>
      </p:sp>
    </p:spTree>
    <p:extLst>
      <p:ext uri="{BB962C8B-B14F-4D97-AF65-F5344CB8AC3E}">
        <p14:creationId xmlns:p14="http://schemas.microsoft.com/office/powerpoint/2010/main" val="2212949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60648"/>
            <a:ext cx="8229600" cy="2801466"/>
          </a:xfrm>
        </p:spPr>
        <p:txBody>
          <a:bodyPr/>
          <a:lstStyle/>
          <a:p>
            <a:endParaRPr lang="uk-UA" dirty="0"/>
          </a:p>
        </p:txBody>
      </p:sp>
      <p:graphicFrame>
        <p:nvGraphicFramePr>
          <p:cNvPr id="4" name="Таблица 3"/>
          <p:cNvGraphicFramePr>
            <a:graphicFrameLocks noGrp="1"/>
          </p:cNvGraphicFramePr>
          <p:nvPr>
            <p:extLst>
              <p:ext uri="{D42A27DB-BD31-4B8C-83A1-F6EECF244321}">
                <p14:modId xmlns:p14="http://schemas.microsoft.com/office/powerpoint/2010/main" val="672903407"/>
              </p:ext>
            </p:extLst>
          </p:nvPr>
        </p:nvGraphicFramePr>
        <p:xfrm>
          <a:off x="251520" y="260647"/>
          <a:ext cx="8712967" cy="7305497"/>
        </p:xfrm>
        <a:graphic>
          <a:graphicData uri="http://schemas.openxmlformats.org/drawingml/2006/table">
            <a:tbl>
              <a:tblPr firstRow="1" bandRow="1">
                <a:tableStyleId>{5C22544A-7EE6-4342-B048-85BDC9FD1C3A}</a:tableStyleId>
              </a:tblPr>
              <a:tblGrid>
                <a:gridCol w="2232247"/>
                <a:gridCol w="4248473"/>
                <a:gridCol w="2232247"/>
              </a:tblGrid>
              <a:tr h="576065">
                <a:tc rowSpan="3">
                  <a:txBody>
                    <a:bodyPr/>
                    <a:lstStyle/>
                    <a:p>
                      <a:endParaRPr lang="uk-UA" dirty="0"/>
                    </a:p>
                  </a:txBody>
                  <a:tcPr/>
                </a:tc>
                <a:tc>
                  <a:txBody>
                    <a:bodyPr/>
                    <a:lstStyle/>
                    <a:p>
                      <a:r>
                        <a:rPr lang="ru-RU" sz="1800" dirty="0" err="1" smtClean="0">
                          <a:solidFill>
                            <a:schemeClr val="accent2">
                              <a:lumMod val="50000"/>
                            </a:schemeClr>
                          </a:solidFill>
                        </a:rPr>
                        <a:t>Галузь</a:t>
                      </a:r>
                      <a:r>
                        <a:rPr lang="ru-RU" sz="1800" dirty="0" smtClean="0">
                          <a:solidFill>
                            <a:schemeClr val="accent2">
                              <a:lumMod val="50000"/>
                            </a:schemeClr>
                          </a:solidFill>
                        </a:rPr>
                        <a:t> </a:t>
                      </a:r>
                      <a:r>
                        <a:rPr lang="ru-RU" sz="1800" dirty="0" err="1" smtClean="0">
                          <a:solidFill>
                            <a:schemeClr val="accent2">
                              <a:lumMod val="50000"/>
                            </a:schemeClr>
                          </a:solidFill>
                        </a:rPr>
                        <a:t>знань</a:t>
                      </a:r>
                      <a:r>
                        <a:rPr lang="ru-RU" sz="1800" dirty="0" smtClean="0">
                          <a:solidFill>
                            <a:schemeClr val="accent2">
                              <a:lumMod val="50000"/>
                            </a:schemeClr>
                          </a:solidFill>
                        </a:rPr>
                        <a:t> </a:t>
                      </a:r>
                      <a:endParaRPr lang="uk-UA" dirty="0"/>
                    </a:p>
                  </a:txBody>
                  <a:tcPr/>
                </a:tc>
                <a:tc>
                  <a:txBody>
                    <a:bodyPr/>
                    <a:lstStyle/>
                    <a:p>
                      <a:r>
                        <a:rPr kumimoji="0" lang="uk-UA" sz="1800" b="1" kern="1200" dirty="0" smtClean="0">
                          <a:solidFill>
                            <a:srgbClr val="0070C0"/>
                          </a:solidFill>
                          <a:effectLst/>
                          <a:latin typeface="+mn-lt"/>
                          <a:ea typeface="+mn-ea"/>
                          <a:cs typeface="+mn-cs"/>
                        </a:rPr>
                        <a:t>18 Виробництво та технології</a:t>
                      </a:r>
                      <a:endParaRPr kumimoji="0" lang="uk-UA" sz="1800" b="1" kern="1200" dirty="0">
                        <a:solidFill>
                          <a:srgbClr val="0070C0"/>
                        </a:solidFill>
                        <a:effectLst/>
                        <a:latin typeface="+mn-lt"/>
                        <a:ea typeface="+mn-ea"/>
                        <a:cs typeface="+mn-cs"/>
                      </a:endParaRPr>
                    </a:p>
                  </a:txBody>
                  <a:tcPr/>
                </a:tc>
              </a:tr>
              <a:tr h="370840">
                <a:tc vMerge="1">
                  <a:txBody>
                    <a:bodyPr/>
                    <a:lstStyle/>
                    <a:p>
                      <a:endParaRPr lang="uk-UA" dirty="0"/>
                    </a:p>
                  </a:txBody>
                  <a:tcPr/>
                </a:tc>
                <a:tc>
                  <a:txBody>
                    <a:bodyPr/>
                    <a:lstStyle/>
                    <a:p>
                      <a:r>
                        <a:rPr lang="uk-UA" sz="1800" b="1" dirty="0" smtClean="0">
                          <a:solidFill>
                            <a:schemeClr val="accent2">
                              <a:lumMod val="50000"/>
                            </a:schemeClr>
                          </a:solidFill>
                        </a:rPr>
                        <a:t>Спеціальність</a:t>
                      </a:r>
                      <a:endParaRPr lang="uk-UA"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uk-UA" sz="1800" b="1" dirty="0" smtClean="0">
                          <a:solidFill>
                            <a:srgbClr val="0070C0"/>
                          </a:solidFill>
                        </a:rPr>
                        <a:t>181</a:t>
                      </a:r>
                      <a:r>
                        <a:rPr lang="uk-UA" sz="1800" b="1" baseline="0" dirty="0" smtClean="0">
                          <a:solidFill>
                            <a:srgbClr val="0070C0"/>
                          </a:solidFill>
                        </a:rPr>
                        <a:t> харчові технології</a:t>
                      </a:r>
                      <a:endParaRPr lang="uk-UA" sz="1800" b="1" dirty="0" smtClean="0">
                        <a:solidFill>
                          <a:srgbClr val="0070C0"/>
                        </a:solidFill>
                      </a:endParaRPr>
                    </a:p>
                  </a:txBody>
                  <a:tcPr/>
                </a:tc>
              </a:tr>
              <a:tr h="789281">
                <a:tc vMerge="1">
                  <a:txBody>
                    <a:bodyPr/>
                    <a:lstStyle/>
                    <a:p>
                      <a:endParaRPr lang="uk-UA" dirty="0"/>
                    </a:p>
                  </a:txBody>
                  <a:tcPr/>
                </a:tc>
                <a:tc>
                  <a:txBody>
                    <a:bodyPr/>
                    <a:lstStyle/>
                    <a:p>
                      <a:r>
                        <a:rPr lang="uk-UA" sz="1800" b="1" dirty="0" err="1" smtClean="0">
                          <a:solidFill>
                            <a:schemeClr val="accent2">
                              <a:lumMod val="50000"/>
                            </a:schemeClr>
                          </a:solidFill>
                        </a:rPr>
                        <a:t>Освітньо-</a:t>
                      </a:r>
                      <a:r>
                        <a:rPr lang="uk-UA" sz="1800" b="1" dirty="0" smtClean="0">
                          <a:solidFill>
                            <a:schemeClr val="accent2">
                              <a:lumMod val="50000"/>
                            </a:schemeClr>
                          </a:solidFill>
                        </a:rPr>
                        <a:t> професійна програма </a:t>
                      </a:r>
                      <a:endParaRPr lang="uk-UA"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uk-UA" b="1" dirty="0" smtClean="0">
                          <a:solidFill>
                            <a:srgbClr val="0070C0"/>
                          </a:solidFill>
                        </a:rPr>
                        <a:t>Виробництво</a:t>
                      </a:r>
                      <a:r>
                        <a:rPr lang="uk-UA" b="1" baseline="0" dirty="0" smtClean="0">
                          <a:solidFill>
                            <a:srgbClr val="0070C0"/>
                          </a:solidFill>
                        </a:rPr>
                        <a:t> харчової продукції</a:t>
                      </a:r>
                      <a:endParaRPr lang="uk-UA" b="1" dirty="0" smtClean="0">
                        <a:solidFill>
                          <a:srgbClr val="0070C0"/>
                        </a:solidFill>
                      </a:endParaRPr>
                    </a:p>
                  </a:txBody>
                  <a:tcPr/>
                </a:tc>
              </a:tr>
              <a:tr h="613753">
                <a:tc rowSpan="7">
                  <a:txBody>
                    <a:bodyPr/>
                    <a:lstStyle/>
                    <a:p>
                      <a:endParaRPr lang="uk-UA" sz="1600" b="1" i="1" dirty="0" smtClean="0">
                        <a:solidFill>
                          <a:schemeClr val="accent6">
                            <a:lumMod val="75000"/>
                          </a:schemeClr>
                        </a:solidFill>
                      </a:endParaRPr>
                    </a:p>
                    <a:p>
                      <a:endParaRPr lang="uk-UA" sz="1600" b="1" i="1" dirty="0" smtClean="0">
                        <a:solidFill>
                          <a:schemeClr val="accent6">
                            <a:lumMod val="75000"/>
                          </a:schemeClr>
                        </a:solidFill>
                      </a:endParaRPr>
                    </a:p>
                    <a:p>
                      <a:endParaRPr lang="uk-UA" sz="1600" b="1" i="1" dirty="0" smtClean="0">
                        <a:solidFill>
                          <a:schemeClr val="accent6">
                            <a:lumMod val="75000"/>
                          </a:schemeClr>
                        </a:solidFill>
                      </a:endParaRPr>
                    </a:p>
                    <a:p>
                      <a:endParaRPr lang="uk-UA" sz="1600" b="1" i="1" dirty="0" smtClean="0">
                        <a:solidFill>
                          <a:schemeClr val="accent6">
                            <a:lumMod val="75000"/>
                          </a:schemeClr>
                        </a:solidFill>
                      </a:endParaRPr>
                    </a:p>
                    <a:p>
                      <a:r>
                        <a:rPr lang="uk-UA" sz="1600" b="1" i="1" dirty="0" smtClean="0">
                          <a:solidFill>
                            <a:schemeClr val="accent6">
                              <a:lumMod val="75000"/>
                            </a:schemeClr>
                          </a:solidFill>
                        </a:rPr>
                        <a:t>Технологічне</a:t>
                      </a:r>
                      <a:r>
                        <a:rPr lang="uk-UA" sz="1600" b="1" i="1" baseline="0" dirty="0" smtClean="0">
                          <a:solidFill>
                            <a:schemeClr val="accent6">
                              <a:lumMod val="75000"/>
                            </a:schemeClr>
                          </a:solidFill>
                        </a:rPr>
                        <a:t> відділення </a:t>
                      </a:r>
                      <a:endParaRPr lang="uk-UA" sz="1600" b="1" i="1" dirty="0" smtClean="0">
                        <a:solidFill>
                          <a:schemeClr val="accent6">
                            <a:lumMod val="75000"/>
                          </a:schemeClr>
                        </a:solidFill>
                      </a:endParaRPr>
                    </a:p>
                  </a:txBody>
                  <a:tcPr/>
                </a:tc>
                <a:tc>
                  <a:txBody>
                    <a:bodyPr/>
                    <a:lstStyle/>
                    <a:p>
                      <a:r>
                        <a:rPr lang="uk-UA" sz="1800" b="1" dirty="0" err="1" smtClean="0">
                          <a:solidFill>
                            <a:schemeClr val="accent2">
                              <a:lumMod val="50000"/>
                            </a:schemeClr>
                          </a:solidFill>
                        </a:rPr>
                        <a:t>Освітньо-</a:t>
                      </a:r>
                      <a:r>
                        <a:rPr lang="uk-UA" sz="1800" b="1" dirty="0" smtClean="0">
                          <a:solidFill>
                            <a:schemeClr val="accent2">
                              <a:lumMod val="50000"/>
                            </a:schemeClr>
                          </a:solidFill>
                        </a:rPr>
                        <a:t> професійний ступінь</a:t>
                      </a:r>
                      <a:endParaRPr lang="uk-UA"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uk-UA" sz="1800" b="1" baseline="0" dirty="0" smtClean="0">
                          <a:solidFill>
                            <a:srgbClr val="0070C0"/>
                          </a:solidFill>
                        </a:rPr>
                        <a:t>фаховий молодший бакалавр</a:t>
                      </a:r>
                      <a:r>
                        <a:rPr lang="uk-UA" sz="1800" b="1" dirty="0" smtClean="0">
                          <a:solidFill>
                            <a:srgbClr val="0070C0"/>
                          </a:solidFill>
                        </a:rPr>
                        <a:t> </a:t>
                      </a:r>
                    </a:p>
                  </a:txBody>
                  <a:tcPr/>
                </a:tc>
              </a:tr>
              <a:tr h="370840">
                <a:tc vMerge="1">
                  <a:txBody>
                    <a:bodyPr/>
                    <a:lstStyle/>
                    <a:p>
                      <a:endParaRPr lang="uk-UA" dirty="0"/>
                    </a:p>
                  </a:txBody>
                  <a:tcPr/>
                </a:tc>
                <a:tc>
                  <a:txBody>
                    <a:bodyPr/>
                    <a:lstStyle/>
                    <a:p>
                      <a:r>
                        <a:rPr lang="uk-UA" sz="1800" b="1" dirty="0" smtClean="0">
                          <a:solidFill>
                            <a:schemeClr val="accent2">
                              <a:lumMod val="50000"/>
                            </a:schemeClr>
                          </a:solidFill>
                        </a:rPr>
                        <a:t>Статус освітнього компонента</a:t>
                      </a:r>
                      <a:endParaRPr lang="uk-UA"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uk-UA" sz="1800" b="1" dirty="0" smtClean="0">
                          <a:solidFill>
                            <a:srgbClr val="0070C0"/>
                          </a:solidFill>
                        </a:rPr>
                        <a:t>основний</a:t>
                      </a:r>
                    </a:p>
                    <a:p>
                      <a:endParaRPr lang="uk-UA" dirty="0">
                        <a:solidFill>
                          <a:srgbClr val="0070C0"/>
                        </a:solidFill>
                      </a:endParaRPr>
                    </a:p>
                  </a:txBody>
                  <a:tcPr/>
                </a:tc>
              </a:tr>
              <a:tr h="370840">
                <a:tc vMerge="1">
                  <a:txBody>
                    <a:bodyPr/>
                    <a:lstStyle/>
                    <a:p>
                      <a:endParaRPr lang="uk-UA" dirty="0"/>
                    </a:p>
                  </a:txBody>
                  <a:tcPr/>
                </a:tc>
                <a:tc>
                  <a:txBody>
                    <a:bodyPr/>
                    <a:lstStyle/>
                    <a:p>
                      <a:r>
                        <a:rPr lang="uk-UA" b="1" dirty="0" smtClean="0">
                          <a:solidFill>
                            <a:schemeClr val="accent2">
                              <a:lumMod val="50000"/>
                            </a:schemeClr>
                          </a:solidFill>
                        </a:rPr>
                        <a:t>Мова викладання</a:t>
                      </a:r>
                      <a:endParaRPr lang="uk-UA" b="1" dirty="0">
                        <a:solidFill>
                          <a:schemeClr val="accent2">
                            <a:lumMod val="50000"/>
                          </a:schemeClr>
                        </a:solidFill>
                      </a:endParaRPr>
                    </a:p>
                  </a:txBody>
                  <a:tcPr/>
                </a:tc>
                <a:tc>
                  <a:txBody>
                    <a:bodyPr/>
                    <a:lstStyle/>
                    <a:p>
                      <a:r>
                        <a:rPr lang="uk-UA" b="1" dirty="0" smtClean="0">
                          <a:solidFill>
                            <a:srgbClr val="0070C0"/>
                          </a:solidFill>
                        </a:rPr>
                        <a:t>українська</a:t>
                      </a:r>
                      <a:endParaRPr lang="uk-UA" b="1" dirty="0">
                        <a:solidFill>
                          <a:srgbClr val="0070C0"/>
                        </a:solidFill>
                      </a:endParaRPr>
                    </a:p>
                  </a:txBody>
                  <a:tcPr/>
                </a:tc>
              </a:tr>
              <a:tr h="442417">
                <a:tc vMerge="1">
                  <a:txBody>
                    <a:bodyPr/>
                    <a:lstStyle/>
                    <a:p>
                      <a:endParaRPr lang="uk-UA" b="1" dirty="0">
                        <a:solidFill>
                          <a:schemeClr val="accent2">
                            <a:lumMod val="50000"/>
                          </a:schemeClr>
                        </a:solidFill>
                      </a:endParaRPr>
                    </a:p>
                  </a:txBody>
                  <a:tcPr/>
                </a:tc>
                <a:tc>
                  <a:txBody>
                    <a:bodyPr/>
                    <a:lstStyle/>
                    <a:p>
                      <a:r>
                        <a:rPr lang="uk-UA" b="1" dirty="0" smtClean="0">
                          <a:solidFill>
                            <a:schemeClr val="accent2">
                              <a:lumMod val="50000"/>
                            </a:schemeClr>
                          </a:solidFill>
                        </a:rPr>
                        <a:t>Кількість кредитів ЄКТС</a:t>
                      </a:r>
                      <a:endParaRPr lang="uk-UA" b="1" dirty="0">
                        <a:solidFill>
                          <a:schemeClr val="accent2">
                            <a:lumMod val="50000"/>
                          </a:schemeClr>
                        </a:solidFill>
                      </a:endParaRPr>
                    </a:p>
                  </a:txBody>
                  <a:tcPr>
                    <a:lnB w="12700" cap="flat" cmpd="sng" algn="ctr">
                      <a:solidFill>
                        <a:schemeClr val="tx1"/>
                      </a:solidFill>
                      <a:prstDash val="solid"/>
                      <a:round/>
                      <a:headEnd type="none" w="med" len="med"/>
                      <a:tailEnd type="none" w="med" len="med"/>
                    </a:lnB>
                  </a:tcPr>
                </a:tc>
                <a:tc>
                  <a:txBody>
                    <a:bodyPr/>
                    <a:lstStyle/>
                    <a:p>
                      <a:r>
                        <a:rPr lang="uk-UA" b="1" dirty="0" smtClean="0">
                          <a:solidFill>
                            <a:srgbClr val="0070C0"/>
                          </a:solidFill>
                        </a:rPr>
                        <a:t> 12</a:t>
                      </a:r>
                    </a:p>
                  </a:txBody>
                  <a:tcPr>
                    <a:lnB w="12700" cap="flat" cmpd="sng" algn="ctr">
                      <a:solidFill>
                        <a:schemeClr val="tx1"/>
                      </a:solidFill>
                      <a:prstDash val="solid"/>
                      <a:round/>
                      <a:headEnd type="none" w="med" len="med"/>
                      <a:tailEnd type="none" w="med" len="med"/>
                    </a:lnB>
                  </a:tcPr>
                </a:tc>
              </a:tr>
              <a:tr h="298887">
                <a:tc vMerge="1">
                  <a:txBody>
                    <a:bodyPr/>
                    <a:lstStyle/>
                    <a:p>
                      <a:endParaRPr lang="uk-UA"/>
                    </a:p>
                  </a:txBody>
                  <a:tcPr/>
                </a:tc>
                <a:tc>
                  <a:txBody>
                    <a:bodyPr/>
                    <a:lstStyle/>
                    <a:p>
                      <a:r>
                        <a:rPr lang="ru-RU" b="1" dirty="0" err="1" smtClean="0">
                          <a:solidFill>
                            <a:schemeClr val="accent2">
                              <a:lumMod val="50000"/>
                            </a:schemeClr>
                          </a:solidFill>
                        </a:rPr>
                        <a:t>Розподіл</a:t>
                      </a:r>
                      <a:r>
                        <a:rPr lang="ru-RU" b="1" dirty="0" smtClean="0">
                          <a:solidFill>
                            <a:schemeClr val="accent2">
                              <a:lumMod val="50000"/>
                            </a:schemeClr>
                          </a:solidFill>
                        </a:rPr>
                        <a:t> за видами занять та годинами </a:t>
                      </a:r>
                      <a:r>
                        <a:rPr lang="ru-RU" b="1" dirty="0" err="1" smtClean="0">
                          <a:solidFill>
                            <a:schemeClr val="accent2">
                              <a:lumMod val="50000"/>
                            </a:schemeClr>
                          </a:solidFill>
                        </a:rPr>
                        <a:t>навчання</a:t>
                      </a:r>
                      <a:r>
                        <a:rPr lang="ru-RU" b="1" dirty="0" smtClean="0">
                          <a:solidFill>
                            <a:schemeClr val="accent2">
                              <a:lumMod val="50000"/>
                            </a:schemeClr>
                          </a:solidFill>
                        </a:rPr>
                        <a:t> </a:t>
                      </a:r>
                      <a:endParaRPr lang="uk-UA" b="1" dirty="0">
                        <a:solidFill>
                          <a:schemeClr val="accent2">
                            <a:lumMod val="50000"/>
                          </a:schemeClr>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uk-UA" b="1" dirty="0" smtClean="0">
                          <a:solidFill>
                            <a:srgbClr val="0070C0"/>
                          </a:solidFill>
                        </a:rPr>
                        <a:t>360</a:t>
                      </a:r>
                      <a:endParaRPr lang="uk-UA" b="1" dirty="0">
                        <a:solidFill>
                          <a:srgbClr val="0070C0"/>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37001">
                <a:tc vMerge="1">
                  <a:txBody>
                    <a:bodyPr/>
                    <a:lstStyle/>
                    <a:p>
                      <a:endParaRPr lang="uk-UA"/>
                    </a:p>
                  </a:txBody>
                  <a:tcPr/>
                </a:tc>
                <a:tc>
                  <a:txBody>
                    <a:bodyPr/>
                    <a:lstStyle/>
                    <a:p>
                      <a:r>
                        <a:rPr lang="uk-UA" b="1" dirty="0" smtClean="0">
                          <a:solidFill>
                            <a:schemeClr val="accent2">
                              <a:lumMod val="50000"/>
                            </a:schemeClr>
                          </a:solidFill>
                        </a:rPr>
                        <a:t>Аудиторні</a:t>
                      </a:r>
                    </a:p>
                    <a:p>
                      <a:r>
                        <a:rPr lang="uk-UA" b="1" dirty="0" smtClean="0">
                          <a:solidFill>
                            <a:schemeClr val="accent2">
                              <a:lumMod val="50000"/>
                            </a:schemeClr>
                          </a:solidFill>
                        </a:rPr>
                        <a:t>Лекційні</a:t>
                      </a:r>
                    </a:p>
                    <a:p>
                      <a:r>
                        <a:rPr lang="uk-UA" b="1" dirty="0" smtClean="0">
                          <a:solidFill>
                            <a:schemeClr val="accent2">
                              <a:lumMod val="50000"/>
                            </a:schemeClr>
                          </a:solidFill>
                        </a:rPr>
                        <a:t>Практичні</a:t>
                      </a:r>
                    </a:p>
                    <a:p>
                      <a:r>
                        <a:rPr lang="uk-UA" b="1" dirty="0" smtClean="0">
                          <a:solidFill>
                            <a:schemeClr val="accent2">
                              <a:lumMod val="50000"/>
                            </a:schemeClr>
                          </a:solidFill>
                        </a:rPr>
                        <a:t>Лабораторні </a:t>
                      </a:r>
                    </a:p>
                    <a:p>
                      <a:r>
                        <a:rPr lang="uk-UA" b="1" dirty="0" smtClean="0">
                          <a:solidFill>
                            <a:schemeClr val="accent2">
                              <a:lumMod val="50000"/>
                            </a:schemeClr>
                          </a:solidFill>
                        </a:rPr>
                        <a:t>Семінарські</a:t>
                      </a:r>
                    </a:p>
                    <a:p>
                      <a:r>
                        <a:rPr lang="uk-UA" b="1" dirty="0" smtClean="0">
                          <a:solidFill>
                            <a:schemeClr val="accent2">
                              <a:lumMod val="50000"/>
                            </a:schemeClr>
                          </a:solidFill>
                        </a:rPr>
                        <a:t>Самостійна робота</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uk-UA" b="1" dirty="0" smtClean="0">
                          <a:solidFill>
                            <a:srgbClr val="0070C0"/>
                          </a:solidFill>
                        </a:rPr>
                        <a:t>228</a:t>
                      </a:r>
                    </a:p>
                    <a:p>
                      <a:r>
                        <a:rPr lang="uk-UA" b="1" dirty="0" smtClean="0">
                          <a:solidFill>
                            <a:srgbClr val="0070C0"/>
                          </a:solidFill>
                        </a:rPr>
                        <a:t>68</a:t>
                      </a:r>
                    </a:p>
                    <a:p>
                      <a:r>
                        <a:rPr lang="uk-UA" b="1" dirty="0" smtClean="0">
                          <a:solidFill>
                            <a:srgbClr val="0070C0"/>
                          </a:solidFill>
                        </a:rPr>
                        <a:t>24</a:t>
                      </a:r>
                    </a:p>
                    <a:p>
                      <a:r>
                        <a:rPr lang="uk-UA" b="1" dirty="0" smtClean="0">
                          <a:solidFill>
                            <a:srgbClr val="0070C0"/>
                          </a:solidFill>
                        </a:rPr>
                        <a:t>122</a:t>
                      </a:r>
                    </a:p>
                    <a:p>
                      <a:r>
                        <a:rPr lang="uk-UA" b="1" dirty="0" smtClean="0">
                          <a:solidFill>
                            <a:srgbClr val="0070C0"/>
                          </a:solidFill>
                        </a:rPr>
                        <a:t>14</a:t>
                      </a:r>
                    </a:p>
                    <a:p>
                      <a:r>
                        <a:rPr lang="uk-UA" b="1" dirty="0" smtClean="0">
                          <a:solidFill>
                            <a:srgbClr val="0070C0"/>
                          </a:solidFill>
                        </a:rPr>
                        <a:t>132</a:t>
                      </a:r>
                      <a:endParaRPr lang="uk-UA" b="1" dirty="0">
                        <a:solidFill>
                          <a:srgbClr val="0070C0"/>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0359">
                <a:tc vMerge="1">
                  <a:txBody>
                    <a:bodyPr/>
                    <a:lstStyle/>
                    <a:p>
                      <a:endParaRPr lang="uk-UA"/>
                    </a:p>
                  </a:txBody>
                  <a:tcPr/>
                </a:tc>
                <a:tc>
                  <a:txBody>
                    <a:bodyPr/>
                    <a:lstStyle/>
                    <a:p>
                      <a:r>
                        <a:rPr lang="uk-UA" b="1" dirty="0" smtClean="0">
                          <a:solidFill>
                            <a:schemeClr val="accent2">
                              <a:lumMod val="50000"/>
                            </a:schemeClr>
                          </a:solidFill>
                        </a:rPr>
                        <a:t>Форма підсумкового контролю </a:t>
                      </a:r>
                      <a:endParaRPr lang="uk-UA" b="1" dirty="0">
                        <a:solidFill>
                          <a:schemeClr val="accent2">
                            <a:lumMod val="50000"/>
                          </a:schemeClr>
                        </a:solidFill>
                      </a:endParaRPr>
                    </a:p>
                  </a:txBody>
                  <a:tcPr>
                    <a:lnT w="12700" cap="flat" cmpd="sng" algn="ctr">
                      <a:solidFill>
                        <a:schemeClr val="tx1"/>
                      </a:solidFill>
                      <a:prstDash val="solid"/>
                      <a:round/>
                      <a:headEnd type="none" w="med" len="med"/>
                      <a:tailEnd type="none" w="med" len="med"/>
                    </a:lnT>
                  </a:tcPr>
                </a:tc>
                <a:tc>
                  <a:txBody>
                    <a:bodyPr/>
                    <a:lstStyle/>
                    <a:p>
                      <a:r>
                        <a:rPr lang="uk-UA" b="1" dirty="0" smtClean="0">
                          <a:solidFill>
                            <a:srgbClr val="0070C0"/>
                          </a:solidFill>
                        </a:rPr>
                        <a:t>екзамен</a:t>
                      </a:r>
                      <a:endParaRPr lang="uk-UA" b="1" dirty="0">
                        <a:solidFill>
                          <a:srgbClr val="0070C0"/>
                        </a:solidFill>
                      </a:endParaRPr>
                    </a:p>
                  </a:txBody>
                  <a:tcPr>
                    <a:lnT w="12700" cap="flat" cmpd="sng" algn="ctr">
                      <a:solidFill>
                        <a:schemeClr val="tx1"/>
                      </a:solidFill>
                      <a:prstDash val="solid"/>
                      <a:round/>
                      <a:headEnd type="none" w="med" len="med"/>
                      <a:tailEnd type="none" w="med" len="med"/>
                    </a:lnT>
                  </a:tcPr>
                </a:tc>
              </a:tr>
            </a:tbl>
          </a:graphicData>
        </a:graphic>
      </p:graphicFrame>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404663"/>
            <a:ext cx="1728192" cy="15825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72191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0" y="20638"/>
            <a:ext cx="8785225" cy="2441575"/>
          </a:xfrm>
        </p:spPr>
        <p:txBody>
          <a:bodyPr>
            <a:noAutofit/>
          </a:bodyPr>
          <a:lstStyle/>
          <a:p>
            <a:pPr algn="just"/>
            <a:r>
              <a:rPr lang="uk-UA" sz="2400" b="1" spc="50" dirty="0" smtClean="0">
                <a:ln w="13500">
                  <a:solidFill>
                    <a:schemeClr val="accent1">
                      <a:shade val="2500"/>
                      <a:alpha val="6500"/>
                    </a:schemeClr>
                  </a:solidFill>
                  <a:prstDash val="solid"/>
                </a:ln>
                <a:solidFill>
                  <a:schemeClr val="tx1">
                    <a:lumMod val="75000"/>
                  </a:schemeClr>
                </a:solidFill>
                <a:effectLst>
                  <a:innerShdw blurRad="50900" dist="38500" dir="13500000">
                    <a:srgbClr val="000000">
                      <a:alpha val="60000"/>
                    </a:srgbClr>
                  </a:innerShdw>
                </a:effectLst>
              </a:rPr>
              <a:t/>
            </a:r>
            <a:br>
              <a:rPr lang="uk-UA" sz="2400" b="1" spc="50" dirty="0" smtClean="0">
                <a:ln w="13500">
                  <a:solidFill>
                    <a:schemeClr val="accent1">
                      <a:shade val="2500"/>
                      <a:alpha val="6500"/>
                    </a:schemeClr>
                  </a:solidFill>
                  <a:prstDash val="solid"/>
                </a:ln>
                <a:solidFill>
                  <a:schemeClr val="tx1">
                    <a:lumMod val="75000"/>
                  </a:schemeClr>
                </a:solidFill>
                <a:effectLst>
                  <a:innerShdw blurRad="50900" dist="38500" dir="13500000">
                    <a:srgbClr val="000000">
                      <a:alpha val="60000"/>
                    </a:srgbClr>
                  </a:innerShdw>
                </a:effectLst>
              </a:rPr>
            </a:br>
            <a:endParaRPr lang="uk-UA" sz="2000" b="1" spc="50" dirty="0">
              <a:ln w="13500">
                <a:solidFill>
                  <a:schemeClr val="accent1">
                    <a:shade val="2500"/>
                    <a:alpha val="6500"/>
                  </a:schemeClr>
                </a:solidFill>
                <a:prstDash val="solid"/>
              </a:ln>
              <a:solidFill>
                <a:schemeClr val="tx1">
                  <a:lumMod val="75000"/>
                </a:schemeClr>
              </a:solidFill>
              <a:effectLst>
                <a:glow rad="228600">
                  <a:schemeClr val="accent2">
                    <a:satMod val="175000"/>
                    <a:alpha val="40000"/>
                  </a:schemeClr>
                </a:glow>
                <a:innerShdw blurRad="50900" dist="38500" dir="13500000">
                  <a:srgbClr val="000000">
                    <a:alpha val="60000"/>
                  </a:srgbClr>
                </a:innerShdw>
              </a:effectLst>
            </a:endParaRPr>
          </a:p>
        </p:txBody>
      </p:sp>
      <p:sp>
        <p:nvSpPr>
          <p:cNvPr id="4" name="Прямоугольник 3"/>
          <p:cNvSpPr/>
          <p:nvPr/>
        </p:nvSpPr>
        <p:spPr>
          <a:xfrm>
            <a:off x="539552" y="260648"/>
            <a:ext cx="7986223" cy="9079409"/>
          </a:xfrm>
          <a:prstGeom prst="rect">
            <a:avLst/>
          </a:prstGeom>
        </p:spPr>
        <p:txBody>
          <a:bodyPr wrap="square">
            <a:spAutoFit/>
          </a:bodyPr>
          <a:lstStyle/>
          <a:p>
            <a:pPr indent="457200" algn="just">
              <a:spcAft>
                <a:spcPts val="0"/>
              </a:spcAft>
              <a:tabLst>
                <a:tab pos="542290" algn="l"/>
              </a:tabLst>
            </a:pPr>
            <a:r>
              <a:rPr lang="uk-UA" b="1" i="1" dirty="0">
                <a:solidFill>
                  <a:srgbClr val="FFFF00"/>
                </a:solidFill>
                <a:latin typeface="Times New Roman"/>
                <a:ea typeface="Times New Roman"/>
              </a:rPr>
              <a:t>«ТЕХНОЛОГІЯ ВИРОБНИЦТВА КУЛІНАРНОЇ ПРОДУКЦІЇ»</a:t>
            </a:r>
            <a:endParaRPr lang="uk-UA" sz="1600" dirty="0">
              <a:solidFill>
                <a:srgbClr val="FFFF00"/>
              </a:solidFill>
              <a:latin typeface="Times New Roman"/>
              <a:ea typeface="SimSun"/>
            </a:endParaRPr>
          </a:p>
          <a:p>
            <a:pPr indent="457200" algn="just">
              <a:spcAft>
                <a:spcPts val="0"/>
              </a:spcAft>
              <a:tabLst>
                <a:tab pos="542290" algn="l"/>
              </a:tabLst>
            </a:pPr>
            <a:r>
              <a:rPr lang="uk-UA" sz="1400" dirty="0">
                <a:solidFill>
                  <a:srgbClr val="FFFF00"/>
                </a:solidFill>
                <a:latin typeface="Times New Roman"/>
                <a:ea typeface="Times New Roman"/>
              </a:rPr>
              <a:t>Основною </a:t>
            </a:r>
            <a:r>
              <a:rPr lang="uk-UA" sz="1400" b="1" i="1" dirty="0">
                <a:solidFill>
                  <a:srgbClr val="FFFF00"/>
                </a:solidFill>
                <a:latin typeface="Times New Roman"/>
                <a:ea typeface="Times New Roman"/>
              </a:rPr>
              <a:t>метою</a:t>
            </a:r>
            <a:r>
              <a:rPr lang="uk-UA" sz="1400" b="1" dirty="0">
                <a:solidFill>
                  <a:srgbClr val="FFFF00"/>
                </a:solidFill>
                <a:latin typeface="Times New Roman"/>
                <a:ea typeface="Times New Roman"/>
              </a:rPr>
              <a:t> </a:t>
            </a:r>
            <a:r>
              <a:rPr lang="uk-UA" sz="1400" dirty="0">
                <a:solidFill>
                  <a:srgbClr val="FFFF00"/>
                </a:solidFill>
                <a:latin typeface="Times New Roman"/>
                <a:ea typeface="Times New Roman"/>
              </a:rPr>
              <a:t>викладання курсу «Технологія виробництва  кулінарної продукції</a:t>
            </a:r>
            <a:r>
              <a:rPr lang="uk-UA" sz="1400" b="1" dirty="0">
                <a:solidFill>
                  <a:srgbClr val="FFFF00"/>
                </a:solidFill>
                <a:latin typeface="Times New Roman"/>
                <a:ea typeface="Times New Roman"/>
              </a:rPr>
              <a:t>»</a:t>
            </a:r>
            <a:r>
              <a:rPr lang="uk-UA" sz="1400" dirty="0">
                <a:solidFill>
                  <a:srgbClr val="FFFF00"/>
                </a:solidFill>
                <a:latin typeface="Times New Roman"/>
                <a:ea typeface="Times New Roman"/>
              </a:rPr>
              <a:t> є:</a:t>
            </a:r>
            <a:endParaRPr lang="uk-UA" sz="1400" dirty="0">
              <a:solidFill>
                <a:srgbClr val="FFFF00"/>
              </a:solidFill>
              <a:latin typeface="Times New Roman"/>
              <a:ea typeface="SimSun"/>
            </a:endParaRPr>
          </a:p>
          <a:p>
            <a:pPr marL="285750" indent="-285750" algn="just">
              <a:spcAft>
                <a:spcPts val="0"/>
              </a:spcAft>
              <a:buFontTx/>
              <a:buChar char="-"/>
              <a:tabLst>
                <a:tab pos="542290" algn="l"/>
              </a:tabLst>
            </a:pPr>
            <a:r>
              <a:rPr lang="uk-UA" sz="1400" dirty="0" smtClean="0">
                <a:latin typeface="Times New Roman"/>
                <a:ea typeface="Times New Roman"/>
              </a:rPr>
              <a:t>роль</a:t>
            </a:r>
            <a:r>
              <a:rPr lang="uk-UA" sz="1400" dirty="0">
                <a:latin typeface="Times New Roman"/>
                <a:ea typeface="Times New Roman"/>
              </a:rPr>
              <a:t>, завдання та сучасні перспективи розвитку ресторанного </a:t>
            </a:r>
            <a:r>
              <a:rPr lang="uk-UA" sz="1400" dirty="0" smtClean="0">
                <a:latin typeface="Times New Roman"/>
                <a:ea typeface="Times New Roman"/>
              </a:rPr>
              <a:t>господарства;</a:t>
            </a:r>
            <a:endParaRPr lang="uk-UA" sz="1400" dirty="0" smtClean="0">
              <a:latin typeface="Times New Roman"/>
              <a:ea typeface="SimSun"/>
            </a:endParaRPr>
          </a:p>
          <a:p>
            <a:pPr marL="285750" indent="-285750" algn="just">
              <a:spcAft>
                <a:spcPts val="0"/>
              </a:spcAft>
              <a:buFontTx/>
              <a:buChar char="-"/>
              <a:tabLst>
                <a:tab pos="542290" algn="l"/>
              </a:tabLst>
            </a:pPr>
            <a:r>
              <a:rPr lang="uk-UA" sz="1400" dirty="0" smtClean="0">
                <a:latin typeface="Times New Roman"/>
                <a:ea typeface="Times New Roman"/>
              </a:rPr>
              <a:t>технологічні </a:t>
            </a:r>
            <a:r>
              <a:rPr lang="uk-UA" sz="1400" dirty="0">
                <a:latin typeface="Times New Roman"/>
                <a:ea typeface="Times New Roman"/>
              </a:rPr>
              <a:t>процеси обробки сировини, приготування широкого асортименту напівфабрикатів, готових страв, кулінарних і кондитерських виробів із застосуванням прогресивних інноваційних </a:t>
            </a:r>
            <a:r>
              <a:rPr lang="uk-UA" sz="1400" dirty="0" smtClean="0">
                <a:latin typeface="Times New Roman"/>
                <a:ea typeface="Times New Roman"/>
              </a:rPr>
              <a:t>технології;</a:t>
            </a:r>
            <a:endParaRPr lang="uk-UA" sz="1400" dirty="0" smtClean="0">
              <a:latin typeface="Times New Roman"/>
              <a:ea typeface="SimSun"/>
            </a:endParaRPr>
          </a:p>
          <a:p>
            <a:pPr marL="285750" indent="-285750" algn="just">
              <a:spcAft>
                <a:spcPts val="0"/>
              </a:spcAft>
              <a:buFontTx/>
              <a:buChar char="-"/>
              <a:tabLst>
                <a:tab pos="542290" algn="l"/>
              </a:tabLst>
            </a:pPr>
            <a:r>
              <a:rPr lang="uk-UA" sz="1400" dirty="0" smtClean="0">
                <a:latin typeface="Times New Roman"/>
                <a:ea typeface="Times New Roman"/>
              </a:rPr>
              <a:t>вивчення </a:t>
            </a:r>
            <a:r>
              <a:rPr lang="uk-UA" sz="1400" dirty="0">
                <a:latin typeface="Times New Roman"/>
                <a:ea typeface="Times New Roman"/>
              </a:rPr>
              <a:t>особливостей </a:t>
            </a:r>
            <a:r>
              <a:rPr lang="uk-UA" sz="1400" dirty="0" err="1">
                <a:latin typeface="Times New Roman"/>
                <a:ea typeface="Times New Roman"/>
              </a:rPr>
              <a:t>кухнів</a:t>
            </a:r>
            <a:r>
              <a:rPr lang="uk-UA" sz="1400" dirty="0">
                <a:latin typeface="Times New Roman"/>
                <a:ea typeface="Times New Roman"/>
              </a:rPr>
              <a:t> народів світу та їх національних </a:t>
            </a:r>
            <a:r>
              <a:rPr lang="uk-UA" sz="1400" dirty="0" smtClean="0">
                <a:latin typeface="Times New Roman"/>
                <a:ea typeface="Times New Roman"/>
              </a:rPr>
              <a:t>страв;</a:t>
            </a:r>
            <a:endParaRPr lang="uk-UA" sz="1400" dirty="0" smtClean="0">
              <a:latin typeface="Times New Roman"/>
              <a:ea typeface="SimSun"/>
            </a:endParaRPr>
          </a:p>
          <a:p>
            <a:pPr marL="285750" indent="-285750" algn="just">
              <a:spcAft>
                <a:spcPts val="0"/>
              </a:spcAft>
              <a:buFontTx/>
              <a:buChar char="-"/>
              <a:tabLst>
                <a:tab pos="542290" algn="l"/>
              </a:tabLst>
            </a:pPr>
            <a:r>
              <a:rPr lang="uk-UA" sz="1400" dirty="0" smtClean="0">
                <a:latin typeface="Times New Roman"/>
                <a:ea typeface="Times New Roman"/>
              </a:rPr>
              <a:t>основні </a:t>
            </a:r>
            <a:r>
              <a:rPr lang="uk-UA" sz="1400" dirty="0">
                <a:latin typeface="Times New Roman"/>
                <a:ea typeface="Times New Roman"/>
              </a:rPr>
              <a:t>аспекти дієтичного та збалансованого </a:t>
            </a:r>
            <a:r>
              <a:rPr lang="uk-UA" sz="1400" dirty="0" smtClean="0">
                <a:latin typeface="Times New Roman"/>
                <a:ea typeface="Times New Roman"/>
              </a:rPr>
              <a:t>харчування;</a:t>
            </a:r>
            <a:endParaRPr lang="uk-UA" sz="1400" dirty="0" smtClean="0">
              <a:latin typeface="Times New Roman"/>
              <a:ea typeface="SimSun"/>
            </a:endParaRPr>
          </a:p>
          <a:p>
            <a:pPr marL="285750" indent="-285750" algn="just">
              <a:spcAft>
                <a:spcPts val="0"/>
              </a:spcAft>
              <a:buFontTx/>
              <a:buChar char="-"/>
              <a:tabLst>
                <a:tab pos="542290" algn="l"/>
              </a:tabLst>
            </a:pPr>
            <a:r>
              <a:rPr lang="uk-UA" sz="1400" dirty="0" smtClean="0">
                <a:latin typeface="Times New Roman"/>
                <a:ea typeface="Times New Roman"/>
              </a:rPr>
              <a:t>естетичні </a:t>
            </a:r>
            <a:r>
              <a:rPr lang="uk-UA" sz="1400" dirty="0">
                <a:latin typeface="Times New Roman"/>
                <a:ea typeface="Times New Roman"/>
              </a:rPr>
              <a:t>вимоги до оформлення і відпуску готової </a:t>
            </a:r>
            <a:r>
              <a:rPr lang="uk-UA" sz="1400" dirty="0" smtClean="0">
                <a:latin typeface="Times New Roman"/>
                <a:ea typeface="Times New Roman"/>
              </a:rPr>
              <a:t>продукції;</a:t>
            </a:r>
            <a:endParaRPr lang="uk-UA" sz="1400" dirty="0" smtClean="0">
              <a:latin typeface="Times New Roman"/>
              <a:ea typeface="SimSun"/>
            </a:endParaRPr>
          </a:p>
          <a:p>
            <a:pPr marL="285750" indent="-285750" algn="just">
              <a:spcAft>
                <a:spcPts val="0"/>
              </a:spcAft>
              <a:buFontTx/>
              <a:buChar char="-"/>
              <a:tabLst>
                <a:tab pos="542290" algn="l"/>
              </a:tabLst>
            </a:pPr>
            <a:r>
              <a:rPr lang="uk-UA" sz="1400" dirty="0" smtClean="0">
                <a:latin typeface="Times New Roman"/>
                <a:ea typeface="Times New Roman"/>
              </a:rPr>
              <a:t>вимоги </a:t>
            </a:r>
            <a:r>
              <a:rPr lang="uk-UA" sz="1400" dirty="0">
                <a:latin typeface="Times New Roman"/>
                <a:ea typeface="Times New Roman"/>
              </a:rPr>
              <a:t>стандартів, технічних умов і технологічних інструкцій до якості сировини, яка використовується, напівфабрикатів, готових виробів;</a:t>
            </a:r>
            <a:endParaRPr lang="uk-UA" sz="1400" dirty="0">
              <a:latin typeface="Times New Roman"/>
              <a:ea typeface="SimSun"/>
            </a:endParaRPr>
          </a:p>
          <a:p>
            <a:pPr indent="457200" algn="just">
              <a:spcAft>
                <a:spcPts val="0"/>
              </a:spcAft>
              <a:tabLst>
                <a:tab pos="542290" algn="l"/>
              </a:tabLst>
            </a:pPr>
            <a:r>
              <a:rPr lang="uk-UA" sz="1400" dirty="0">
                <a:solidFill>
                  <a:srgbClr val="FFFF00"/>
                </a:solidFill>
                <a:latin typeface="Times New Roman"/>
                <a:ea typeface="Times New Roman"/>
              </a:rPr>
              <a:t>Основними </a:t>
            </a:r>
            <a:r>
              <a:rPr lang="uk-UA" sz="1400" b="1" i="1" dirty="0">
                <a:solidFill>
                  <a:srgbClr val="FFFF00"/>
                </a:solidFill>
                <a:latin typeface="Times New Roman"/>
                <a:ea typeface="Times New Roman"/>
              </a:rPr>
              <a:t>завданнями</a:t>
            </a:r>
            <a:r>
              <a:rPr lang="uk-UA" sz="1400" b="1" dirty="0">
                <a:solidFill>
                  <a:srgbClr val="FFFF00"/>
                </a:solidFill>
                <a:latin typeface="Times New Roman"/>
                <a:ea typeface="Times New Roman"/>
              </a:rPr>
              <a:t> </a:t>
            </a:r>
            <a:r>
              <a:rPr lang="uk-UA" sz="1400" dirty="0">
                <a:solidFill>
                  <a:srgbClr val="FFFF00"/>
                </a:solidFill>
                <a:latin typeface="Times New Roman"/>
                <a:ea typeface="Times New Roman"/>
              </a:rPr>
              <a:t>викладання курсу </a:t>
            </a:r>
            <a:r>
              <a:rPr lang="ru-RU" sz="1400" dirty="0">
                <a:solidFill>
                  <a:srgbClr val="FFFF00"/>
                </a:solidFill>
                <a:latin typeface="Times New Roman"/>
                <a:ea typeface="Times New Roman"/>
              </a:rPr>
              <a:t>«</a:t>
            </a:r>
            <a:r>
              <a:rPr lang="ru-RU" sz="1400" dirty="0" err="1">
                <a:solidFill>
                  <a:srgbClr val="FFFF00"/>
                </a:solidFill>
                <a:latin typeface="Times New Roman"/>
                <a:ea typeface="Times New Roman"/>
              </a:rPr>
              <a:t>Технологія</a:t>
            </a:r>
            <a:r>
              <a:rPr lang="ru-RU" sz="1400" dirty="0">
                <a:solidFill>
                  <a:srgbClr val="FFFF00"/>
                </a:solidFill>
                <a:latin typeface="Times New Roman"/>
                <a:ea typeface="Times New Roman"/>
              </a:rPr>
              <a:t> </a:t>
            </a:r>
            <a:r>
              <a:rPr lang="ru-RU" sz="1400" dirty="0" err="1">
                <a:solidFill>
                  <a:srgbClr val="FFFF00"/>
                </a:solidFill>
                <a:latin typeface="Times New Roman"/>
                <a:ea typeface="Times New Roman"/>
              </a:rPr>
              <a:t>виробництва</a:t>
            </a:r>
            <a:r>
              <a:rPr lang="uk-UA" sz="1400" dirty="0">
                <a:solidFill>
                  <a:srgbClr val="FFFF00"/>
                </a:solidFill>
                <a:latin typeface="Times New Roman"/>
                <a:ea typeface="Times New Roman"/>
              </a:rPr>
              <a:t>  </a:t>
            </a:r>
            <a:r>
              <a:rPr lang="ru-RU" sz="1400" dirty="0" err="1">
                <a:solidFill>
                  <a:srgbClr val="FFFF00"/>
                </a:solidFill>
                <a:latin typeface="Times New Roman"/>
                <a:ea typeface="Times New Roman"/>
              </a:rPr>
              <a:t>кулінарної</a:t>
            </a:r>
            <a:r>
              <a:rPr lang="ru-RU" sz="1400" dirty="0">
                <a:solidFill>
                  <a:srgbClr val="FFFF00"/>
                </a:solidFill>
                <a:latin typeface="Times New Roman"/>
                <a:ea typeface="Times New Roman"/>
              </a:rPr>
              <a:t> </a:t>
            </a:r>
            <a:r>
              <a:rPr lang="ru-RU" sz="1400" dirty="0" err="1">
                <a:solidFill>
                  <a:srgbClr val="FFFF00"/>
                </a:solidFill>
                <a:latin typeface="Times New Roman"/>
                <a:ea typeface="Times New Roman"/>
              </a:rPr>
              <a:t>продукції</a:t>
            </a:r>
            <a:r>
              <a:rPr lang="ru-RU" sz="1400" b="1" dirty="0">
                <a:solidFill>
                  <a:srgbClr val="FFFF00"/>
                </a:solidFill>
                <a:latin typeface="Times New Roman"/>
                <a:ea typeface="Times New Roman"/>
              </a:rPr>
              <a:t>»</a:t>
            </a:r>
            <a:r>
              <a:rPr lang="uk-UA" sz="1400" dirty="0">
                <a:solidFill>
                  <a:srgbClr val="FFFF00"/>
                </a:solidFill>
                <a:latin typeface="Times New Roman"/>
                <a:ea typeface="Times New Roman"/>
              </a:rPr>
              <a:t> є:</a:t>
            </a:r>
            <a:endParaRPr lang="uk-UA" sz="1400" dirty="0">
              <a:solidFill>
                <a:srgbClr val="FFFF00"/>
              </a:solidFill>
              <a:latin typeface="Times New Roman"/>
              <a:ea typeface="SimSun"/>
            </a:endParaRPr>
          </a:p>
          <a:p>
            <a:pPr marL="285750" indent="-285750" algn="just">
              <a:spcAft>
                <a:spcPts val="0"/>
              </a:spcAft>
              <a:buFontTx/>
              <a:buChar char="-"/>
              <a:tabLst>
                <a:tab pos="615950" algn="l"/>
              </a:tabLst>
            </a:pPr>
            <a:r>
              <a:rPr lang="uk-UA" sz="1400" dirty="0" smtClean="0">
                <a:latin typeface="Times New Roman"/>
                <a:ea typeface="Times New Roman"/>
              </a:rPr>
              <a:t>зміни </a:t>
            </a:r>
            <a:r>
              <a:rPr lang="uk-UA" sz="1400" dirty="0">
                <a:latin typeface="Times New Roman"/>
                <a:ea typeface="Times New Roman"/>
              </a:rPr>
              <a:t>основних поживних речовин, які відбуваються в процесі кулінарної обробки і вплив їх на засвоєння, якість готових страв і кулінарних </a:t>
            </a:r>
            <a:r>
              <a:rPr lang="uk-UA" sz="1400" dirty="0" smtClean="0">
                <a:latin typeface="Times New Roman"/>
                <a:ea typeface="Times New Roman"/>
              </a:rPr>
              <a:t>виробів;</a:t>
            </a:r>
          </a:p>
          <a:p>
            <a:pPr marL="285750" indent="-285750" algn="just">
              <a:spcAft>
                <a:spcPts val="0"/>
              </a:spcAft>
              <a:buFontTx/>
              <a:buChar char="-"/>
              <a:tabLst>
                <a:tab pos="615950" algn="l"/>
              </a:tabLst>
            </a:pPr>
            <a:r>
              <a:rPr lang="uk-UA" sz="1400" dirty="0" smtClean="0">
                <a:latin typeface="Times New Roman"/>
                <a:ea typeface="Times New Roman"/>
              </a:rPr>
              <a:t>способи </a:t>
            </a:r>
            <a:r>
              <a:rPr lang="uk-UA" sz="1400" dirty="0">
                <a:latin typeface="Times New Roman"/>
                <a:ea typeface="Times New Roman"/>
              </a:rPr>
              <a:t>і методи використання нової сировини для приготування страв та кондитерських </a:t>
            </a:r>
            <a:r>
              <a:rPr lang="uk-UA" sz="1400" dirty="0" smtClean="0">
                <a:latin typeface="Times New Roman"/>
                <a:ea typeface="Times New Roman"/>
              </a:rPr>
              <a:t>виробів;</a:t>
            </a:r>
            <a:endParaRPr lang="uk-UA" sz="1400" dirty="0" smtClean="0">
              <a:latin typeface="Times New Roman"/>
              <a:ea typeface="SimSun"/>
            </a:endParaRPr>
          </a:p>
          <a:p>
            <a:pPr marL="285750" indent="-285750" algn="just">
              <a:spcAft>
                <a:spcPts val="0"/>
              </a:spcAft>
              <a:buFontTx/>
              <a:buChar char="-"/>
              <a:tabLst>
                <a:tab pos="615950" algn="l"/>
              </a:tabLst>
            </a:pPr>
            <a:r>
              <a:rPr lang="uk-UA" sz="1400" dirty="0" smtClean="0">
                <a:latin typeface="Times New Roman"/>
                <a:ea typeface="Times New Roman"/>
              </a:rPr>
              <a:t>методи </a:t>
            </a:r>
            <a:r>
              <a:rPr lang="uk-UA" sz="1400" dirty="0">
                <a:latin typeface="Times New Roman"/>
                <a:ea typeface="Times New Roman"/>
              </a:rPr>
              <a:t>раціонального використання сировини і впровадження безвідходної, ресурсозберігаючої </a:t>
            </a:r>
            <a:r>
              <a:rPr lang="uk-UA" sz="1400" dirty="0" smtClean="0">
                <a:latin typeface="Times New Roman"/>
                <a:ea typeface="Times New Roman"/>
              </a:rPr>
              <a:t>технології;</a:t>
            </a:r>
            <a:endParaRPr lang="uk-UA" sz="1400" dirty="0" smtClean="0">
              <a:latin typeface="Times New Roman"/>
              <a:ea typeface="SimSun"/>
            </a:endParaRPr>
          </a:p>
          <a:p>
            <a:pPr marL="285750" indent="-285750" algn="just">
              <a:spcAft>
                <a:spcPts val="0"/>
              </a:spcAft>
              <a:buFontTx/>
              <a:buChar char="-"/>
              <a:tabLst>
                <a:tab pos="615950" algn="l"/>
              </a:tabLst>
            </a:pPr>
            <a:r>
              <a:rPr lang="uk-UA" sz="1400" dirty="0" smtClean="0">
                <a:latin typeface="Times New Roman"/>
                <a:ea typeface="Times New Roman"/>
              </a:rPr>
              <a:t>умови</a:t>
            </a:r>
            <a:r>
              <a:rPr lang="uk-UA" sz="1400" dirty="0">
                <a:latin typeface="Times New Roman"/>
                <a:ea typeface="Times New Roman"/>
              </a:rPr>
              <a:t>, терміни зберігання і реалізації напівфабрикатів і готових </a:t>
            </a:r>
            <a:r>
              <a:rPr lang="uk-UA" sz="1400" dirty="0" smtClean="0">
                <a:latin typeface="Times New Roman"/>
                <a:ea typeface="Times New Roman"/>
              </a:rPr>
              <a:t>виробів;</a:t>
            </a:r>
            <a:endParaRPr lang="uk-UA" sz="1400" dirty="0" smtClean="0">
              <a:latin typeface="Times New Roman"/>
              <a:ea typeface="SimSun"/>
            </a:endParaRPr>
          </a:p>
          <a:p>
            <a:pPr marL="285750" indent="-285750" algn="just">
              <a:spcAft>
                <a:spcPts val="0"/>
              </a:spcAft>
              <a:buFontTx/>
              <a:buChar char="-"/>
              <a:tabLst>
                <a:tab pos="615950" algn="l"/>
              </a:tabLst>
            </a:pPr>
            <a:r>
              <a:rPr lang="uk-UA" sz="1400" dirty="0" smtClean="0">
                <a:latin typeface="Times New Roman"/>
                <a:ea typeface="Times New Roman"/>
              </a:rPr>
              <a:t>виробництво </a:t>
            </a:r>
            <a:r>
              <a:rPr lang="uk-UA" sz="1400" dirty="0">
                <a:latin typeface="Times New Roman"/>
                <a:ea typeface="Times New Roman"/>
              </a:rPr>
              <a:t>і використання охолоджених, швидкозаморожених напівфабрикатів і готових </a:t>
            </a:r>
            <a:r>
              <a:rPr lang="uk-UA" sz="1400" dirty="0" smtClean="0">
                <a:latin typeface="Times New Roman"/>
                <a:ea typeface="Times New Roman"/>
              </a:rPr>
              <a:t>виробів;</a:t>
            </a:r>
            <a:endParaRPr lang="uk-UA" sz="1400" dirty="0" smtClean="0">
              <a:latin typeface="Times New Roman"/>
              <a:ea typeface="SimSun"/>
            </a:endParaRPr>
          </a:p>
          <a:p>
            <a:pPr marL="285750" indent="-285750" algn="just">
              <a:spcAft>
                <a:spcPts val="0"/>
              </a:spcAft>
              <a:buFontTx/>
              <a:buChar char="-"/>
              <a:tabLst>
                <a:tab pos="615950" algn="l"/>
              </a:tabLst>
            </a:pPr>
            <a:r>
              <a:rPr lang="uk-UA" sz="1400" dirty="0" smtClean="0">
                <a:latin typeface="Times New Roman"/>
                <a:ea typeface="Times New Roman"/>
              </a:rPr>
              <a:t>особливості </a:t>
            </a:r>
            <a:r>
              <a:rPr lang="uk-UA" sz="1400" dirty="0">
                <a:latin typeface="Times New Roman"/>
                <a:ea typeface="Times New Roman"/>
              </a:rPr>
              <a:t>приготування і асортимент страв для харчування школярів та учнів </a:t>
            </a:r>
            <a:r>
              <a:rPr lang="uk-UA" sz="1400" dirty="0" smtClean="0">
                <a:latin typeface="Times New Roman"/>
                <a:ea typeface="Times New Roman"/>
              </a:rPr>
              <a:t>ПТУ;</a:t>
            </a:r>
            <a:r>
              <a:rPr lang="uk-UA" sz="1400" dirty="0" smtClean="0">
                <a:latin typeface="Times New Roman"/>
                <a:ea typeface="SimSun"/>
              </a:rPr>
              <a:t> </a:t>
            </a:r>
          </a:p>
          <a:p>
            <a:pPr marL="285750" indent="-285750" algn="just">
              <a:spcAft>
                <a:spcPts val="0"/>
              </a:spcAft>
              <a:buFontTx/>
              <a:buChar char="-"/>
              <a:tabLst>
                <a:tab pos="615950" algn="l"/>
              </a:tabLst>
            </a:pPr>
            <a:r>
              <a:rPr lang="uk-UA" sz="1400" dirty="0" smtClean="0">
                <a:latin typeface="Times New Roman"/>
                <a:ea typeface="Times New Roman"/>
              </a:rPr>
              <a:t>використання </a:t>
            </a:r>
            <a:r>
              <a:rPr lang="uk-UA" sz="1400" dirty="0">
                <a:latin typeface="Times New Roman"/>
                <a:ea typeface="Times New Roman"/>
              </a:rPr>
              <a:t>харчових добавок у кулінарії.</a:t>
            </a:r>
            <a:endParaRPr lang="uk-UA" sz="1400" dirty="0">
              <a:latin typeface="Times New Roman"/>
              <a:ea typeface="SimSun"/>
            </a:endParaRPr>
          </a:p>
          <a:p>
            <a:pPr algn="just"/>
            <a:endParaRPr lang="uk-UA" dirty="0"/>
          </a:p>
          <a:p>
            <a:pPr algn="just"/>
            <a:r>
              <a:rPr lang="uk-UA" sz="1400" dirty="0" smtClean="0">
                <a:latin typeface="Times New Roman" panose="02020603050405020304" pitchFamily="18" charset="0"/>
                <a:cs typeface="Times New Roman" panose="02020603050405020304" pitchFamily="18" charset="0"/>
              </a:rPr>
              <a:t>При </a:t>
            </a:r>
            <a:r>
              <a:rPr lang="uk-UA" sz="1400" dirty="0">
                <a:latin typeface="Times New Roman" panose="02020603050405020304" pitchFamily="18" charset="0"/>
                <a:cs typeface="Times New Roman" panose="02020603050405020304" pitchFamily="18" charset="0"/>
              </a:rPr>
              <a:t>вивченні освітнього компонента необхідно врахувати міжпредметні зв'язки з освітніми компонентами: «Організація виробництва закладів ресторанного господарства», «Технологічне обладнання галузі», «Санітарія і гігієна», «Технохімічний контроль виробництва», «Якість та безпечність харчових </a:t>
            </a:r>
            <a:r>
              <a:rPr lang="uk-UA" sz="1400" dirty="0" err="1">
                <a:latin typeface="Times New Roman" panose="02020603050405020304" pitchFamily="18" charset="0"/>
                <a:cs typeface="Times New Roman" panose="02020603050405020304" pitchFamily="18" charset="0"/>
              </a:rPr>
              <a:t>проуктів</a:t>
            </a:r>
            <a:r>
              <a:rPr lang="uk-UA" sz="1400" dirty="0">
                <a:latin typeface="Times New Roman" panose="02020603050405020304" pitchFamily="18" charset="0"/>
                <a:cs typeface="Times New Roman" panose="02020603050405020304" pitchFamily="18" charset="0"/>
              </a:rPr>
              <a:t>», «Екологія харчових виробництв» тощо.</a:t>
            </a:r>
          </a:p>
          <a:p>
            <a:pPr algn="just"/>
            <a:endParaRPr lang="uk-UA" dirty="0"/>
          </a:p>
          <a:p>
            <a:pPr algn="just"/>
            <a:r>
              <a:rPr lang="uk-UA" dirty="0"/>
              <a:t>	</a:t>
            </a:r>
            <a:r>
              <a:rPr lang="uk-UA" dirty="0" smtClean="0"/>
              <a:t> </a:t>
            </a:r>
          </a:p>
          <a:p>
            <a:pPr algn="just"/>
            <a:r>
              <a:rPr lang="uk-UA" dirty="0"/>
              <a:t> </a:t>
            </a:r>
          </a:p>
          <a:p>
            <a:pPr algn="just"/>
            <a:r>
              <a:rPr lang="uk-UA" dirty="0"/>
              <a:t> </a:t>
            </a:r>
          </a:p>
          <a:p>
            <a:pPr algn="just"/>
            <a:r>
              <a:rPr lang="uk-UA" dirty="0"/>
              <a:t> </a:t>
            </a:r>
          </a:p>
          <a:p>
            <a:pPr algn="just"/>
            <a:r>
              <a:rPr lang="uk-UA" dirty="0"/>
              <a:t> </a:t>
            </a:r>
          </a:p>
          <a:p>
            <a:pPr algn="just"/>
            <a:r>
              <a:rPr lang="uk-UA" dirty="0"/>
              <a:t> </a:t>
            </a:r>
          </a:p>
          <a:p>
            <a:pPr algn="just"/>
            <a:r>
              <a:rPr lang="uk-UA" b="1" i="1" dirty="0"/>
              <a:t> </a:t>
            </a:r>
            <a:endParaRPr lang="uk-UA" dirty="0"/>
          </a:p>
          <a:p>
            <a:pPr algn="just"/>
            <a:r>
              <a:rPr lang="uk-UA" b="1" i="1" dirty="0"/>
              <a:t> </a:t>
            </a:r>
            <a:endParaRPr lang="uk-UA" dirty="0"/>
          </a:p>
          <a:p>
            <a:pPr algn="just"/>
            <a:r>
              <a:rPr lang="uk-UA" b="1" i="1" dirty="0"/>
              <a:t> </a:t>
            </a:r>
            <a:endParaRPr lang="uk-UA" dirty="0"/>
          </a:p>
          <a:p>
            <a:pPr algn="just"/>
            <a:r>
              <a:rPr lang="uk-UA" dirty="0"/>
              <a:t> </a:t>
            </a:r>
          </a:p>
        </p:txBody>
      </p:sp>
    </p:spTree>
    <p:extLst>
      <p:ext uri="{BB962C8B-B14F-4D97-AF65-F5344CB8AC3E}">
        <p14:creationId xmlns:p14="http://schemas.microsoft.com/office/powerpoint/2010/main" val="1417779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539552" y="188640"/>
            <a:ext cx="8064896" cy="5355312"/>
          </a:xfrm>
          <a:prstGeom prst="rect">
            <a:avLst/>
          </a:prstGeom>
        </p:spPr>
        <p:txBody>
          <a:bodyPr wrap="square">
            <a:spAutoFit/>
          </a:bodyPr>
          <a:lstStyle/>
          <a:p>
            <a:pPr algn="just">
              <a:spcAft>
                <a:spcPts val="0"/>
              </a:spcAft>
              <a:tabLst>
                <a:tab pos="545465" algn="l"/>
              </a:tabLst>
            </a:pPr>
            <a:r>
              <a:rPr lang="uk-UA" sz="2000" b="1" i="1" dirty="0">
                <a:solidFill>
                  <a:srgbClr val="FFFF00"/>
                </a:solidFill>
                <a:latin typeface="Times New Roman"/>
                <a:ea typeface="Times New Roman"/>
              </a:rPr>
              <a:t>Загальні компетентності: </a:t>
            </a:r>
            <a:endParaRPr lang="uk-UA" sz="2000" dirty="0">
              <a:solidFill>
                <a:srgbClr val="FFFF00"/>
              </a:solidFill>
              <a:latin typeface="Times New Roman"/>
              <a:ea typeface="SimSun"/>
            </a:endParaRPr>
          </a:p>
          <a:p>
            <a:pPr algn="just">
              <a:spcAft>
                <a:spcPts val="0"/>
              </a:spcAft>
              <a:tabLst>
                <a:tab pos="545465" algn="l"/>
              </a:tabLst>
            </a:pPr>
            <a:r>
              <a:rPr lang="uk-UA" dirty="0">
                <a:latin typeface="Times New Roman"/>
                <a:ea typeface="Times New Roman"/>
              </a:rPr>
              <a:t>ЗК2. Здатність зберігати та примножувати моральні, культурні, наукові цінності і досягнення суспільства на основі розуміння історії та закономірностей розвитку предметної області, її місця у загальній системі знань про природу і суспільство та у розвитку суспільства, техніки і технологій, використовувати різні види та форми рухової активності для активного відпочинку та ведення здорового способу життя. </a:t>
            </a:r>
            <a:endParaRPr lang="uk-UA" sz="1600" dirty="0">
              <a:latin typeface="Times New Roman"/>
              <a:ea typeface="SimSun"/>
            </a:endParaRPr>
          </a:p>
          <a:p>
            <a:pPr algn="just">
              <a:spcAft>
                <a:spcPts val="0"/>
              </a:spcAft>
              <a:tabLst>
                <a:tab pos="545465" algn="l"/>
              </a:tabLst>
            </a:pPr>
            <a:r>
              <a:rPr lang="uk-UA" dirty="0">
                <a:latin typeface="Times New Roman"/>
                <a:ea typeface="Times New Roman"/>
              </a:rPr>
              <a:t>ЗК3. Здатність застосовувати знання у практичних ситуаціях. </a:t>
            </a:r>
            <a:endParaRPr lang="uk-UA" sz="1600" dirty="0">
              <a:latin typeface="Times New Roman"/>
              <a:ea typeface="SimSun"/>
            </a:endParaRPr>
          </a:p>
          <a:p>
            <a:pPr algn="just">
              <a:spcAft>
                <a:spcPts val="0"/>
              </a:spcAft>
              <a:tabLst>
                <a:tab pos="545465" algn="l"/>
              </a:tabLst>
            </a:pPr>
            <a:r>
              <a:rPr lang="uk-UA" dirty="0">
                <a:latin typeface="Times New Roman"/>
                <a:ea typeface="Times New Roman"/>
              </a:rPr>
              <a:t>ЗК6. Здатність використовувати інформаційні та комунікаційні технології.</a:t>
            </a:r>
            <a:endParaRPr lang="uk-UA" sz="1600" dirty="0">
              <a:latin typeface="Times New Roman"/>
              <a:ea typeface="SimSun"/>
            </a:endParaRPr>
          </a:p>
          <a:p>
            <a:pPr algn="just">
              <a:spcAft>
                <a:spcPts val="0"/>
              </a:spcAft>
              <a:tabLst>
                <a:tab pos="545465" algn="l"/>
              </a:tabLst>
            </a:pPr>
            <a:r>
              <a:rPr lang="uk-UA" dirty="0">
                <a:latin typeface="Times New Roman"/>
                <a:ea typeface="Times New Roman"/>
              </a:rPr>
              <a:t>ЗК7. Здатність вчитися і оволодівати сучасними знаннями. </a:t>
            </a:r>
            <a:endParaRPr lang="uk-UA" sz="1600" dirty="0">
              <a:latin typeface="Times New Roman"/>
              <a:ea typeface="SimSun"/>
            </a:endParaRPr>
          </a:p>
          <a:p>
            <a:pPr algn="just">
              <a:spcAft>
                <a:spcPts val="0"/>
              </a:spcAft>
              <a:tabLst>
                <a:tab pos="545465" algn="l"/>
              </a:tabLst>
            </a:pPr>
            <a:r>
              <a:rPr lang="uk-UA" dirty="0">
                <a:latin typeface="Times New Roman"/>
                <a:ea typeface="Times New Roman"/>
              </a:rPr>
              <a:t>ЗК8. Здатність оцінювати та забезпечувати якість виконуваних робіт.</a:t>
            </a:r>
            <a:endParaRPr lang="uk-UA" sz="1600" dirty="0">
              <a:latin typeface="Times New Roman"/>
              <a:ea typeface="SimSun"/>
            </a:endParaRPr>
          </a:p>
          <a:p>
            <a:pPr algn="just">
              <a:spcAft>
                <a:spcPts val="0"/>
              </a:spcAft>
              <a:tabLst>
                <a:tab pos="545465" algn="l"/>
              </a:tabLst>
            </a:pPr>
            <a:r>
              <a:rPr lang="uk-UA" dirty="0">
                <a:latin typeface="Times New Roman"/>
                <a:ea typeface="Times New Roman"/>
              </a:rPr>
              <a:t>ЗК10. Здатність володіння навичками міжособистісної взаємодії, вміння працювати в команді, налагоджувати контакт з різними за віком, характером і статусом людьми.</a:t>
            </a:r>
            <a:endParaRPr lang="uk-UA" sz="1600" dirty="0">
              <a:latin typeface="Times New Roman"/>
              <a:ea typeface="SimSun"/>
            </a:endParaRPr>
          </a:p>
          <a:p>
            <a:pPr algn="just">
              <a:spcAft>
                <a:spcPts val="0"/>
              </a:spcAft>
              <a:tabLst>
                <a:tab pos="545465" algn="l"/>
              </a:tabLst>
            </a:pPr>
            <a:r>
              <a:rPr lang="uk-UA" dirty="0">
                <a:latin typeface="Times New Roman"/>
                <a:ea typeface="Times New Roman"/>
              </a:rPr>
              <a:t>ЗК11. Здатність виявляти ініціативу, повагу до інших людей, брати на себе відповідальність за певну ділянку роботи, здатність розділити успіхи свого колективу, мотивувати колектив та рухатися до спільної мети.</a:t>
            </a:r>
            <a:endParaRPr lang="uk-UA" sz="1600" dirty="0">
              <a:latin typeface="Times New Roman"/>
              <a:ea typeface="SimSun"/>
            </a:endParaRPr>
          </a:p>
          <a:p>
            <a:pPr algn="just">
              <a:spcAft>
                <a:spcPts val="0"/>
              </a:spcAft>
              <a:tabLst>
                <a:tab pos="545465" algn="l"/>
              </a:tabLst>
            </a:pPr>
            <a:r>
              <a:rPr lang="uk-UA" dirty="0">
                <a:latin typeface="Times New Roman"/>
                <a:ea typeface="Times New Roman"/>
              </a:rPr>
              <a:t>ЗК12. Здатність працювати в команді.</a:t>
            </a:r>
            <a:endParaRPr lang="uk-UA" sz="1600" dirty="0">
              <a:latin typeface="Times New Roman"/>
              <a:ea typeface="SimSun"/>
            </a:endParaRPr>
          </a:p>
          <a:p>
            <a:pPr algn="just">
              <a:spcAft>
                <a:spcPts val="0"/>
              </a:spcAft>
              <a:tabLst>
                <a:tab pos="545465" algn="l"/>
              </a:tabLst>
            </a:pPr>
            <a:r>
              <a:rPr lang="uk-UA" dirty="0">
                <a:latin typeface="Times New Roman"/>
                <a:ea typeface="Times New Roman"/>
              </a:rPr>
              <a:t>ЗК13.Здатність працювати самостійно та </a:t>
            </a:r>
            <a:r>
              <a:rPr lang="uk-UA" dirty="0" err="1">
                <a:latin typeface="Times New Roman"/>
                <a:ea typeface="Times New Roman"/>
              </a:rPr>
              <a:t>автономно</a:t>
            </a:r>
            <a:r>
              <a:rPr lang="uk-UA" dirty="0">
                <a:latin typeface="Times New Roman"/>
                <a:ea typeface="Times New Roman"/>
              </a:rPr>
              <a:t>.</a:t>
            </a:r>
            <a:endParaRPr lang="uk-UA" sz="1600" dirty="0">
              <a:effectLst/>
              <a:latin typeface="Times New Roman"/>
              <a:ea typeface="SimSun"/>
            </a:endParaRPr>
          </a:p>
        </p:txBody>
      </p:sp>
    </p:spTree>
    <p:extLst>
      <p:ext uri="{BB962C8B-B14F-4D97-AF65-F5344CB8AC3E}">
        <p14:creationId xmlns:p14="http://schemas.microsoft.com/office/powerpoint/2010/main" val="17762438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79512" y="332656"/>
            <a:ext cx="8280920" cy="8094524"/>
          </a:xfrm>
          <a:prstGeom prst="rect">
            <a:avLst/>
          </a:prstGeom>
        </p:spPr>
        <p:txBody>
          <a:bodyPr wrap="square">
            <a:spAutoFit/>
          </a:bodyPr>
          <a:lstStyle/>
          <a:p>
            <a:pPr algn="just">
              <a:spcAft>
                <a:spcPts val="0"/>
              </a:spcAft>
              <a:tabLst>
                <a:tab pos="545465" algn="l"/>
              </a:tabLst>
            </a:pPr>
            <a:r>
              <a:rPr lang="uk-UA" b="1" i="1" dirty="0">
                <a:solidFill>
                  <a:srgbClr val="FFFF00"/>
                </a:solidFill>
                <a:latin typeface="Times New Roman"/>
                <a:ea typeface="Times New Roman"/>
              </a:rPr>
              <a:t>Спеціальні компетентності:</a:t>
            </a:r>
            <a:endParaRPr lang="uk-UA" dirty="0">
              <a:solidFill>
                <a:srgbClr val="FFFF00"/>
              </a:solidFill>
              <a:latin typeface="Times New Roman"/>
              <a:ea typeface="SimSun"/>
            </a:endParaRPr>
          </a:p>
          <a:p>
            <a:pPr algn="just">
              <a:spcAft>
                <a:spcPts val="0"/>
              </a:spcAft>
              <a:tabLst>
                <a:tab pos="545465" algn="l"/>
              </a:tabLst>
            </a:pPr>
            <a:r>
              <a:rPr lang="uk-UA" dirty="0">
                <a:latin typeface="Times New Roman"/>
                <a:ea typeface="Times New Roman"/>
              </a:rPr>
              <a:t>СК1. Здатність здійснювати виробництво харчової продукції та продукції суміжних виробництв на основі розуміння сутності перетворень основних компонентів продовольчої сировини впродовж технологічного процесу. </a:t>
            </a:r>
            <a:endParaRPr lang="uk-UA" sz="1600" dirty="0">
              <a:latin typeface="Times New Roman"/>
              <a:ea typeface="SimSun"/>
            </a:endParaRPr>
          </a:p>
          <a:p>
            <a:pPr algn="just">
              <a:spcAft>
                <a:spcPts val="0"/>
              </a:spcAft>
              <a:tabLst>
                <a:tab pos="545465" algn="l"/>
              </a:tabLst>
            </a:pPr>
            <a:r>
              <a:rPr lang="uk-UA" dirty="0">
                <a:latin typeface="Times New Roman"/>
                <a:ea typeface="Times New Roman"/>
              </a:rPr>
              <a:t>СК2. Здатність контролювати режими технологічних процесів виробництва харчової продукції. </a:t>
            </a:r>
            <a:endParaRPr lang="uk-UA" sz="1600" dirty="0">
              <a:latin typeface="Times New Roman"/>
              <a:ea typeface="SimSun"/>
            </a:endParaRPr>
          </a:p>
          <a:p>
            <a:pPr algn="just">
              <a:spcAft>
                <a:spcPts val="0"/>
              </a:spcAft>
              <a:tabLst>
                <a:tab pos="545465" algn="l"/>
              </a:tabLst>
            </a:pPr>
            <a:r>
              <a:rPr lang="uk-UA" dirty="0">
                <a:latin typeface="Times New Roman"/>
                <a:ea typeface="Times New Roman"/>
              </a:rPr>
              <a:t>СК3. Здатність проводити контроль якості і безпечності сировини, напівфабрикатів, харчової продукції та продукції суміжних виробництв. </a:t>
            </a:r>
            <a:endParaRPr lang="uk-UA" sz="1600" dirty="0">
              <a:latin typeface="Times New Roman"/>
              <a:ea typeface="SimSun"/>
            </a:endParaRPr>
          </a:p>
          <a:p>
            <a:pPr algn="just">
              <a:spcAft>
                <a:spcPts val="0"/>
              </a:spcAft>
              <a:tabLst>
                <a:tab pos="545465" algn="l"/>
              </a:tabLst>
            </a:pPr>
            <a:r>
              <a:rPr lang="uk-UA" dirty="0">
                <a:latin typeface="Times New Roman"/>
                <a:ea typeface="Times New Roman"/>
              </a:rPr>
              <a:t>СК4. Здатність застосовувати практичні уміння і навички під час виробництва якісної і безпечної продукції. </a:t>
            </a:r>
            <a:endParaRPr lang="uk-UA" sz="1600" dirty="0">
              <a:latin typeface="Times New Roman"/>
              <a:ea typeface="SimSun"/>
            </a:endParaRPr>
          </a:p>
          <a:p>
            <a:pPr algn="just">
              <a:spcAft>
                <a:spcPts val="0"/>
              </a:spcAft>
              <a:tabLst>
                <a:tab pos="545465" algn="l"/>
              </a:tabLst>
            </a:pPr>
            <a:r>
              <a:rPr lang="uk-UA" dirty="0">
                <a:latin typeface="Times New Roman"/>
                <a:ea typeface="Times New Roman"/>
              </a:rPr>
              <a:t>СК5. Здатність знаходити відповідні рішення у розробці нових та удосконаленні існуючих харчових технологій. </a:t>
            </a:r>
            <a:endParaRPr lang="uk-UA" sz="1600" dirty="0">
              <a:latin typeface="Times New Roman"/>
              <a:ea typeface="SimSun"/>
            </a:endParaRPr>
          </a:p>
          <a:p>
            <a:pPr algn="just">
              <a:spcAft>
                <a:spcPts val="0"/>
              </a:spcAft>
              <a:tabLst>
                <a:tab pos="545465" algn="l"/>
              </a:tabLst>
            </a:pPr>
            <a:r>
              <a:rPr lang="uk-UA" dirty="0">
                <a:latin typeface="Times New Roman"/>
                <a:ea typeface="Times New Roman"/>
              </a:rPr>
              <a:t>СК8. Здатність дотримуватися вимог законодавства та використовувати нормативно-технічну документацію в галузі харчових технологій. </a:t>
            </a:r>
            <a:endParaRPr lang="uk-UA" sz="1600" dirty="0">
              <a:latin typeface="Times New Roman"/>
              <a:ea typeface="SimSun"/>
            </a:endParaRPr>
          </a:p>
          <a:p>
            <a:pPr algn="just">
              <a:spcAft>
                <a:spcPts val="0"/>
              </a:spcAft>
              <a:tabLst>
                <a:tab pos="545465" algn="l"/>
              </a:tabLst>
            </a:pPr>
            <a:r>
              <a:rPr lang="uk-UA" dirty="0">
                <a:latin typeface="Times New Roman"/>
                <a:ea typeface="Times New Roman"/>
              </a:rPr>
              <a:t>СК9. Здатність організовувати безпечну роботу виробничої дільниці (підрозділу) з урахуванням вимог законодавства з охорони праці. </a:t>
            </a:r>
            <a:endParaRPr lang="uk-UA" sz="1600" dirty="0">
              <a:latin typeface="Times New Roman"/>
              <a:ea typeface="SimSun"/>
            </a:endParaRPr>
          </a:p>
          <a:p>
            <a:pPr marL="27305" marR="18415" indent="332740" algn="just">
              <a:spcAft>
                <a:spcPts val="0"/>
              </a:spcAft>
            </a:pPr>
            <a:endParaRPr lang="uk-UA" b="1" i="1" spc="-10" dirty="0" smtClean="0">
              <a:solidFill>
                <a:srgbClr val="000000"/>
              </a:solidFill>
              <a:latin typeface="Times New Roman"/>
              <a:ea typeface="Times New Roman"/>
            </a:endParaRPr>
          </a:p>
          <a:p>
            <a:pPr marL="27305" marR="18415" indent="332740" algn="just">
              <a:spcAft>
                <a:spcPts val="0"/>
              </a:spcAft>
            </a:pPr>
            <a:endParaRPr lang="uk-UA" b="1" i="1" spc="-10" dirty="0">
              <a:solidFill>
                <a:srgbClr val="000000"/>
              </a:solidFill>
              <a:latin typeface="Times New Roman"/>
              <a:ea typeface="Times New Roman"/>
            </a:endParaRPr>
          </a:p>
          <a:p>
            <a:pPr marL="27305" marR="18415" indent="332740" algn="just">
              <a:spcAft>
                <a:spcPts val="0"/>
              </a:spcAft>
            </a:pPr>
            <a:endParaRPr lang="uk-UA" b="1" i="1" spc="-10" dirty="0" smtClean="0">
              <a:solidFill>
                <a:srgbClr val="000000"/>
              </a:solidFill>
              <a:latin typeface="Times New Roman"/>
              <a:ea typeface="Times New Roman"/>
            </a:endParaRPr>
          </a:p>
          <a:p>
            <a:pPr marL="27305" marR="18415" indent="332740" algn="just">
              <a:spcAft>
                <a:spcPts val="0"/>
              </a:spcAft>
            </a:pPr>
            <a:endParaRPr lang="uk-UA" b="1" i="1" spc="-10" dirty="0">
              <a:solidFill>
                <a:srgbClr val="000000"/>
              </a:solidFill>
              <a:latin typeface="Times New Roman"/>
              <a:ea typeface="Times New Roman"/>
            </a:endParaRPr>
          </a:p>
          <a:p>
            <a:pPr marL="27305" marR="18415" indent="332740" algn="just">
              <a:spcAft>
                <a:spcPts val="0"/>
              </a:spcAft>
            </a:pPr>
            <a:endParaRPr lang="uk-UA" b="1" i="1" spc="-10" dirty="0" smtClean="0">
              <a:solidFill>
                <a:srgbClr val="000000"/>
              </a:solidFill>
              <a:latin typeface="Times New Roman"/>
              <a:ea typeface="Times New Roman"/>
            </a:endParaRPr>
          </a:p>
          <a:p>
            <a:pPr marL="27305" marR="18415" indent="332740" algn="just">
              <a:spcAft>
                <a:spcPts val="0"/>
              </a:spcAft>
            </a:pPr>
            <a:endParaRPr lang="uk-UA" b="1" i="1" spc="-10" dirty="0">
              <a:solidFill>
                <a:srgbClr val="000000"/>
              </a:solidFill>
              <a:latin typeface="Times New Roman"/>
              <a:ea typeface="Times New Roman"/>
            </a:endParaRPr>
          </a:p>
          <a:p>
            <a:pPr marL="27305" marR="18415" indent="332740" algn="just">
              <a:spcAft>
                <a:spcPts val="0"/>
              </a:spcAft>
            </a:pPr>
            <a:endParaRPr lang="uk-UA" b="1" i="1" spc="-10" dirty="0" smtClean="0">
              <a:solidFill>
                <a:srgbClr val="000000"/>
              </a:solidFill>
              <a:latin typeface="Times New Roman"/>
              <a:ea typeface="Times New Roman"/>
            </a:endParaRPr>
          </a:p>
          <a:p>
            <a:pPr marL="27305" marR="18415" indent="332740" algn="just">
              <a:spcAft>
                <a:spcPts val="0"/>
              </a:spcAft>
            </a:pPr>
            <a:endParaRPr lang="uk-UA" b="1" i="1" spc="-10" dirty="0">
              <a:solidFill>
                <a:srgbClr val="000000"/>
              </a:solidFill>
              <a:latin typeface="Times New Roman"/>
              <a:ea typeface="Times New Roman"/>
            </a:endParaRPr>
          </a:p>
          <a:p>
            <a:pPr marL="27305" marR="18415" indent="332740" algn="just">
              <a:spcAft>
                <a:spcPts val="0"/>
              </a:spcAft>
            </a:pPr>
            <a:endParaRPr lang="uk-UA" b="1" i="1" spc="-10" dirty="0" smtClean="0">
              <a:solidFill>
                <a:srgbClr val="000000"/>
              </a:solidFill>
              <a:latin typeface="Times New Roman"/>
              <a:ea typeface="Times New Roman"/>
            </a:endParaRPr>
          </a:p>
          <a:p>
            <a:pPr marL="27305" marR="18415" indent="332740" algn="just">
              <a:spcAft>
                <a:spcPts val="0"/>
              </a:spcAft>
            </a:pPr>
            <a:endParaRPr lang="uk-UA" b="1" i="1" spc="-10" dirty="0">
              <a:solidFill>
                <a:srgbClr val="000000"/>
              </a:solidFill>
              <a:latin typeface="Times New Roman"/>
              <a:ea typeface="Times New Roman"/>
            </a:endParaRPr>
          </a:p>
          <a:p>
            <a:pPr marL="27305" marR="18415" indent="332740" algn="just">
              <a:spcAft>
                <a:spcPts val="0"/>
              </a:spcAft>
            </a:pPr>
            <a:endParaRPr lang="uk-UA" b="1" i="1" spc="-10" dirty="0" smtClean="0">
              <a:solidFill>
                <a:srgbClr val="000000"/>
              </a:solidFill>
              <a:latin typeface="Times New Roman"/>
              <a:ea typeface="Times New Roman"/>
            </a:endParaRPr>
          </a:p>
          <a:p>
            <a:pPr marL="27305" marR="18415" indent="332740" algn="just">
              <a:spcAft>
                <a:spcPts val="0"/>
              </a:spcAft>
            </a:pPr>
            <a:endParaRPr lang="uk-UA" b="1" i="1" spc="-10" dirty="0">
              <a:solidFill>
                <a:srgbClr val="000000"/>
              </a:solidFill>
              <a:latin typeface="Times New Roman"/>
              <a:ea typeface="Times New Roman"/>
            </a:endParaRPr>
          </a:p>
          <a:p>
            <a:pPr marL="27305" marR="18415" indent="332740" algn="just">
              <a:spcAft>
                <a:spcPts val="0"/>
              </a:spcAft>
            </a:pPr>
            <a:endParaRPr lang="uk-UA" sz="1600" dirty="0">
              <a:effectLst/>
              <a:latin typeface="Times New Roman"/>
              <a:ea typeface="SimSun"/>
            </a:endParaRPr>
          </a:p>
        </p:txBody>
      </p:sp>
    </p:spTree>
    <p:extLst>
      <p:ext uri="{BB962C8B-B14F-4D97-AF65-F5344CB8AC3E}">
        <p14:creationId xmlns:p14="http://schemas.microsoft.com/office/powerpoint/2010/main" val="12443795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467544" y="188640"/>
            <a:ext cx="8280920" cy="5078313"/>
          </a:xfrm>
          <a:prstGeom prst="rect">
            <a:avLst/>
          </a:prstGeom>
        </p:spPr>
        <p:txBody>
          <a:bodyPr wrap="square">
            <a:spAutoFit/>
          </a:bodyPr>
          <a:lstStyle/>
          <a:p>
            <a:pPr marL="27305" marR="18415" lvl="0" indent="332740" algn="just"/>
            <a:r>
              <a:rPr lang="uk-UA" b="1" i="1" spc="-10" dirty="0">
                <a:solidFill>
                  <a:srgbClr val="FFFF00"/>
                </a:solidFill>
                <a:latin typeface="Times New Roman"/>
                <a:ea typeface="Times New Roman"/>
              </a:rPr>
              <a:t>Програмні результати навчання:</a:t>
            </a:r>
            <a:endParaRPr lang="uk-UA" sz="1600" dirty="0">
              <a:solidFill>
                <a:srgbClr val="FFFF00"/>
              </a:solidFill>
              <a:latin typeface="Times New Roman"/>
              <a:ea typeface="SimSun"/>
            </a:endParaRPr>
          </a:p>
          <a:p>
            <a:pPr marL="27305" marR="18415" lvl="0" indent="332740" algn="just"/>
            <a:r>
              <a:rPr lang="uk-UA" spc="-10" dirty="0">
                <a:latin typeface="Times New Roman"/>
                <a:ea typeface="Times New Roman"/>
              </a:rPr>
              <a:t>РН 1. Виконувати технологічні процеси виробництва харчової продукції із застосуванням сучасного технологічного устаткування.</a:t>
            </a:r>
            <a:endParaRPr lang="uk-UA" sz="1600" dirty="0">
              <a:latin typeface="Times New Roman"/>
              <a:ea typeface="SimSun"/>
            </a:endParaRPr>
          </a:p>
          <a:p>
            <a:pPr marL="27305" marR="18415" lvl="0" indent="332740" algn="just"/>
            <a:r>
              <a:rPr lang="uk-UA" spc="-10" dirty="0">
                <a:latin typeface="Times New Roman"/>
                <a:ea typeface="Times New Roman"/>
              </a:rPr>
              <a:t>РН2. Застосовувати закономірності фізико-хімічних, біохімічних і мікробіологічних перетворень основних компонентів продовольчої сировини під час виробництва та зберігання готової продукції.</a:t>
            </a:r>
            <a:endParaRPr lang="uk-UA" sz="1600" dirty="0">
              <a:latin typeface="Times New Roman"/>
              <a:ea typeface="SimSun"/>
            </a:endParaRPr>
          </a:p>
          <a:p>
            <a:pPr marL="27305" marR="18415" lvl="0" indent="332740" algn="just"/>
            <a:r>
              <a:rPr lang="uk-UA" spc="-10" dirty="0">
                <a:latin typeface="Times New Roman"/>
                <a:ea typeface="Times New Roman"/>
              </a:rPr>
              <a:t>РН 3. Визначати показники якості сировини, напівфабрикатів і готової продукції відповідно до нормативних вимог.</a:t>
            </a:r>
            <a:endParaRPr lang="uk-UA" sz="1600" dirty="0">
              <a:latin typeface="Times New Roman"/>
              <a:ea typeface="SimSun"/>
            </a:endParaRPr>
          </a:p>
          <a:p>
            <a:pPr marL="27305" marR="18415" lvl="0" indent="332740" algn="just"/>
            <a:r>
              <a:rPr lang="uk-UA" spc="-10" dirty="0">
                <a:latin typeface="Times New Roman"/>
                <a:ea typeface="Times New Roman"/>
              </a:rPr>
              <a:t>РН 4. Контролювати технологічні процеси харчових і суміжних виробництв.</a:t>
            </a:r>
            <a:endParaRPr lang="uk-UA" sz="1600" dirty="0">
              <a:latin typeface="Times New Roman"/>
              <a:ea typeface="SimSun"/>
            </a:endParaRPr>
          </a:p>
          <a:p>
            <a:pPr marL="27305" marR="18415" lvl="0" indent="332740" algn="just"/>
            <a:r>
              <a:rPr lang="uk-UA" spc="-10" dirty="0">
                <a:latin typeface="Times New Roman"/>
                <a:ea typeface="Times New Roman"/>
              </a:rPr>
              <a:t>РН 5. Виявляти причини виникнення виробничих ситуацій і знаходити шляхи їх вирішення.</a:t>
            </a:r>
            <a:endParaRPr lang="uk-UA" sz="1600" dirty="0">
              <a:latin typeface="Times New Roman"/>
              <a:ea typeface="SimSun"/>
            </a:endParaRPr>
          </a:p>
          <a:p>
            <a:pPr marL="27305" marR="18415" lvl="0" indent="332740" algn="just"/>
            <a:r>
              <a:rPr lang="uk-UA" spc="-10" dirty="0">
                <a:latin typeface="Times New Roman"/>
                <a:ea typeface="Times New Roman"/>
              </a:rPr>
              <a:t>РН 6. Вносити пропозиції щодо удосконалення технології харчової продукції.</a:t>
            </a:r>
            <a:endParaRPr lang="uk-UA" sz="1600" dirty="0">
              <a:latin typeface="Times New Roman"/>
              <a:ea typeface="SimSun"/>
            </a:endParaRPr>
          </a:p>
          <a:p>
            <a:pPr marL="27305" marR="18415" lvl="0" indent="332740" algn="just"/>
            <a:r>
              <a:rPr lang="uk-UA" spc="-10" dirty="0">
                <a:latin typeface="Times New Roman"/>
                <a:ea typeface="Times New Roman"/>
              </a:rPr>
              <a:t>РН 7. Застосовувати вимоги законодавства, нормативно-технічну та технологічну документацію в галузі харчових технологій в професійній діяльності.</a:t>
            </a:r>
            <a:endParaRPr lang="uk-UA" sz="1600" dirty="0">
              <a:latin typeface="Times New Roman"/>
              <a:ea typeface="SimSun"/>
            </a:endParaRPr>
          </a:p>
          <a:p>
            <a:pPr marL="27305" marR="18415" lvl="0" indent="332740" algn="just"/>
            <a:r>
              <a:rPr lang="uk-UA" spc="-10" dirty="0">
                <a:latin typeface="Times New Roman"/>
                <a:ea typeface="Times New Roman"/>
              </a:rPr>
              <a:t>РН 11. Проводити технологічні, техніко-економічні розрахунки сировини, матеріальних ресурсів і заповнювати обліково-звітну документацію.</a:t>
            </a:r>
            <a:endParaRPr lang="uk-UA" sz="1600" dirty="0">
              <a:latin typeface="Times New Roman"/>
              <a:ea typeface="SimSun"/>
            </a:endParaRPr>
          </a:p>
          <a:p>
            <a:pPr marL="27305" marR="18415" lvl="0" indent="332740" algn="just"/>
            <a:r>
              <a:rPr lang="uk-UA" spc="-10" dirty="0">
                <a:latin typeface="Times New Roman"/>
                <a:ea typeface="Times New Roman"/>
              </a:rPr>
              <a:t>РН 16. Забезпечувати процес виробництва харчової та суміжної продукції   з дотриманням вимог екологічної безпеки.</a:t>
            </a:r>
            <a:endParaRPr lang="uk-UA" dirty="0"/>
          </a:p>
        </p:txBody>
      </p:sp>
    </p:spTree>
    <p:extLst>
      <p:ext uri="{BB962C8B-B14F-4D97-AF65-F5344CB8AC3E}">
        <p14:creationId xmlns:p14="http://schemas.microsoft.com/office/powerpoint/2010/main" val="2806604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058438" y="260648"/>
            <a:ext cx="4572000" cy="523220"/>
          </a:xfrm>
          <a:prstGeom prst="rect">
            <a:avLst/>
          </a:prstGeom>
        </p:spPr>
        <p:txBody>
          <a:bodyPr>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uk-UA" sz="28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Структура курсу:</a:t>
            </a:r>
            <a:endParaRPr lang="uk-UA" sz="28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graphicFrame>
        <p:nvGraphicFramePr>
          <p:cNvPr id="3" name="Таблица 2"/>
          <p:cNvGraphicFramePr>
            <a:graphicFrameLocks noGrp="1"/>
          </p:cNvGraphicFramePr>
          <p:nvPr>
            <p:extLst>
              <p:ext uri="{D42A27DB-BD31-4B8C-83A1-F6EECF244321}">
                <p14:modId xmlns:p14="http://schemas.microsoft.com/office/powerpoint/2010/main" val="2757066118"/>
              </p:ext>
            </p:extLst>
          </p:nvPr>
        </p:nvGraphicFramePr>
        <p:xfrm>
          <a:off x="251520" y="889557"/>
          <a:ext cx="8568952" cy="9296400"/>
        </p:xfrm>
        <a:graphic>
          <a:graphicData uri="http://schemas.openxmlformats.org/drawingml/2006/table">
            <a:tbl>
              <a:tblPr firstRow="1" bandRow="1">
                <a:tableStyleId>{5C22544A-7EE6-4342-B048-85BDC9FD1C3A}</a:tableStyleId>
              </a:tblPr>
              <a:tblGrid>
                <a:gridCol w="504056"/>
                <a:gridCol w="7272808"/>
                <a:gridCol w="792088"/>
              </a:tblGrid>
              <a:tr h="284253">
                <a:tc gridSpan="3">
                  <a:txBody>
                    <a:bodyPr/>
                    <a:lstStyle/>
                    <a:p>
                      <a:pPr algn="ctr"/>
                      <a:r>
                        <a:rPr lang="uk-UA" sz="2400" dirty="0" smtClean="0">
                          <a:solidFill>
                            <a:srgbClr val="7030A0"/>
                          </a:solidFill>
                        </a:rPr>
                        <a:t>Лекції</a:t>
                      </a:r>
                    </a:p>
                  </a:txBody>
                  <a:tcPr>
                    <a:lnB w="12700" cap="flat" cmpd="sng" algn="ctr">
                      <a:solidFill>
                        <a:schemeClr val="tx1"/>
                      </a:solidFill>
                      <a:prstDash val="solid"/>
                      <a:round/>
                      <a:headEnd type="none" w="med" len="med"/>
                      <a:tailEnd type="none" w="med" len="med"/>
                    </a:lnB>
                  </a:tcPr>
                </a:tc>
                <a:tc hMerge="1">
                  <a:txBody>
                    <a:bodyPr/>
                    <a:lstStyle/>
                    <a:p>
                      <a:endParaRPr lang="uk-UA" dirty="0"/>
                    </a:p>
                  </a:txBody>
                  <a:tcPr/>
                </a:tc>
                <a:tc hMerge="1">
                  <a:txBody>
                    <a:bodyPr/>
                    <a:lstStyle/>
                    <a:p>
                      <a:endParaRPr lang="uk-UA" dirty="0"/>
                    </a:p>
                  </a:txBody>
                  <a:tcPr/>
                </a:tc>
              </a:tr>
              <a:tr h="322153">
                <a:tc>
                  <a:txBody>
                    <a:bodyPr/>
                    <a:lstStyle/>
                    <a:p>
                      <a:endParaRPr lang="uk-UA"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uk-UA" sz="1400" b="0" i="1" dirty="0" smtClean="0">
                          <a:solidFill>
                            <a:srgbClr val="7030A0"/>
                          </a:solidFill>
                          <a:latin typeface="Times New Roman" panose="02020603050405020304" pitchFamily="18" charset="0"/>
                          <a:cs typeface="Times New Roman" panose="02020603050405020304" pitchFamily="18" charset="0"/>
                        </a:rPr>
                        <a:t>Тема:</a:t>
                      </a:r>
                      <a:endParaRPr lang="uk-UA" sz="1400" b="0" i="1" dirty="0">
                        <a:solidFill>
                          <a:srgbClr val="7030A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uk-UA" sz="1400" i="1" dirty="0" err="1" smtClean="0">
                          <a:solidFill>
                            <a:srgbClr val="7030A0"/>
                          </a:solidFill>
                          <a:latin typeface="Times New Roman" panose="02020603050405020304" pitchFamily="18" charset="0"/>
                          <a:cs typeface="Times New Roman" panose="02020603050405020304" pitchFamily="18" charset="0"/>
                        </a:rPr>
                        <a:t>К-ть</a:t>
                      </a:r>
                      <a:r>
                        <a:rPr lang="uk-UA" sz="1400" i="1" dirty="0" smtClean="0">
                          <a:solidFill>
                            <a:srgbClr val="7030A0"/>
                          </a:solidFill>
                          <a:latin typeface="Times New Roman" panose="02020603050405020304" pitchFamily="18" charset="0"/>
                          <a:cs typeface="Times New Roman" panose="02020603050405020304" pitchFamily="18" charset="0"/>
                        </a:rPr>
                        <a:t> годин</a:t>
                      </a:r>
                      <a:endParaRPr lang="uk-UA" sz="1400" i="1" dirty="0">
                        <a:solidFill>
                          <a:srgbClr val="7030A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r>
              <a:tr h="170552">
                <a:tc>
                  <a:txBody>
                    <a:bodyPr/>
                    <a:lstStyle/>
                    <a:p>
                      <a:pPr algn="ctr"/>
                      <a:r>
                        <a:rPr lang="uk-UA" sz="1200" dirty="0" smtClean="0">
                          <a:latin typeface="Times New Roman" panose="02020603050405020304" pitchFamily="18" charset="0"/>
                          <a:cs typeface="Times New Roman" panose="02020603050405020304" pitchFamily="18" charset="0"/>
                        </a:rPr>
                        <a:t>1</a:t>
                      </a:r>
                      <a:endParaRPr lang="uk-UA"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pPr algn="ctr">
                        <a:spcAft>
                          <a:spcPts val="0"/>
                        </a:spcAft>
                      </a:pPr>
                      <a:r>
                        <a:rPr lang="uk-UA" sz="1200" b="1" dirty="0">
                          <a:solidFill>
                            <a:srgbClr val="000000"/>
                          </a:solidFill>
                          <a:effectLst/>
                          <a:latin typeface="Times New Roman"/>
                          <a:ea typeface="Times New Roman"/>
                          <a:cs typeface="Times New Roman"/>
                        </a:rPr>
                        <a:t>Розділ </a:t>
                      </a:r>
                      <a:r>
                        <a:rPr lang="uk-UA" sz="1200" b="1" dirty="0" smtClean="0">
                          <a:solidFill>
                            <a:srgbClr val="000000"/>
                          </a:solidFill>
                          <a:effectLst/>
                          <a:latin typeface="Times New Roman"/>
                          <a:ea typeface="Times New Roman"/>
                          <a:cs typeface="Times New Roman"/>
                        </a:rPr>
                        <a:t>І</a:t>
                      </a:r>
                      <a:r>
                        <a:rPr lang="uk-UA" sz="1200" b="0" baseline="0" dirty="0" smtClean="0">
                          <a:solidFill>
                            <a:schemeClr val="dk1"/>
                          </a:solidFill>
                          <a:effectLst/>
                          <a:latin typeface="Times New Roman"/>
                          <a:ea typeface="SimSun"/>
                          <a:cs typeface="Times New Roman"/>
                        </a:rPr>
                        <a:t> </a:t>
                      </a:r>
                      <a:r>
                        <a:rPr lang="uk-UA" sz="1200" b="1" i="1" dirty="0" smtClean="0">
                          <a:solidFill>
                            <a:srgbClr val="000000"/>
                          </a:solidFill>
                          <a:effectLst/>
                          <a:latin typeface="Times New Roman"/>
                          <a:ea typeface="Times New Roman"/>
                          <a:cs typeface="Times New Roman"/>
                        </a:rPr>
                        <a:t>Вступ</a:t>
                      </a:r>
                      <a:r>
                        <a:rPr lang="uk-UA" sz="1200" b="1" i="1" dirty="0">
                          <a:solidFill>
                            <a:srgbClr val="000000"/>
                          </a:solidFill>
                          <a:effectLst/>
                          <a:latin typeface="Times New Roman"/>
                          <a:ea typeface="Times New Roman"/>
                          <a:cs typeface="Times New Roman"/>
                        </a:rPr>
                        <a:t>. </a:t>
                      </a:r>
                      <a:r>
                        <a:rPr lang="uk-UA" sz="1200" b="1" i="1" dirty="0">
                          <a:effectLst/>
                          <a:latin typeface="Times New Roman"/>
                          <a:ea typeface="Times New Roman"/>
                          <a:cs typeface="Times New Roman"/>
                        </a:rPr>
                        <a:t>Прийоми кулінарної обробки продуктів харчування</a:t>
                      </a:r>
                      <a:endParaRPr lang="uk-UA" sz="1200" dirty="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spcAft>
                          <a:spcPts val="0"/>
                        </a:spcAft>
                      </a:pPr>
                      <a:r>
                        <a:rPr lang="uk-UA" sz="1200" dirty="0">
                          <a:effectLst/>
                          <a:latin typeface="Times New Roman"/>
                          <a:ea typeface="Times New Roman"/>
                          <a:cs typeface="Times New Roman"/>
                        </a:rPr>
                        <a:t>4</a:t>
                      </a:r>
                      <a:endParaRPr lang="uk-UA" sz="1200" dirty="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tcPr>
                </a:tc>
              </a:tr>
              <a:tr h="170552">
                <a:tc>
                  <a:txBody>
                    <a:bodyPr/>
                    <a:lstStyle/>
                    <a:p>
                      <a:pPr algn="ctr"/>
                      <a:endParaRPr lang="uk-UA"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pPr algn="ctr">
                        <a:spcAft>
                          <a:spcPts val="0"/>
                        </a:spcAft>
                      </a:pPr>
                      <a:r>
                        <a:rPr lang="uk-UA" sz="1200" dirty="0">
                          <a:effectLst/>
                          <a:latin typeface="Times New Roman"/>
                          <a:ea typeface="Times New Roman"/>
                          <a:cs typeface="Times New Roman"/>
                        </a:rPr>
                        <a:t> </a:t>
                      </a:r>
                      <a:r>
                        <a:rPr lang="uk-UA" sz="1200" b="1" dirty="0">
                          <a:solidFill>
                            <a:srgbClr val="000000"/>
                          </a:solidFill>
                          <a:effectLst/>
                          <a:latin typeface="Times New Roman"/>
                          <a:ea typeface="Times New Roman"/>
                          <a:cs typeface="Times New Roman"/>
                        </a:rPr>
                        <a:t>Розділ </a:t>
                      </a:r>
                      <a:r>
                        <a:rPr lang="uk-UA" sz="1200" b="1" dirty="0" smtClean="0">
                          <a:solidFill>
                            <a:srgbClr val="000000"/>
                          </a:solidFill>
                          <a:effectLst/>
                          <a:latin typeface="Times New Roman"/>
                          <a:ea typeface="Times New Roman"/>
                          <a:cs typeface="Times New Roman"/>
                        </a:rPr>
                        <a:t>ІІ</a:t>
                      </a:r>
                      <a:r>
                        <a:rPr lang="uk-UA" sz="1200" b="0" baseline="0" dirty="0" smtClean="0">
                          <a:solidFill>
                            <a:schemeClr val="dk1"/>
                          </a:solidFill>
                          <a:effectLst/>
                          <a:latin typeface="Times New Roman"/>
                          <a:ea typeface="SimSun"/>
                          <a:cs typeface="Times New Roman"/>
                        </a:rPr>
                        <a:t> </a:t>
                      </a:r>
                      <a:r>
                        <a:rPr lang="uk-UA" sz="1200" b="1" i="1" dirty="0" smtClean="0">
                          <a:solidFill>
                            <a:srgbClr val="000000"/>
                          </a:solidFill>
                          <a:effectLst/>
                          <a:latin typeface="Times New Roman"/>
                          <a:ea typeface="Times New Roman"/>
                          <a:cs typeface="Times New Roman"/>
                        </a:rPr>
                        <a:t>Технологічні </a:t>
                      </a:r>
                      <a:r>
                        <a:rPr lang="uk-UA" sz="1200" b="1" i="1" dirty="0">
                          <a:solidFill>
                            <a:srgbClr val="000000"/>
                          </a:solidFill>
                          <a:effectLst/>
                          <a:latin typeface="Times New Roman"/>
                          <a:ea typeface="Times New Roman"/>
                          <a:cs typeface="Times New Roman"/>
                        </a:rPr>
                        <a:t>процеси механічної обробки сировини і виробництва напівфабрикатів</a:t>
                      </a:r>
                      <a:endParaRPr lang="uk-UA" sz="1200" dirty="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spcAft>
                          <a:spcPts val="0"/>
                        </a:spcAft>
                      </a:pPr>
                      <a:r>
                        <a:rPr lang="uk-UA" sz="1200">
                          <a:effectLst/>
                          <a:latin typeface="Times New Roman"/>
                          <a:ea typeface="Times New Roman"/>
                          <a:cs typeface="Times New Roman"/>
                        </a:rPr>
                        <a:t> </a:t>
                      </a:r>
                      <a:endParaRPr lang="uk-UA" sz="120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tcPr>
                </a:tc>
              </a:tr>
              <a:tr h="170552">
                <a:tc>
                  <a:txBody>
                    <a:bodyPr/>
                    <a:lstStyle/>
                    <a:p>
                      <a:pPr algn="ctr"/>
                      <a:r>
                        <a:rPr lang="uk-UA" sz="1200" dirty="0" smtClean="0">
                          <a:latin typeface="Times New Roman" panose="02020603050405020304" pitchFamily="18" charset="0"/>
                          <a:cs typeface="Times New Roman" panose="02020603050405020304" pitchFamily="18" charset="0"/>
                        </a:rPr>
                        <a:t>2</a:t>
                      </a:r>
                      <a:endParaRPr lang="uk-UA"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pPr>
                        <a:spcAft>
                          <a:spcPts val="0"/>
                        </a:spcAft>
                      </a:pPr>
                      <a:r>
                        <a:rPr lang="uk-UA" sz="1200" dirty="0">
                          <a:effectLst/>
                          <a:latin typeface="Times New Roman"/>
                          <a:ea typeface="Times New Roman"/>
                          <a:cs typeface="Times New Roman"/>
                        </a:rPr>
                        <a:t>Обробка овочів плодів та грибів </a:t>
                      </a:r>
                      <a:endParaRPr lang="uk-UA" sz="1200" dirty="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spcAft>
                          <a:spcPts val="0"/>
                        </a:spcAft>
                      </a:pPr>
                      <a:r>
                        <a:rPr lang="uk-UA" sz="1200">
                          <a:effectLst/>
                          <a:latin typeface="Times New Roman"/>
                          <a:ea typeface="Times New Roman"/>
                          <a:cs typeface="Times New Roman"/>
                        </a:rPr>
                        <a:t>2</a:t>
                      </a:r>
                      <a:endParaRPr lang="uk-UA" sz="120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tcPr>
                </a:tc>
              </a:tr>
              <a:tr h="170552">
                <a:tc>
                  <a:txBody>
                    <a:bodyPr/>
                    <a:lstStyle/>
                    <a:p>
                      <a:pPr algn="ctr"/>
                      <a:r>
                        <a:rPr lang="uk-UA" sz="1200" dirty="0" smtClean="0">
                          <a:latin typeface="Times New Roman" panose="02020603050405020304" pitchFamily="18" charset="0"/>
                          <a:cs typeface="Times New Roman" panose="02020603050405020304" pitchFamily="18" charset="0"/>
                        </a:rPr>
                        <a:t>3</a:t>
                      </a:r>
                      <a:endParaRPr lang="uk-UA"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pPr>
                        <a:spcAft>
                          <a:spcPts val="0"/>
                        </a:spcAft>
                      </a:pPr>
                      <a:r>
                        <a:rPr lang="uk-UA" sz="1200" dirty="0">
                          <a:effectLst/>
                          <a:latin typeface="Times New Roman"/>
                          <a:ea typeface="Times New Roman"/>
                          <a:cs typeface="Times New Roman"/>
                        </a:rPr>
                        <a:t>Обробка риби та нерибних морепродуктів </a:t>
                      </a:r>
                      <a:endParaRPr lang="uk-UA" sz="1200" dirty="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spcAft>
                          <a:spcPts val="0"/>
                        </a:spcAft>
                      </a:pPr>
                      <a:r>
                        <a:rPr lang="uk-UA" sz="1200">
                          <a:effectLst/>
                          <a:latin typeface="Times New Roman"/>
                          <a:ea typeface="Times New Roman"/>
                          <a:cs typeface="Times New Roman"/>
                        </a:rPr>
                        <a:t>4</a:t>
                      </a:r>
                      <a:endParaRPr lang="uk-UA" sz="120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tcPr>
                </a:tc>
              </a:tr>
              <a:tr h="170552">
                <a:tc>
                  <a:txBody>
                    <a:bodyPr/>
                    <a:lstStyle/>
                    <a:p>
                      <a:pPr algn="ctr"/>
                      <a:r>
                        <a:rPr lang="uk-UA" sz="1200" dirty="0" smtClean="0">
                          <a:latin typeface="Times New Roman" panose="02020603050405020304" pitchFamily="18" charset="0"/>
                          <a:cs typeface="Times New Roman" panose="02020603050405020304" pitchFamily="18" charset="0"/>
                        </a:rPr>
                        <a:t>4</a:t>
                      </a:r>
                      <a:endParaRPr lang="uk-UA"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pPr>
                        <a:spcAft>
                          <a:spcPts val="0"/>
                        </a:spcAft>
                      </a:pPr>
                      <a:r>
                        <a:rPr lang="uk-UA" sz="1200" dirty="0">
                          <a:effectLst/>
                          <a:latin typeface="Times New Roman"/>
                          <a:ea typeface="Times New Roman"/>
                          <a:cs typeface="Times New Roman"/>
                        </a:rPr>
                        <a:t>Обробка м’яса і м’ясопродуктів </a:t>
                      </a:r>
                      <a:endParaRPr lang="uk-UA" sz="1200" dirty="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spcAft>
                          <a:spcPts val="0"/>
                        </a:spcAft>
                      </a:pPr>
                      <a:r>
                        <a:rPr lang="uk-UA" sz="1200">
                          <a:effectLst/>
                          <a:latin typeface="Times New Roman"/>
                          <a:ea typeface="Times New Roman"/>
                          <a:cs typeface="Times New Roman"/>
                        </a:rPr>
                        <a:t>4</a:t>
                      </a:r>
                      <a:endParaRPr lang="uk-UA" sz="120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tcPr>
                </a:tc>
              </a:tr>
              <a:tr h="170552">
                <a:tc>
                  <a:txBody>
                    <a:bodyPr/>
                    <a:lstStyle/>
                    <a:p>
                      <a:pPr algn="ctr"/>
                      <a:r>
                        <a:rPr lang="uk-UA" sz="1200" dirty="0" smtClean="0">
                          <a:latin typeface="Times New Roman" panose="02020603050405020304" pitchFamily="18" charset="0"/>
                          <a:cs typeface="Times New Roman" panose="02020603050405020304" pitchFamily="18" charset="0"/>
                        </a:rPr>
                        <a:t>5</a:t>
                      </a:r>
                      <a:endParaRPr lang="uk-UA"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pPr>
                        <a:spcAft>
                          <a:spcPts val="0"/>
                        </a:spcAft>
                      </a:pPr>
                      <a:r>
                        <a:rPr lang="uk-UA" sz="1200" dirty="0">
                          <a:effectLst/>
                          <a:latin typeface="Times New Roman"/>
                          <a:ea typeface="Times New Roman"/>
                          <a:cs typeface="Times New Roman"/>
                        </a:rPr>
                        <a:t>Обробка с/г птиці і дичини </a:t>
                      </a:r>
                      <a:endParaRPr lang="uk-UA" sz="1200" dirty="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spcAft>
                          <a:spcPts val="0"/>
                        </a:spcAft>
                      </a:pPr>
                      <a:r>
                        <a:rPr lang="uk-UA" sz="1200">
                          <a:effectLst/>
                          <a:latin typeface="Times New Roman"/>
                          <a:ea typeface="Times New Roman"/>
                          <a:cs typeface="Times New Roman"/>
                        </a:rPr>
                        <a:t>4</a:t>
                      </a:r>
                      <a:endParaRPr lang="uk-UA" sz="120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tcPr>
                </a:tc>
              </a:tr>
              <a:tr h="170552">
                <a:tc>
                  <a:txBody>
                    <a:bodyPr/>
                    <a:lstStyle/>
                    <a:p>
                      <a:pPr algn="ctr"/>
                      <a:r>
                        <a:rPr lang="uk-UA" sz="1200" dirty="0" smtClean="0">
                          <a:latin typeface="Times New Roman" panose="02020603050405020304" pitchFamily="18" charset="0"/>
                          <a:cs typeface="Times New Roman" panose="02020603050405020304" pitchFamily="18" charset="0"/>
                        </a:rPr>
                        <a:t>6</a:t>
                      </a:r>
                      <a:endParaRPr lang="uk-UA"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pPr algn="ctr">
                        <a:spcAft>
                          <a:spcPts val="0"/>
                        </a:spcAft>
                      </a:pPr>
                      <a:r>
                        <a:rPr lang="uk-UA" sz="1200" b="1" dirty="0">
                          <a:solidFill>
                            <a:srgbClr val="000000"/>
                          </a:solidFill>
                          <a:effectLst/>
                          <a:latin typeface="Times New Roman"/>
                          <a:ea typeface="Times New Roman"/>
                          <a:cs typeface="Times New Roman"/>
                        </a:rPr>
                        <a:t>Розділ </a:t>
                      </a:r>
                      <a:r>
                        <a:rPr lang="uk-UA" sz="1200" b="1" dirty="0" smtClean="0">
                          <a:solidFill>
                            <a:srgbClr val="000000"/>
                          </a:solidFill>
                          <a:effectLst/>
                          <a:latin typeface="Times New Roman"/>
                          <a:ea typeface="Times New Roman"/>
                          <a:cs typeface="Times New Roman"/>
                        </a:rPr>
                        <a:t>ІІІ</a:t>
                      </a:r>
                      <a:r>
                        <a:rPr lang="uk-UA" sz="1200" b="0" baseline="0" dirty="0" smtClean="0">
                          <a:solidFill>
                            <a:schemeClr val="dk1"/>
                          </a:solidFill>
                          <a:effectLst/>
                          <a:latin typeface="Times New Roman"/>
                          <a:ea typeface="SimSun"/>
                          <a:cs typeface="Times New Roman"/>
                        </a:rPr>
                        <a:t> </a:t>
                      </a:r>
                      <a:r>
                        <a:rPr lang="uk-UA" sz="1200" b="1" i="1" dirty="0" smtClean="0">
                          <a:effectLst/>
                          <a:latin typeface="Times New Roman"/>
                          <a:ea typeface="Times New Roman"/>
                          <a:cs typeface="Times New Roman"/>
                        </a:rPr>
                        <a:t>Зміни </a:t>
                      </a:r>
                      <a:r>
                        <a:rPr lang="uk-UA" sz="1200" b="1" i="1" dirty="0">
                          <a:effectLst/>
                          <a:latin typeface="Times New Roman"/>
                          <a:ea typeface="Times New Roman"/>
                          <a:cs typeface="Times New Roman"/>
                        </a:rPr>
                        <a:t>та процеси, що проходять при кулінарній обробці продуктів</a:t>
                      </a:r>
                      <a:endParaRPr lang="uk-UA" sz="1200" dirty="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spcAft>
                          <a:spcPts val="0"/>
                        </a:spcAft>
                      </a:pPr>
                      <a:r>
                        <a:rPr lang="uk-UA" sz="1200">
                          <a:effectLst/>
                          <a:latin typeface="Times New Roman"/>
                          <a:ea typeface="Times New Roman"/>
                          <a:cs typeface="Times New Roman"/>
                        </a:rPr>
                        <a:t>4</a:t>
                      </a:r>
                      <a:endParaRPr lang="uk-UA" sz="120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tcPr>
                </a:tc>
              </a:tr>
              <a:tr h="170552">
                <a:tc>
                  <a:txBody>
                    <a:bodyPr/>
                    <a:lstStyle/>
                    <a:p>
                      <a:pPr algn="ctr"/>
                      <a:endParaRPr lang="uk-UA"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pPr algn="ctr">
                        <a:spcAft>
                          <a:spcPts val="0"/>
                        </a:spcAft>
                      </a:pPr>
                      <a:r>
                        <a:rPr lang="uk-UA" sz="1200" b="1" dirty="0">
                          <a:solidFill>
                            <a:srgbClr val="000000"/>
                          </a:solidFill>
                          <a:effectLst/>
                          <a:latin typeface="Times New Roman"/>
                          <a:ea typeface="Times New Roman"/>
                          <a:cs typeface="Times New Roman"/>
                        </a:rPr>
                        <a:t>Розділ І</a:t>
                      </a:r>
                      <a:r>
                        <a:rPr lang="en-US" sz="1200" b="1" dirty="0" smtClean="0">
                          <a:solidFill>
                            <a:srgbClr val="000000"/>
                          </a:solidFill>
                          <a:effectLst/>
                          <a:latin typeface="Times New Roman"/>
                          <a:ea typeface="Times New Roman"/>
                          <a:cs typeface="Times New Roman"/>
                        </a:rPr>
                        <a:t>V</a:t>
                      </a:r>
                      <a:r>
                        <a:rPr lang="uk-UA" sz="1200" b="0" baseline="0" dirty="0" smtClean="0">
                          <a:solidFill>
                            <a:schemeClr val="dk1"/>
                          </a:solidFill>
                          <a:effectLst/>
                          <a:latin typeface="Times New Roman"/>
                          <a:ea typeface="SimSun"/>
                          <a:cs typeface="Times New Roman"/>
                        </a:rPr>
                        <a:t> </a:t>
                      </a:r>
                      <a:r>
                        <a:rPr lang="uk-UA" sz="1200" b="1" i="1" dirty="0" smtClean="0">
                          <a:solidFill>
                            <a:srgbClr val="000000"/>
                          </a:solidFill>
                          <a:effectLst/>
                          <a:latin typeface="Times New Roman"/>
                          <a:ea typeface="Times New Roman"/>
                          <a:cs typeface="Times New Roman"/>
                        </a:rPr>
                        <a:t>Технологічні </a:t>
                      </a:r>
                      <a:r>
                        <a:rPr lang="uk-UA" sz="1200" b="1" i="1" dirty="0">
                          <a:solidFill>
                            <a:srgbClr val="000000"/>
                          </a:solidFill>
                          <a:effectLst/>
                          <a:latin typeface="Times New Roman"/>
                          <a:ea typeface="Times New Roman"/>
                          <a:cs typeface="Times New Roman"/>
                        </a:rPr>
                        <a:t>процеси приготування і відпуску страв і кулінарних виробів</a:t>
                      </a:r>
                      <a:endParaRPr lang="uk-UA" sz="1200" dirty="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spcAft>
                          <a:spcPts val="0"/>
                        </a:spcAft>
                      </a:pPr>
                      <a:r>
                        <a:rPr lang="uk-UA" sz="1200">
                          <a:effectLst/>
                          <a:latin typeface="Times New Roman"/>
                          <a:ea typeface="Times New Roman"/>
                          <a:cs typeface="Times New Roman"/>
                        </a:rPr>
                        <a:t> </a:t>
                      </a:r>
                      <a:endParaRPr lang="uk-UA" sz="120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tcPr>
                </a:tc>
              </a:tr>
              <a:tr h="170552">
                <a:tc>
                  <a:txBody>
                    <a:bodyPr/>
                    <a:lstStyle/>
                    <a:p>
                      <a:pPr algn="ctr"/>
                      <a:r>
                        <a:rPr lang="uk-UA" sz="1200" dirty="0" smtClean="0">
                          <a:latin typeface="Times New Roman" panose="02020603050405020304" pitchFamily="18" charset="0"/>
                          <a:cs typeface="Times New Roman" panose="02020603050405020304" pitchFamily="18" charset="0"/>
                        </a:rPr>
                        <a:t>7</a:t>
                      </a:r>
                      <a:endParaRPr lang="uk-UA"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pPr>
                        <a:spcAft>
                          <a:spcPts val="0"/>
                        </a:spcAft>
                      </a:pPr>
                      <a:r>
                        <a:rPr lang="uk-UA" sz="1200" dirty="0">
                          <a:effectLst/>
                          <a:latin typeface="Times New Roman"/>
                          <a:ea typeface="Times New Roman"/>
                          <a:cs typeface="Times New Roman"/>
                        </a:rPr>
                        <a:t>Асортимент і технологія супів</a:t>
                      </a:r>
                      <a:endParaRPr lang="uk-UA" sz="1200" dirty="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spcAft>
                          <a:spcPts val="0"/>
                        </a:spcAft>
                      </a:pPr>
                      <a:r>
                        <a:rPr lang="uk-UA" sz="1200">
                          <a:effectLst/>
                          <a:latin typeface="Times New Roman"/>
                          <a:ea typeface="Times New Roman"/>
                          <a:cs typeface="Times New Roman"/>
                        </a:rPr>
                        <a:t>4</a:t>
                      </a:r>
                      <a:endParaRPr lang="uk-UA" sz="120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tcPr>
                </a:tc>
              </a:tr>
              <a:tr h="170552">
                <a:tc>
                  <a:txBody>
                    <a:bodyPr/>
                    <a:lstStyle/>
                    <a:p>
                      <a:pPr algn="ctr"/>
                      <a:r>
                        <a:rPr lang="uk-UA" sz="1200" dirty="0" smtClean="0">
                          <a:latin typeface="Times New Roman" panose="02020603050405020304" pitchFamily="18" charset="0"/>
                          <a:cs typeface="Times New Roman" panose="02020603050405020304" pitchFamily="18" charset="0"/>
                        </a:rPr>
                        <a:t>8</a:t>
                      </a:r>
                      <a:endParaRPr lang="uk-UA"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pPr>
                        <a:spcAft>
                          <a:spcPts val="0"/>
                        </a:spcAft>
                      </a:pPr>
                      <a:r>
                        <a:rPr lang="uk-UA" sz="1200" dirty="0">
                          <a:effectLst/>
                          <a:latin typeface="Times New Roman"/>
                          <a:ea typeface="Times New Roman"/>
                          <a:cs typeface="Times New Roman"/>
                        </a:rPr>
                        <a:t>Асортимент і технологія соусів </a:t>
                      </a:r>
                      <a:endParaRPr lang="uk-UA" sz="1200" dirty="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spcAft>
                          <a:spcPts val="0"/>
                        </a:spcAft>
                      </a:pPr>
                      <a:r>
                        <a:rPr lang="uk-UA" sz="1200">
                          <a:effectLst/>
                          <a:latin typeface="Times New Roman"/>
                          <a:ea typeface="Times New Roman"/>
                          <a:cs typeface="Times New Roman"/>
                        </a:rPr>
                        <a:t>4</a:t>
                      </a:r>
                      <a:endParaRPr lang="uk-UA" sz="120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tcPr>
                </a:tc>
              </a:tr>
              <a:tr h="170552">
                <a:tc>
                  <a:txBody>
                    <a:bodyPr/>
                    <a:lstStyle/>
                    <a:p>
                      <a:pPr algn="ctr"/>
                      <a:r>
                        <a:rPr lang="uk-UA" sz="1200" dirty="0" smtClean="0">
                          <a:latin typeface="Times New Roman" panose="02020603050405020304" pitchFamily="18" charset="0"/>
                          <a:cs typeface="Times New Roman" panose="02020603050405020304" pitchFamily="18" charset="0"/>
                        </a:rPr>
                        <a:t>9</a:t>
                      </a:r>
                      <a:endParaRPr lang="uk-UA"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pPr>
                        <a:spcAft>
                          <a:spcPts val="0"/>
                        </a:spcAft>
                      </a:pPr>
                      <a:r>
                        <a:rPr lang="uk-UA" sz="1200" dirty="0">
                          <a:effectLst/>
                          <a:latin typeface="Times New Roman"/>
                          <a:ea typeface="Times New Roman"/>
                          <a:cs typeface="Times New Roman"/>
                        </a:rPr>
                        <a:t>Технологія страв і гарнірів з круп, бобових, макаронних виробів</a:t>
                      </a:r>
                      <a:endParaRPr lang="uk-UA" sz="1200" dirty="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spcAft>
                          <a:spcPts val="0"/>
                        </a:spcAft>
                      </a:pPr>
                      <a:r>
                        <a:rPr lang="uk-UA" sz="1200" dirty="0">
                          <a:effectLst/>
                          <a:latin typeface="Times New Roman"/>
                          <a:ea typeface="Times New Roman"/>
                          <a:cs typeface="Times New Roman"/>
                        </a:rPr>
                        <a:t>2</a:t>
                      </a:r>
                      <a:endParaRPr lang="uk-UA" sz="1200" dirty="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tcPr>
                </a:tc>
              </a:tr>
              <a:tr h="170552">
                <a:tc>
                  <a:txBody>
                    <a:bodyPr/>
                    <a:lstStyle/>
                    <a:p>
                      <a:pPr algn="ctr"/>
                      <a:r>
                        <a:rPr lang="uk-UA" sz="1200" dirty="0" smtClean="0">
                          <a:latin typeface="Times New Roman" panose="02020603050405020304" pitchFamily="18" charset="0"/>
                          <a:cs typeface="Times New Roman" panose="02020603050405020304" pitchFamily="18" charset="0"/>
                        </a:rPr>
                        <a:t>10</a:t>
                      </a:r>
                      <a:endParaRPr lang="uk-UA"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pPr>
                        <a:spcAft>
                          <a:spcPts val="0"/>
                        </a:spcAft>
                      </a:pPr>
                      <a:r>
                        <a:rPr lang="uk-UA" sz="1200" dirty="0">
                          <a:effectLst/>
                          <a:latin typeface="Times New Roman"/>
                          <a:ea typeface="Times New Roman"/>
                          <a:cs typeface="Times New Roman"/>
                        </a:rPr>
                        <a:t>Технологія страв  і  гарнірів з овочів, грибів</a:t>
                      </a:r>
                      <a:endParaRPr lang="uk-UA" sz="1200" dirty="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spcAft>
                          <a:spcPts val="0"/>
                        </a:spcAft>
                      </a:pPr>
                      <a:r>
                        <a:rPr lang="uk-UA" sz="1200" dirty="0">
                          <a:effectLst/>
                          <a:latin typeface="Times New Roman"/>
                          <a:ea typeface="Times New Roman"/>
                          <a:cs typeface="Times New Roman"/>
                        </a:rPr>
                        <a:t>2</a:t>
                      </a:r>
                      <a:endParaRPr lang="uk-UA" sz="1200" dirty="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tcPr>
                </a:tc>
              </a:tr>
              <a:tr h="170552">
                <a:tc>
                  <a:txBody>
                    <a:bodyPr/>
                    <a:lstStyle/>
                    <a:p>
                      <a:pPr algn="ctr"/>
                      <a:r>
                        <a:rPr lang="uk-UA" sz="1200" dirty="0" smtClean="0">
                          <a:latin typeface="Times New Roman" panose="02020603050405020304" pitchFamily="18" charset="0"/>
                          <a:cs typeface="Times New Roman" panose="02020603050405020304" pitchFamily="18" charset="0"/>
                        </a:rPr>
                        <a:t>11</a:t>
                      </a:r>
                      <a:endParaRPr lang="uk-UA"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pPr>
                        <a:spcAft>
                          <a:spcPts val="0"/>
                        </a:spcAft>
                      </a:pPr>
                      <a:r>
                        <a:rPr lang="uk-UA" sz="1200" dirty="0">
                          <a:effectLst/>
                          <a:latin typeface="Times New Roman"/>
                          <a:ea typeface="Times New Roman"/>
                          <a:cs typeface="Times New Roman"/>
                        </a:rPr>
                        <a:t>Технологія страв  з  риби і морепродуктів</a:t>
                      </a:r>
                      <a:endParaRPr lang="uk-UA" sz="1200" dirty="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spcAft>
                          <a:spcPts val="0"/>
                        </a:spcAft>
                      </a:pPr>
                      <a:r>
                        <a:rPr lang="uk-UA" sz="1200" dirty="0">
                          <a:effectLst/>
                          <a:latin typeface="Times New Roman"/>
                          <a:ea typeface="Times New Roman"/>
                          <a:cs typeface="Times New Roman"/>
                        </a:rPr>
                        <a:t>2</a:t>
                      </a:r>
                      <a:endParaRPr lang="uk-UA" sz="1200" dirty="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tcPr>
                </a:tc>
              </a:tr>
              <a:tr h="170552">
                <a:tc>
                  <a:txBody>
                    <a:bodyPr/>
                    <a:lstStyle/>
                    <a:p>
                      <a:pPr algn="ctr"/>
                      <a:r>
                        <a:rPr lang="uk-UA" sz="1200" dirty="0" smtClean="0">
                          <a:latin typeface="Times New Roman" panose="02020603050405020304" pitchFamily="18" charset="0"/>
                          <a:cs typeface="Times New Roman" panose="02020603050405020304" pitchFamily="18" charset="0"/>
                        </a:rPr>
                        <a:t>12</a:t>
                      </a:r>
                      <a:endParaRPr lang="uk-UA"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pPr>
                        <a:spcAft>
                          <a:spcPts val="0"/>
                        </a:spcAft>
                      </a:pPr>
                      <a:r>
                        <a:rPr lang="uk-UA" sz="1200" dirty="0">
                          <a:effectLst/>
                          <a:latin typeface="Times New Roman"/>
                          <a:ea typeface="Times New Roman"/>
                          <a:cs typeface="Times New Roman"/>
                        </a:rPr>
                        <a:t>Технологія страв  з  м’яса і м’ясопродуктів</a:t>
                      </a:r>
                      <a:endParaRPr lang="uk-UA" sz="1200" dirty="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spcAft>
                          <a:spcPts val="0"/>
                        </a:spcAft>
                      </a:pPr>
                      <a:r>
                        <a:rPr lang="uk-UA" sz="1200" dirty="0">
                          <a:effectLst/>
                          <a:latin typeface="Times New Roman"/>
                          <a:ea typeface="Times New Roman"/>
                          <a:cs typeface="Times New Roman"/>
                        </a:rPr>
                        <a:t>4</a:t>
                      </a:r>
                      <a:endParaRPr lang="uk-UA" sz="1200" dirty="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tcPr>
                </a:tc>
              </a:tr>
              <a:tr h="170552">
                <a:tc>
                  <a:txBody>
                    <a:bodyPr/>
                    <a:lstStyle/>
                    <a:p>
                      <a:pPr algn="ctr"/>
                      <a:r>
                        <a:rPr lang="uk-UA" sz="1200" dirty="0" smtClean="0">
                          <a:latin typeface="Times New Roman" panose="02020603050405020304" pitchFamily="18" charset="0"/>
                          <a:cs typeface="Times New Roman" panose="02020603050405020304" pitchFamily="18" charset="0"/>
                        </a:rPr>
                        <a:t>13</a:t>
                      </a:r>
                      <a:endParaRPr lang="uk-UA"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pPr>
                        <a:spcAft>
                          <a:spcPts val="0"/>
                        </a:spcAft>
                      </a:pPr>
                      <a:r>
                        <a:rPr lang="uk-UA" sz="1200" dirty="0">
                          <a:effectLst/>
                          <a:latin typeface="Times New Roman"/>
                          <a:ea typeface="Times New Roman"/>
                          <a:cs typeface="Times New Roman"/>
                        </a:rPr>
                        <a:t>Технологія страв  з птиці, пернатої дичини і кролика</a:t>
                      </a:r>
                      <a:endParaRPr lang="uk-UA" sz="1200" dirty="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spcAft>
                          <a:spcPts val="0"/>
                        </a:spcAft>
                      </a:pPr>
                      <a:r>
                        <a:rPr lang="uk-UA" sz="1200">
                          <a:effectLst/>
                          <a:latin typeface="Times New Roman"/>
                          <a:ea typeface="Times New Roman"/>
                          <a:cs typeface="Times New Roman"/>
                        </a:rPr>
                        <a:t>4</a:t>
                      </a:r>
                      <a:endParaRPr lang="uk-UA" sz="120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tcPr>
                </a:tc>
              </a:tr>
              <a:tr h="170552">
                <a:tc>
                  <a:txBody>
                    <a:bodyPr/>
                    <a:lstStyle/>
                    <a:p>
                      <a:pPr algn="ctr"/>
                      <a:r>
                        <a:rPr lang="uk-UA" sz="1200" dirty="0" smtClean="0">
                          <a:latin typeface="Times New Roman" panose="02020603050405020304" pitchFamily="18" charset="0"/>
                          <a:cs typeface="Times New Roman" panose="02020603050405020304" pitchFamily="18" charset="0"/>
                        </a:rPr>
                        <a:t>14</a:t>
                      </a:r>
                      <a:endParaRPr lang="uk-UA"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pPr>
                        <a:spcAft>
                          <a:spcPts val="0"/>
                        </a:spcAft>
                      </a:pPr>
                      <a:r>
                        <a:rPr lang="uk-UA" sz="1200" dirty="0">
                          <a:effectLst/>
                          <a:latin typeface="Times New Roman"/>
                          <a:ea typeface="Times New Roman"/>
                          <a:cs typeface="Times New Roman"/>
                        </a:rPr>
                        <a:t>Технологія холодних  страв  і  закусок</a:t>
                      </a:r>
                      <a:endParaRPr lang="uk-UA" sz="1200" dirty="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spcAft>
                          <a:spcPts val="0"/>
                        </a:spcAft>
                      </a:pPr>
                      <a:r>
                        <a:rPr lang="uk-UA" sz="1200">
                          <a:effectLst/>
                          <a:latin typeface="Times New Roman"/>
                          <a:ea typeface="Times New Roman"/>
                          <a:cs typeface="Times New Roman"/>
                        </a:rPr>
                        <a:t>4</a:t>
                      </a:r>
                      <a:endParaRPr lang="uk-UA" sz="120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tcPr>
                </a:tc>
              </a:tr>
              <a:tr h="170552">
                <a:tc>
                  <a:txBody>
                    <a:bodyPr/>
                    <a:lstStyle/>
                    <a:p>
                      <a:pPr algn="ctr"/>
                      <a:r>
                        <a:rPr lang="uk-UA" sz="1200" dirty="0" smtClean="0">
                          <a:latin typeface="Times New Roman" panose="02020603050405020304" pitchFamily="18" charset="0"/>
                          <a:cs typeface="Times New Roman" panose="02020603050405020304" pitchFamily="18" charset="0"/>
                        </a:rPr>
                        <a:t>15</a:t>
                      </a:r>
                      <a:endParaRPr lang="uk-UA"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pPr>
                        <a:spcAft>
                          <a:spcPts val="0"/>
                        </a:spcAft>
                      </a:pPr>
                      <a:r>
                        <a:rPr lang="uk-UA" sz="1200" dirty="0">
                          <a:effectLst/>
                          <a:latin typeface="Times New Roman"/>
                          <a:ea typeface="Times New Roman"/>
                          <a:cs typeface="Times New Roman"/>
                        </a:rPr>
                        <a:t>Технологія страв  з  яєць, яєчних продуктів та сиру</a:t>
                      </a:r>
                      <a:endParaRPr lang="uk-UA" sz="1200" dirty="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spcAft>
                          <a:spcPts val="0"/>
                        </a:spcAft>
                      </a:pPr>
                      <a:r>
                        <a:rPr lang="en-US" sz="1200">
                          <a:effectLst/>
                          <a:latin typeface="Times New Roman"/>
                          <a:ea typeface="Times New Roman"/>
                          <a:cs typeface="Times New Roman"/>
                        </a:rPr>
                        <a:t>2</a:t>
                      </a:r>
                      <a:endParaRPr lang="uk-UA" sz="120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tcPr>
                </a:tc>
              </a:tr>
              <a:tr h="170552">
                <a:tc>
                  <a:txBody>
                    <a:bodyPr/>
                    <a:lstStyle/>
                    <a:p>
                      <a:pPr algn="ctr"/>
                      <a:r>
                        <a:rPr lang="uk-UA" sz="1200" dirty="0" smtClean="0">
                          <a:latin typeface="Times New Roman" panose="02020603050405020304" pitchFamily="18" charset="0"/>
                          <a:cs typeface="Times New Roman" panose="02020603050405020304" pitchFamily="18" charset="0"/>
                        </a:rPr>
                        <a:t>16</a:t>
                      </a:r>
                      <a:endParaRPr lang="uk-UA"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pPr>
                        <a:spcAft>
                          <a:spcPts val="0"/>
                        </a:spcAft>
                      </a:pPr>
                      <a:r>
                        <a:rPr lang="uk-UA" sz="1200" dirty="0">
                          <a:effectLst/>
                          <a:latin typeface="Times New Roman"/>
                          <a:ea typeface="Times New Roman"/>
                          <a:cs typeface="Times New Roman"/>
                        </a:rPr>
                        <a:t>Технологія страв і виробів з борошна</a:t>
                      </a:r>
                      <a:endParaRPr lang="uk-UA" sz="1200" dirty="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spcAft>
                          <a:spcPts val="0"/>
                        </a:spcAft>
                      </a:pPr>
                      <a:r>
                        <a:rPr lang="ru-RU" sz="1200">
                          <a:effectLst/>
                          <a:latin typeface="Times New Roman"/>
                          <a:ea typeface="Times New Roman"/>
                          <a:cs typeface="Times New Roman"/>
                        </a:rPr>
                        <a:t>2</a:t>
                      </a:r>
                      <a:endParaRPr lang="uk-UA" sz="1200">
                        <a:effectLst/>
                        <a:latin typeface="Times New Roman"/>
                        <a:ea typeface="SimSun"/>
                        <a:cs typeface="Times New Roman"/>
                      </a:endParaRPr>
                    </a:p>
                  </a:txBody>
                  <a:tcPr marL="68580" marR="68580" marT="0" marB="0" anchor="ctr">
                    <a:lnL w="12700" cap="flat" cmpd="sng" algn="ctr">
                      <a:solidFill>
                        <a:schemeClr val="tx1"/>
                      </a:solidFill>
                      <a:prstDash val="solid"/>
                      <a:round/>
                      <a:headEnd type="none" w="med" len="med"/>
                      <a:tailEnd type="none" w="med" len="med"/>
                    </a:lnL>
                  </a:tcPr>
                </a:tc>
              </a:tr>
              <a:tr h="170552">
                <a:tc>
                  <a:txBody>
                    <a:bodyPr/>
                    <a:lstStyle/>
                    <a:p>
                      <a:pPr algn="ctr"/>
                      <a:r>
                        <a:rPr lang="uk-UA" sz="1200" dirty="0" smtClean="0">
                          <a:latin typeface="Times New Roman" panose="02020603050405020304" pitchFamily="18" charset="0"/>
                          <a:cs typeface="Times New Roman" panose="02020603050405020304" pitchFamily="18" charset="0"/>
                        </a:rPr>
                        <a:t>17</a:t>
                      </a:r>
                      <a:endParaRPr lang="uk-UA" sz="1200" dirty="0">
                        <a:latin typeface="Times New Roman" panose="02020603050405020304" pitchFamily="18" charset="0"/>
                        <a:cs typeface="Times New Roman" panose="02020603050405020304" pitchFamily="18" charset="0"/>
                      </a:endParaRPr>
                    </a:p>
                  </a:txBody>
                  <a:tcPr/>
                </a:tc>
                <a:tc>
                  <a:txBody>
                    <a:bodyPr/>
                    <a:lstStyle/>
                    <a:p>
                      <a:pPr algn="just">
                        <a:spcAft>
                          <a:spcPts val="0"/>
                        </a:spcAft>
                      </a:pPr>
                      <a:r>
                        <a:rPr lang="uk-UA" sz="1200" spc="5" dirty="0">
                          <a:solidFill>
                            <a:srgbClr val="000000"/>
                          </a:solidFill>
                          <a:effectLst/>
                          <a:latin typeface="Times New Roman"/>
                          <a:ea typeface="Times New Roman"/>
                          <a:cs typeface="Times New Roman"/>
                        </a:rPr>
                        <a:t>Технологія приготування гарячих, прохолодних напоїв</a:t>
                      </a:r>
                      <a:endParaRPr lang="uk-UA" sz="1200" dirty="0">
                        <a:effectLst/>
                        <a:latin typeface="Times New Roman"/>
                        <a:ea typeface="SimSun"/>
                        <a:cs typeface="Times New Roman"/>
                      </a:endParaRPr>
                    </a:p>
                  </a:txBody>
                  <a:tcPr marL="68580" marR="68580" marT="0" marB="0" anchor="ctr"/>
                </a:tc>
                <a:tc>
                  <a:txBody>
                    <a:bodyPr/>
                    <a:lstStyle/>
                    <a:p>
                      <a:pPr algn="ctr">
                        <a:spcAft>
                          <a:spcPts val="0"/>
                        </a:spcAft>
                      </a:pPr>
                      <a:r>
                        <a:rPr lang="ru-RU" sz="1200" dirty="0">
                          <a:effectLst/>
                          <a:latin typeface="Times New Roman"/>
                          <a:ea typeface="Times New Roman"/>
                          <a:cs typeface="Times New Roman"/>
                        </a:rPr>
                        <a:t>2</a:t>
                      </a:r>
                      <a:endParaRPr lang="uk-UA" sz="1200" dirty="0">
                        <a:effectLst/>
                        <a:latin typeface="Times New Roman"/>
                        <a:ea typeface="SimSun"/>
                        <a:cs typeface="Times New Roman"/>
                      </a:endParaRPr>
                    </a:p>
                  </a:txBody>
                  <a:tcPr marL="68580" marR="68580" marT="0" marB="0" anchor="ctr"/>
                </a:tc>
              </a:tr>
              <a:tr h="170552">
                <a:tc>
                  <a:txBody>
                    <a:bodyPr/>
                    <a:lstStyle/>
                    <a:p>
                      <a:pPr algn="ctr"/>
                      <a:r>
                        <a:rPr lang="uk-UA" sz="1200" dirty="0" smtClean="0">
                          <a:latin typeface="Times New Roman" panose="02020603050405020304" pitchFamily="18" charset="0"/>
                          <a:cs typeface="Times New Roman" panose="02020603050405020304" pitchFamily="18" charset="0"/>
                        </a:rPr>
                        <a:t>18</a:t>
                      </a:r>
                      <a:endParaRPr lang="uk-UA" sz="1200" dirty="0">
                        <a:latin typeface="Times New Roman" panose="02020603050405020304" pitchFamily="18" charset="0"/>
                        <a:cs typeface="Times New Roman" panose="02020603050405020304" pitchFamily="18" charset="0"/>
                      </a:endParaRPr>
                    </a:p>
                  </a:txBody>
                  <a:tcPr/>
                </a:tc>
                <a:tc>
                  <a:txBody>
                    <a:bodyPr/>
                    <a:lstStyle/>
                    <a:p>
                      <a:pPr>
                        <a:spcAft>
                          <a:spcPts val="0"/>
                        </a:spcAft>
                      </a:pPr>
                      <a:r>
                        <a:rPr lang="uk-UA" sz="1200">
                          <a:effectLst/>
                          <a:latin typeface="Times New Roman"/>
                          <a:ea typeface="Times New Roman"/>
                          <a:cs typeface="Times New Roman"/>
                        </a:rPr>
                        <a:t>Технологія солодких страв</a:t>
                      </a:r>
                      <a:endParaRPr lang="uk-UA" sz="1200">
                        <a:effectLst/>
                        <a:latin typeface="Times New Roman"/>
                        <a:ea typeface="SimSun"/>
                        <a:cs typeface="Times New Roman"/>
                      </a:endParaRPr>
                    </a:p>
                  </a:txBody>
                  <a:tcPr marL="68580" marR="68580" marT="0" marB="0" anchor="ctr"/>
                </a:tc>
                <a:tc>
                  <a:txBody>
                    <a:bodyPr/>
                    <a:lstStyle/>
                    <a:p>
                      <a:pPr algn="ctr">
                        <a:spcAft>
                          <a:spcPts val="0"/>
                        </a:spcAft>
                      </a:pPr>
                      <a:r>
                        <a:rPr lang="uk-UA" sz="1200" dirty="0">
                          <a:effectLst/>
                          <a:latin typeface="Times New Roman"/>
                          <a:ea typeface="Times New Roman"/>
                          <a:cs typeface="Times New Roman"/>
                        </a:rPr>
                        <a:t>2</a:t>
                      </a:r>
                      <a:endParaRPr lang="uk-UA" sz="1200" dirty="0">
                        <a:effectLst/>
                        <a:latin typeface="Times New Roman"/>
                        <a:ea typeface="SimSun"/>
                        <a:cs typeface="Times New Roman"/>
                      </a:endParaRPr>
                    </a:p>
                  </a:txBody>
                  <a:tcPr marL="68580" marR="68580" marT="0" marB="0" anchor="ctr"/>
                </a:tc>
              </a:tr>
              <a:tr h="170552">
                <a:tc>
                  <a:txBody>
                    <a:bodyPr/>
                    <a:lstStyle/>
                    <a:p>
                      <a:pPr algn="ctr"/>
                      <a:endParaRPr lang="uk-UA" sz="1200">
                        <a:latin typeface="Times New Roman" panose="02020603050405020304" pitchFamily="18" charset="0"/>
                        <a:cs typeface="Times New Roman" panose="02020603050405020304" pitchFamily="18" charset="0"/>
                      </a:endParaRPr>
                    </a:p>
                  </a:txBody>
                  <a:tcPr/>
                </a:tc>
                <a:tc>
                  <a:txBody>
                    <a:bodyPr/>
                    <a:lstStyle/>
                    <a:p>
                      <a:pPr algn="ctr">
                        <a:spcAft>
                          <a:spcPts val="0"/>
                        </a:spcAft>
                      </a:pPr>
                      <a:r>
                        <a:rPr lang="uk-UA" sz="1200" b="1" dirty="0">
                          <a:solidFill>
                            <a:srgbClr val="000000"/>
                          </a:solidFill>
                          <a:effectLst/>
                          <a:latin typeface="Times New Roman"/>
                          <a:ea typeface="Times New Roman"/>
                          <a:cs typeface="Times New Roman"/>
                        </a:rPr>
                        <a:t>Розділ </a:t>
                      </a:r>
                      <a:r>
                        <a:rPr lang="en-US" sz="1200" b="1" dirty="0" smtClean="0">
                          <a:solidFill>
                            <a:srgbClr val="000000"/>
                          </a:solidFill>
                          <a:effectLst/>
                          <a:latin typeface="Times New Roman"/>
                          <a:ea typeface="Times New Roman"/>
                          <a:cs typeface="Times New Roman"/>
                        </a:rPr>
                        <a:t>V</a:t>
                      </a:r>
                      <a:r>
                        <a:rPr lang="uk-UA" sz="1200" b="0" baseline="0" dirty="0" smtClean="0">
                          <a:solidFill>
                            <a:schemeClr val="dk1"/>
                          </a:solidFill>
                          <a:effectLst/>
                          <a:latin typeface="Times New Roman"/>
                          <a:ea typeface="SimSun"/>
                          <a:cs typeface="Times New Roman"/>
                        </a:rPr>
                        <a:t> </a:t>
                      </a:r>
                      <a:r>
                        <a:rPr lang="uk-UA" sz="1200" b="1" i="1" dirty="0" smtClean="0">
                          <a:effectLst/>
                          <a:latin typeface="Times New Roman"/>
                          <a:ea typeface="Times New Roman"/>
                          <a:cs typeface="Times New Roman"/>
                        </a:rPr>
                        <a:t>Технологія </a:t>
                      </a:r>
                      <a:r>
                        <a:rPr lang="uk-UA" sz="1200" b="1" i="1" dirty="0">
                          <a:effectLst/>
                          <a:latin typeface="Times New Roman"/>
                          <a:ea typeface="Times New Roman"/>
                          <a:cs typeface="Times New Roman"/>
                        </a:rPr>
                        <a:t>приготування страв для  школярів та учнів ПТУ</a:t>
                      </a:r>
                      <a:endParaRPr lang="uk-UA" sz="1200" dirty="0">
                        <a:effectLst/>
                        <a:latin typeface="Times New Roman"/>
                        <a:ea typeface="SimSun"/>
                        <a:cs typeface="Times New Roman"/>
                      </a:endParaRPr>
                    </a:p>
                  </a:txBody>
                  <a:tcPr marL="68580" marR="68580" marT="0" marB="0" anchor="ctr"/>
                </a:tc>
                <a:tc>
                  <a:txBody>
                    <a:bodyPr/>
                    <a:lstStyle/>
                    <a:p>
                      <a:pPr algn="ctr">
                        <a:spcAft>
                          <a:spcPts val="0"/>
                        </a:spcAft>
                      </a:pPr>
                      <a:r>
                        <a:rPr lang="uk-UA" sz="1200" dirty="0">
                          <a:effectLst/>
                          <a:latin typeface="Times New Roman"/>
                          <a:ea typeface="Times New Roman"/>
                          <a:cs typeface="Times New Roman"/>
                        </a:rPr>
                        <a:t> </a:t>
                      </a:r>
                      <a:endParaRPr lang="uk-UA" sz="1200" dirty="0">
                        <a:effectLst/>
                        <a:latin typeface="Times New Roman"/>
                        <a:ea typeface="SimSun"/>
                        <a:cs typeface="Times New Roman"/>
                      </a:endParaRPr>
                    </a:p>
                  </a:txBody>
                  <a:tcPr marL="68580" marR="68580" marT="0" marB="0" anchor="ctr"/>
                </a:tc>
              </a:tr>
              <a:tr h="170552">
                <a:tc>
                  <a:txBody>
                    <a:bodyPr/>
                    <a:lstStyle/>
                    <a:p>
                      <a:pPr algn="ctr"/>
                      <a:r>
                        <a:rPr lang="uk-UA" sz="1200" dirty="0" smtClean="0">
                          <a:latin typeface="Times New Roman" panose="02020603050405020304" pitchFamily="18" charset="0"/>
                          <a:cs typeface="Times New Roman" panose="02020603050405020304" pitchFamily="18" charset="0"/>
                        </a:rPr>
                        <a:t>19</a:t>
                      </a:r>
                      <a:endParaRPr lang="uk-UA" sz="1200" dirty="0">
                        <a:latin typeface="Times New Roman" panose="02020603050405020304" pitchFamily="18" charset="0"/>
                        <a:cs typeface="Times New Roman" panose="02020603050405020304" pitchFamily="18" charset="0"/>
                      </a:endParaRPr>
                    </a:p>
                  </a:txBody>
                  <a:tcPr/>
                </a:tc>
                <a:tc>
                  <a:txBody>
                    <a:bodyPr/>
                    <a:lstStyle/>
                    <a:p>
                      <a:pPr algn="just">
                        <a:spcAft>
                          <a:spcPts val="0"/>
                        </a:spcAft>
                      </a:pPr>
                      <a:r>
                        <a:rPr lang="uk-UA" sz="1200" dirty="0">
                          <a:solidFill>
                            <a:srgbClr val="000000"/>
                          </a:solidFill>
                          <a:effectLst/>
                          <a:latin typeface="Times New Roman"/>
                          <a:ea typeface="Times New Roman"/>
                          <a:cs typeface="Times New Roman"/>
                        </a:rPr>
                        <a:t>Особливості приготування страв для школярів та учнів ПТУ</a:t>
                      </a:r>
                      <a:endParaRPr lang="uk-UA" sz="1200" dirty="0">
                        <a:effectLst/>
                        <a:latin typeface="Times New Roman"/>
                        <a:ea typeface="SimSun"/>
                        <a:cs typeface="Times New Roman"/>
                      </a:endParaRPr>
                    </a:p>
                  </a:txBody>
                  <a:tcPr marL="68580" marR="68580" marT="0" marB="0" anchor="ctr"/>
                </a:tc>
                <a:tc>
                  <a:txBody>
                    <a:bodyPr/>
                    <a:lstStyle/>
                    <a:p>
                      <a:pPr algn="ctr">
                        <a:spcAft>
                          <a:spcPts val="0"/>
                        </a:spcAft>
                      </a:pPr>
                      <a:r>
                        <a:rPr lang="uk-UA" sz="1200">
                          <a:effectLst/>
                          <a:latin typeface="Times New Roman"/>
                          <a:ea typeface="Times New Roman"/>
                          <a:cs typeface="Times New Roman"/>
                        </a:rPr>
                        <a:t>2</a:t>
                      </a:r>
                      <a:endParaRPr lang="uk-UA" sz="1200">
                        <a:effectLst/>
                        <a:latin typeface="Times New Roman"/>
                        <a:ea typeface="SimSun"/>
                        <a:cs typeface="Times New Roman"/>
                      </a:endParaRPr>
                    </a:p>
                  </a:txBody>
                  <a:tcPr marL="68580" marR="68580" marT="0" marB="0" anchor="ctr"/>
                </a:tc>
              </a:tr>
              <a:tr h="170552">
                <a:tc>
                  <a:txBody>
                    <a:bodyPr/>
                    <a:lstStyle/>
                    <a:p>
                      <a:pPr algn="ctr"/>
                      <a:endParaRPr lang="uk-UA" sz="1200" dirty="0">
                        <a:latin typeface="Times New Roman" panose="02020603050405020304" pitchFamily="18" charset="0"/>
                        <a:cs typeface="Times New Roman" panose="02020603050405020304" pitchFamily="18" charset="0"/>
                      </a:endParaRPr>
                    </a:p>
                  </a:txBody>
                  <a:tcPr/>
                </a:tc>
                <a:tc>
                  <a:txBody>
                    <a:bodyPr/>
                    <a:lstStyle/>
                    <a:p>
                      <a:pPr algn="ctr">
                        <a:spcAft>
                          <a:spcPts val="0"/>
                        </a:spcAft>
                      </a:pPr>
                      <a:r>
                        <a:rPr lang="uk-UA" sz="1200" b="1" dirty="0">
                          <a:solidFill>
                            <a:srgbClr val="000000"/>
                          </a:solidFill>
                          <a:effectLst/>
                          <a:latin typeface="Times New Roman"/>
                          <a:ea typeface="Times New Roman"/>
                          <a:cs typeface="Times New Roman"/>
                        </a:rPr>
                        <a:t>Розділ </a:t>
                      </a:r>
                      <a:r>
                        <a:rPr lang="en-US" sz="1200" b="1" dirty="0">
                          <a:solidFill>
                            <a:srgbClr val="000000"/>
                          </a:solidFill>
                          <a:effectLst/>
                          <a:latin typeface="Times New Roman"/>
                          <a:ea typeface="Times New Roman"/>
                          <a:cs typeface="Times New Roman"/>
                        </a:rPr>
                        <a:t>V</a:t>
                      </a:r>
                      <a:r>
                        <a:rPr lang="uk-UA" sz="1200" b="1" dirty="0" smtClean="0">
                          <a:solidFill>
                            <a:srgbClr val="000000"/>
                          </a:solidFill>
                          <a:effectLst/>
                          <a:latin typeface="Times New Roman"/>
                          <a:ea typeface="Times New Roman"/>
                          <a:cs typeface="Times New Roman"/>
                        </a:rPr>
                        <a:t>І</a:t>
                      </a:r>
                      <a:r>
                        <a:rPr lang="uk-UA" sz="1200" b="0" baseline="0" dirty="0" smtClean="0">
                          <a:solidFill>
                            <a:schemeClr val="dk1"/>
                          </a:solidFill>
                          <a:effectLst/>
                          <a:latin typeface="Times New Roman"/>
                          <a:ea typeface="SimSun"/>
                          <a:cs typeface="Times New Roman"/>
                        </a:rPr>
                        <a:t> </a:t>
                      </a:r>
                      <a:r>
                        <a:rPr lang="uk-UA" sz="1200" b="1" i="1" dirty="0" smtClean="0">
                          <a:solidFill>
                            <a:srgbClr val="000000"/>
                          </a:solidFill>
                          <a:effectLst/>
                          <a:latin typeface="Times New Roman"/>
                          <a:ea typeface="Times New Roman"/>
                          <a:cs typeface="Times New Roman"/>
                        </a:rPr>
                        <a:t>Кухні </a:t>
                      </a:r>
                      <a:r>
                        <a:rPr lang="uk-UA" sz="1200" b="1" i="1" dirty="0">
                          <a:solidFill>
                            <a:srgbClr val="000000"/>
                          </a:solidFill>
                          <a:effectLst/>
                          <a:latin typeface="Times New Roman"/>
                          <a:ea typeface="Times New Roman"/>
                          <a:cs typeface="Times New Roman"/>
                        </a:rPr>
                        <a:t>народів світу</a:t>
                      </a:r>
                      <a:endParaRPr lang="uk-UA" sz="1200" dirty="0">
                        <a:effectLst/>
                        <a:latin typeface="Times New Roman"/>
                        <a:ea typeface="SimSun"/>
                        <a:cs typeface="Times New Roman"/>
                      </a:endParaRPr>
                    </a:p>
                  </a:txBody>
                  <a:tcPr marL="68580" marR="68580" marT="0" marB="0" anchor="ctr"/>
                </a:tc>
                <a:tc>
                  <a:txBody>
                    <a:bodyPr/>
                    <a:lstStyle/>
                    <a:p>
                      <a:pPr algn="ctr">
                        <a:spcAft>
                          <a:spcPts val="0"/>
                        </a:spcAft>
                      </a:pPr>
                      <a:r>
                        <a:rPr lang="uk-UA" sz="1200" dirty="0">
                          <a:effectLst/>
                          <a:latin typeface="Times New Roman"/>
                          <a:ea typeface="Times New Roman"/>
                          <a:cs typeface="Times New Roman"/>
                        </a:rPr>
                        <a:t> </a:t>
                      </a:r>
                      <a:endParaRPr lang="uk-UA" sz="1200" dirty="0">
                        <a:effectLst/>
                        <a:latin typeface="Times New Roman"/>
                        <a:ea typeface="SimSun"/>
                        <a:cs typeface="Times New Roman"/>
                      </a:endParaRPr>
                    </a:p>
                  </a:txBody>
                  <a:tcPr marL="68580" marR="68580" marT="0" marB="0" anchor="ctr"/>
                </a:tc>
              </a:tr>
              <a:tr h="170552">
                <a:tc>
                  <a:txBody>
                    <a:bodyPr/>
                    <a:lstStyle/>
                    <a:p>
                      <a:pPr algn="ctr"/>
                      <a:r>
                        <a:rPr lang="uk-UA" sz="1200" dirty="0" smtClean="0">
                          <a:latin typeface="Times New Roman" panose="02020603050405020304" pitchFamily="18" charset="0"/>
                          <a:cs typeface="Times New Roman" panose="02020603050405020304" pitchFamily="18" charset="0"/>
                        </a:rPr>
                        <a:t>20</a:t>
                      </a:r>
                      <a:endParaRPr lang="uk-UA" sz="1200" dirty="0">
                        <a:latin typeface="Times New Roman" panose="02020603050405020304" pitchFamily="18" charset="0"/>
                        <a:cs typeface="Times New Roman" panose="02020603050405020304" pitchFamily="18" charset="0"/>
                      </a:endParaRPr>
                    </a:p>
                  </a:txBody>
                  <a:tcPr/>
                </a:tc>
                <a:tc>
                  <a:txBody>
                    <a:bodyPr/>
                    <a:lstStyle/>
                    <a:p>
                      <a:pPr>
                        <a:spcAft>
                          <a:spcPts val="0"/>
                        </a:spcAft>
                      </a:pPr>
                      <a:r>
                        <a:rPr lang="uk-UA" sz="1200">
                          <a:effectLst/>
                          <a:latin typeface="Times New Roman"/>
                          <a:ea typeface="Times New Roman"/>
                          <a:cs typeface="Times New Roman"/>
                        </a:rPr>
                        <a:t>Системи і типи харчування народів світу</a:t>
                      </a:r>
                      <a:endParaRPr lang="uk-UA" sz="1200">
                        <a:effectLst/>
                        <a:latin typeface="Times New Roman"/>
                        <a:ea typeface="SimSun"/>
                        <a:cs typeface="Times New Roman"/>
                      </a:endParaRPr>
                    </a:p>
                  </a:txBody>
                  <a:tcPr marL="68580" marR="68580" marT="0" marB="0" anchor="ctr"/>
                </a:tc>
                <a:tc>
                  <a:txBody>
                    <a:bodyPr/>
                    <a:lstStyle/>
                    <a:p>
                      <a:pPr algn="ctr">
                        <a:spcAft>
                          <a:spcPts val="0"/>
                        </a:spcAft>
                      </a:pPr>
                      <a:r>
                        <a:rPr lang="uk-UA" sz="1200" dirty="0">
                          <a:effectLst/>
                          <a:latin typeface="Times New Roman"/>
                          <a:ea typeface="Times New Roman"/>
                          <a:cs typeface="Times New Roman"/>
                        </a:rPr>
                        <a:t>2</a:t>
                      </a:r>
                      <a:endParaRPr lang="uk-UA" sz="1200" dirty="0">
                        <a:effectLst/>
                        <a:latin typeface="Times New Roman"/>
                        <a:ea typeface="SimSun"/>
                        <a:cs typeface="Times New Roman"/>
                      </a:endParaRPr>
                    </a:p>
                  </a:txBody>
                  <a:tcPr marL="68580" marR="68580" marT="0" marB="0" anchor="ctr"/>
                </a:tc>
              </a:tr>
              <a:tr h="170552">
                <a:tc>
                  <a:txBody>
                    <a:bodyPr/>
                    <a:lstStyle/>
                    <a:p>
                      <a:pPr algn="ctr"/>
                      <a:r>
                        <a:rPr lang="uk-UA" sz="1200" dirty="0" smtClean="0">
                          <a:latin typeface="Times New Roman" panose="02020603050405020304" pitchFamily="18" charset="0"/>
                          <a:cs typeface="Times New Roman" panose="02020603050405020304" pitchFamily="18" charset="0"/>
                        </a:rPr>
                        <a:t>21</a:t>
                      </a:r>
                      <a:endParaRPr lang="uk-UA" sz="1200" dirty="0">
                        <a:latin typeface="Times New Roman" panose="02020603050405020304" pitchFamily="18" charset="0"/>
                        <a:cs typeface="Times New Roman" panose="02020603050405020304" pitchFamily="18" charset="0"/>
                      </a:endParaRPr>
                    </a:p>
                  </a:txBody>
                  <a:tcPr/>
                </a:tc>
                <a:tc>
                  <a:txBody>
                    <a:bodyPr/>
                    <a:lstStyle/>
                    <a:p>
                      <a:pPr>
                        <a:spcAft>
                          <a:spcPts val="0"/>
                        </a:spcAft>
                      </a:pPr>
                      <a:r>
                        <a:rPr lang="uk-UA" sz="1200">
                          <a:effectLst/>
                          <a:latin typeface="Times New Roman"/>
                          <a:ea typeface="Times New Roman"/>
                          <a:cs typeface="Times New Roman"/>
                        </a:rPr>
                        <a:t>Особливості національних кухонь народів Європи</a:t>
                      </a:r>
                      <a:endParaRPr lang="uk-UA" sz="1200">
                        <a:effectLst/>
                        <a:latin typeface="Times New Roman"/>
                        <a:ea typeface="SimSun"/>
                        <a:cs typeface="Times New Roman"/>
                      </a:endParaRPr>
                    </a:p>
                  </a:txBody>
                  <a:tcPr marL="68580" marR="68580" marT="0" marB="0" anchor="ctr"/>
                </a:tc>
                <a:tc>
                  <a:txBody>
                    <a:bodyPr/>
                    <a:lstStyle/>
                    <a:p>
                      <a:pPr algn="ctr">
                        <a:spcAft>
                          <a:spcPts val="0"/>
                        </a:spcAft>
                      </a:pPr>
                      <a:r>
                        <a:rPr lang="uk-UA" sz="1200">
                          <a:effectLst/>
                          <a:latin typeface="Times New Roman"/>
                          <a:ea typeface="Times New Roman"/>
                          <a:cs typeface="Times New Roman"/>
                        </a:rPr>
                        <a:t>2</a:t>
                      </a:r>
                      <a:endParaRPr lang="uk-UA" sz="1200">
                        <a:effectLst/>
                        <a:latin typeface="Times New Roman"/>
                        <a:ea typeface="SimSun"/>
                        <a:cs typeface="Times New Roman"/>
                      </a:endParaRPr>
                    </a:p>
                  </a:txBody>
                  <a:tcPr marL="68580" marR="68580" marT="0" marB="0" anchor="ctr"/>
                </a:tc>
              </a:tr>
              <a:tr h="170552">
                <a:tc>
                  <a:txBody>
                    <a:bodyPr/>
                    <a:lstStyle/>
                    <a:p>
                      <a:pPr algn="ctr"/>
                      <a:r>
                        <a:rPr lang="uk-UA" sz="1200" dirty="0" smtClean="0">
                          <a:latin typeface="Times New Roman" panose="02020603050405020304" pitchFamily="18" charset="0"/>
                          <a:cs typeface="Times New Roman" panose="02020603050405020304" pitchFamily="18" charset="0"/>
                        </a:rPr>
                        <a:t>22</a:t>
                      </a:r>
                      <a:endParaRPr lang="uk-UA" sz="1200" dirty="0">
                        <a:latin typeface="Times New Roman" panose="02020603050405020304" pitchFamily="18" charset="0"/>
                        <a:cs typeface="Times New Roman" panose="02020603050405020304" pitchFamily="18" charset="0"/>
                      </a:endParaRPr>
                    </a:p>
                  </a:txBody>
                  <a:tcPr/>
                </a:tc>
                <a:tc>
                  <a:txBody>
                    <a:bodyPr/>
                    <a:lstStyle/>
                    <a:p>
                      <a:pPr>
                        <a:spcAft>
                          <a:spcPts val="0"/>
                        </a:spcAft>
                      </a:pPr>
                      <a:r>
                        <a:rPr lang="uk-UA" sz="1200">
                          <a:effectLst/>
                          <a:latin typeface="Times New Roman"/>
                          <a:ea typeface="Times New Roman"/>
                          <a:cs typeface="Times New Roman"/>
                        </a:rPr>
                        <a:t>Особливості національних кухонь народів Азії та Америки</a:t>
                      </a:r>
                      <a:endParaRPr lang="uk-UA" sz="1200">
                        <a:effectLst/>
                        <a:latin typeface="Times New Roman"/>
                        <a:ea typeface="SimSun"/>
                        <a:cs typeface="Times New Roman"/>
                      </a:endParaRPr>
                    </a:p>
                  </a:txBody>
                  <a:tcPr marL="68580" marR="68580" marT="0" marB="0" anchor="ctr"/>
                </a:tc>
                <a:tc>
                  <a:txBody>
                    <a:bodyPr/>
                    <a:lstStyle/>
                    <a:p>
                      <a:pPr algn="ctr">
                        <a:spcAft>
                          <a:spcPts val="0"/>
                        </a:spcAft>
                      </a:pPr>
                      <a:r>
                        <a:rPr lang="uk-UA" sz="1200">
                          <a:effectLst/>
                          <a:latin typeface="Times New Roman"/>
                          <a:ea typeface="Times New Roman"/>
                          <a:cs typeface="Times New Roman"/>
                        </a:rPr>
                        <a:t>2</a:t>
                      </a:r>
                      <a:endParaRPr lang="uk-UA" sz="1200">
                        <a:effectLst/>
                        <a:latin typeface="Times New Roman"/>
                        <a:ea typeface="SimSun"/>
                        <a:cs typeface="Times New Roman"/>
                      </a:endParaRPr>
                    </a:p>
                  </a:txBody>
                  <a:tcPr marL="68580" marR="68580" marT="0" marB="0" anchor="ctr"/>
                </a:tc>
              </a:tr>
              <a:tr h="170552">
                <a:tc>
                  <a:txBody>
                    <a:bodyPr/>
                    <a:lstStyle/>
                    <a:p>
                      <a:pPr algn="ctr"/>
                      <a:endParaRPr lang="uk-UA" sz="1200" dirty="0">
                        <a:latin typeface="Times New Roman" panose="02020603050405020304" pitchFamily="18" charset="0"/>
                        <a:cs typeface="Times New Roman" panose="02020603050405020304" pitchFamily="18" charset="0"/>
                      </a:endParaRPr>
                    </a:p>
                  </a:txBody>
                  <a:tcPr/>
                </a:tc>
                <a:tc>
                  <a:txBody>
                    <a:bodyPr/>
                    <a:lstStyle/>
                    <a:p>
                      <a:pPr algn="ctr">
                        <a:spcAft>
                          <a:spcPts val="0"/>
                        </a:spcAft>
                      </a:pPr>
                      <a:r>
                        <a:rPr lang="uk-UA" sz="1200" b="1" i="1" dirty="0">
                          <a:effectLst/>
                          <a:latin typeface="Times New Roman"/>
                          <a:ea typeface="Times New Roman"/>
                          <a:cs typeface="Times New Roman"/>
                        </a:rPr>
                        <a:t>Розділ</a:t>
                      </a:r>
                      <a:r>
                        <a:rPr lang="en-US" sz="1200" b="1" i="1" dirty="0" smtClean="0">
                          <a:effectLst/>
                          <a:latin typeface="Times New Roman"/>
                          <a:ea typeface="Times New Roman"/>
                          <a:cs typeface="Times New Roman"/>
                        </a:rPr>
                        <a:t>VII</a:t>
                      </a:r>
                      <a:r>
                        <a:rPr lang="uk-UA" sz="1200" b="0" i="0" baseline="0" dirty="0" smtClean="0">
                          <a:effectLst/>
                          <a:latin typeface="Times New Roman"/>
                          <a:ea typeface="SimSun"/>
                          <a:cs typeface="Times New Roman"/>
                        </a:rPr>
                        <a:t> </a:t>
                      </a:r>
                      <a:r>
                        <a:rPr lang="uk-UA" sz="1200" b="1" i="1" dirty="0" smtClean="0">
                          <a:effectLst/>
                          <a:latin typeface="Times New Roman"/>
                          <a:ea typeface="Times New Roman"/>
                          <a:cs typeface="Times New Roman"/>
                        </a:rPr>
                        <a:t>Особливості </a:t>
                      </a:r>
                      <a:r>
                        <a:rPr lang="uk-UA" sz="1200" b="1" i="1" dirty="0">
                          <a:effectLst/>
                          <a:latin typeface="Times New Roman"/>
                          <a:ea typeface="Times New Roman"/>
                          <a:cs typeface="Times New Roman"/>
                        </a:rPr>
                        <a:t>дієтичного харчування</a:t>
                      </a:r>
                      <a:r>
                        <a:rPr lang="uk-UA" sz="1200" dirty="0">
                          <a:effectLst/>
                          <a:latin typeface="Times New Roman"/>
                          <a:ea typeface="Times New Roman"/>
                          <a:cs typeface="Times New Roman"/>
                        </a:rPr>
                        <a:t> </a:t>
                      </a:r>
                      <a:endParaRPr lang="uk-UA" sz="1200" dirty="0">
                        <a:effectLst/>
                        <a:latin typeface="Times New Roman"/>
                        <a:ea typeface="SimSun"/>
                        <a:cs typeface="Times New Roman"/>
                      </a:endParaRPr>
                    </a:p>
                  </a:txBody>
                  <a:tcPr marL="68580" marR="68580" marT="0" marB="0" anchor="ctr"/>
                </a:tc>
                <a:tc>
                  <a:txBody>
                    <a:bodyPr/>
                    <a:lstStyle/>
                    <a:p>
                      <a:pPr algn="ctr">
                        <a:spcAft>
                          <a:spcPts val="0"/>
                        </a:spcAft>
                      </a:pPr>
                      <a:r>
                        <a:rPr lang="uk-UA" sz="1200">
                          <a:effectLst/>
                          <a:latin typeface="Times New Roman"/>
                          <a:ea typeface="Times New Roman"/>
                          <a:cs typeface="Times New Roman"/>
                        </a:rPr>
                        <a:t> </a:t>
                      </a:r>
                      <a:endParaRPr lang="uk-UA" sz="1200">
                        <a:effectLst/>
                        <a:latin typeface="Times New Roman"/>
                        <a:ea typeface="SimSun"/>
                        <a:cs typeface="Times New Roman"/>
                      </a:endParaRPr>
                    </a:p>
                  </a:txBody>
                  <a:tcPr marL="68580" marR="68580" marT="0" marB="0" anchor="ctr"/>
                </a:tc>
              </a:tr>
              <a:tr h="170552">
                <a:tc>
                  <a:txBody>
                    <a:bodyPr/>
                    <a:lstStyle/>
                    <a:p>
                      <a:pPr algn="ctr"/>
                      <a:r>
                        <a:rPr lang="uk-UA" sz="1200" dirty="0" smtClean="0">
                          <a:latin typeface="Times New Roman" panose="02020603050405020304" pitchFamily="18" charset="0"/>
                          <a:cs typeface="Times New Roman" panose="02020603050405020304" pitchFamily="18" charset="0"/>
                        </a:rPr>
                        <a:t>23</a:t>
                      </a:r>
                      <a:endParaRPr lang="uk-UA" sz="1200" dirty="0">
                        <a:latin typeface="Times New Roman" panose="02020603050405020304" pitchFamily="18" charset="0"/>
                        <a:cs typeface="Times New Roman" panose="02020603050405020304" pitchFamily="18" charset="0"/>
                      </a:endParaRPr>
                    </a:p>
                  </a:txBody>
                  <a:tcPr/>
                </a:tc>
                <a:tc>
                  <a:txBody>
                    <a:bodyPr/>
                    <a:lstStyle/>
                    <a:p>
                      <a:pPr>
                        <a:spcAft>
                          <a:spcPts val="0"/>
                        </a:spcAft>
                      </a:pPr>
                      <a:r>
                        <a:rPr lang="uk-UA" sz="1200">
                          <a:solidFill>
                            <a:srgbClr val="000000"/>
                          </a:solidFill>
                          <a:effectLst/>
                          <a:latin typeface="Times New Roman"/>
                          <a:ea typeface="Times New Roman"/>
                          <a:cs typeface="Times New Roman"/>
                        </a:rPr>
                        <a:t>Основи дієтичного харчування. Основні принципи збалансованого харчування. </a:t>
                      </a:r>
                      <a:endParaRPr lang="uk-UA" sz="1200">
                        <a:effectLst/>
                        <a:latin typeface="Times New Roman"/>
                        <a:ea typeface="SimSun"/>
                        <a:cs typeface="Times New Roman"/>
                      </a:endParaRPr>
                    </a:p>
                  </a:txBody>
                  <a:tcPr marL="68580" marR="68580" marT="0" marB="0" anchor="ctr"/>
                </a:tc>
                <a:tc>
                  <a:txBody>
                    <a:bodyPr/>
                    <a:lstStyle/>
                    <a:p>
                      <a:pPr algn="ctr">
                        <a:spcAft>
                          <a:spcPts val="0"/>
                        </a:spcAft>
                      </a:pPr>
                      <a:r>
                        <a:rPr lang="uk-UA" sz="1200">
                          <a:effectLst/>
                          <a:latin typeface="Times New Roman"/>
                          <a:ea typeface="Times New Roman"/>
                          <a:cs typeface="Times New Roman"/>
                        </a:rPr>
                        <a:t>2</a:t>
                      </a:r>
                      <a:endParaRPr lang="uk-UA" sz="1200">
                        <a:effectLst/>
                        <a:latin typeface="Times New Roman"/>
                        <a:ea typeface="SimSun"/>
                        <a:cs typeface="Times New Roman"/>
                      </a:endParaRPr>
                    </a:p>
                  </a:txBody>
                  <a:tcPr marL="68580" marR="68580" marT="0" marB="0" anchor="ctr"/>
                </a:tc>
              </a:tr>
              <a:tr h="227402">
                <a:tc>
                  <a:txBody>
                    <a:bodyPr/>
                    <a:lstStyle/>
                    <a:p>
                      <a:pPr algn="ctr"/>
                      <a:r>
                        <a:rPr lang="uk-UA" sz="1200" dirty="0" smtClean="0">
                          <a:latin typeface="Times New Roman" panose="02020603050405020304" pitchFamily="18" charset="0"/>
                          <a:cs typeface="Times New Roman" panose="02020603050405020304" pitchFamily="18" charset="0"/>
                        </a:rPr>
                        <a:t>24</a:t>
                      </a:r>
                      <a:endParaRPr lang="uk-UA" sz="1200" dirty="0">
                        <a:latin typeface="Times New Roman" panose="02020603050405020304" pitchFamily="18" charset="0"/>
                        <a:cs typeface="Times New Roman" panose="02020603050405020304" pitchFamily="18" charset="0"/>
                      </a:endParaRPr>
                    </a:p>
                  </a:txBody>
                  <a:tcPr/>
                </a:tc>
                <a:tc>
                  <a:txBody>
                    <a:bodyPr/>
                    <a:lstStyle/>
                    <a:p>
                      <a:pPr>
                        <a:spcAft>
                          <a:spcPts val="0"/>
                        </a:spcAft>
                      </a:pPr>
                      <a:r>
                        <a:rPr lang="uk-UA" sz="1200" dirty="0">
                          <a:solidFill>
                            <a:srgbClr val="000000"/>
                          </a:solidFill>
                          <a:effectLst/>
                          <a:latin typeface="Times New Roman"/>
                          <a:ea typeface="Times New Roman"/>
                          <a:cs typeface="Times New Roman"/>
                        </a:rPr>
                        <a:t>Лікувальне харчування при різних захворюваннях. Характеристика дієт</a:t>
                      </a:r>
                      <a:endParaRPr lang="uk-UA" sz="1200" dirty="0">
                        <a:effectLst/>
                        <a:latin typeface="Times New Roman"/>
                        <a:ea typeface="SimSun"/>
                        <a:cs typeface="Times New Roman"/>
                      </a:endParaRPr>
                    </a:p>
                    <a:p>
                      <a:pPr>
                        <a:spcAft>
                          <a:spcPts val="0"/>
                        </a:spcAft>
                      </a:pPr>
                      <a:r>
                        <a:rPr lang="uk-UA" sz="1200" dirty="0">
                          <a:solidFill>
                            <a:srgbClr val="000000"/>
                          </a:solidFill>
                          <a:effectLst/>
                          <a:latin typeface="Times New Roman"/>
                          <a:ea typeface="Times New Roman"/>
                          <a:cs typeface="Times New Roman"/>
                        </a:rPr>
                        <a:t>№ 1,2,5,7,8,9,10, 11,15</a:t>
                      </a:r>
                      <a:endParaRPr lang="uk-UA" sz="1200" dirty="0">
                        <a:effectLst/>
                        <a:latin typeface="Times New Roman"/>
                        <a:ea typeface="SimSun"/>
                        <a:cs typeface="Times New Roman"/>
                      </a:endParaRPr>
                    </a:p>
                  </a:txBody>
                  <a:tcPr marL="68580" marR="68580" marT="0" marB="0" anchor="ctr"/>
                </a:tc>
                <a:tc>
                  <a:txBody>
                    <a:bodyPr/>
                    <a:lstStyle/>
                    <a:p>
                      <a:pPr algn="ctr">
                        <a:spcAft>
                          <a:spcPts val="0"/>
                        </a:spcAft>
                      </a:pPr>
                      <a:r>
                        <a:rPr lang="uk-UA" sz="1200" dirty="0">
                          <a:effectLst/>
                          <a:latin typeface="Times New Roman"/>
                          <a:ea typeface="Times New Roman"/>
                          <a:cs typeface="Times New Roman"/>
                        </a:rPr>
                        <a:t>2</a:t>
                      </a:r>
                      <a:endParaRPr lang="uk-UA" sz="1200" dirty="0">
                        <a:effectLst/>
                        <a:latin typeface="Times New Roman"/>
                        <a:ea typeface="SimSun"/>
                        <a:cs typeface="Times New Roman"/>
                      </a:endParaRPr>
                    </a:p>
                  </a:txBody>
                  <a:tcPr marL="68580" marR="68580" marT="0" marB="0" anchor="ctr"/>
                </a:tc>
              </a:tr>
              <a:tr h="170552">
                <a:tc>
                  <a:txBody>
                    <a:bodyPr/>
                    <a:lstStyle/>
                    <a:p>
                      <a:pPr algn="ctr"/>
                      <a:endParaRPr lang="uk-UA" sz="1200" dirty="0">
                        <a:solidFill>
                          <a:srgbClr val="7030A0"/>
                        </a:solidFill>
                        <a:latin typeface="Times New Roman" panose="02020603050405020304" pitchFamily="18" charset="0"/>
                        <a:cs typeface="Times New Roman" panose="02020603050405020304" pitchFamily="18" charset="0"/>
                      </a:endParaRPr>
                    </a:p>
                  </a:txBody>
                  <a:tcPr/>
                </a:tc>
                <a:tc>
                  <a:txBody>
                    <a:bodyPr/>
                    <a:lstStyle/>
                    <a:p>
                      <a:pPr marR="355600" algn="r">
                        <a:spcAft>
                          <a:spcPts val="0"/>
                        </a:spcAft>
                      </a:pPr>
                      <a:r>
                        <a:rPr lang="uk-UA" sz="1200" b="1" dirty="0">
                          <a:effectLst/>
                          <a:latin typeface="Times New Roman"/>
                          <a:ea typeface="Times New Roman"/>
                          <a:cs typeface="Times New Roman"/>
                        </a:rPr>
                        <a:t>Всього:</a:t>
                      </a:r>
                      <a:endParaRPr lang="uk-UA" sz="1200" dirty="0">
                        <a:effectLst/>
                        <a:latin typeface="Times New Roman"/>
                        <a:ea typeface="SimSun"/>
                        <a:cs typeface="Times New Roman"/>
                      </a:endParaRPr>
                    </a:p>
                  </a:txBody>
                  <a:tcPr marL="68580" marR="68580" marT="0" marB="0" anchor="ctr"/>
                </a:tc>
                <a:tc>
                  <a:txBody>
                    <a:bodyPr/>
                    <a:lstStyle/>
                    <a:p>
                      <a:pPr algn="ctr">
                        <a:spcAft>
                          <a:spcPts val="0"/>
                        </a:spcAft>
                      </a:pPr>
                      <a:r>
                        <a:rPr lang="uk-UA" sz="1200" b="1" dirty="0">
                          <a:effectLst/>
                          <a:latin typeface="Times New Roman"/>
                          <a:ea typeface="Times New Roman"/>
                          <a:cs typeface="Times New Roman"/>
                        </a:rPr>
                        <a:t>68</a:t>
                      </a:r>
                      <a:endParaRPr lang="uk-UA" sz="1200" dirty="0">
                        <a:effectLst/>
                        <a:latin typeface="Times New Roman"/>
                        <a:ea typeface="SimSun"/>
                        <a:cs typeface="Times New Roman"/>
                      </a:endParaRPr>
                    </a:p>
                  </a:txBody>
                  <a:tcPr marL="68580" marR="68580" marT="0" marB="0" anchor="ctr"/>
                </a:tc>
              </a:tr>
            </a:tbl>
          </a:graphicData>
        </a:graphic>
      </p:graphicFrame>
    </p:spTree>
    <p:extLst>
      <p:ext uri="{BB962C8B-B14F-4D97-AF65-F5344CB8AC3E}">
        <p14:creationId xmlns:p14="http://schemas.microsoft.com/office/powerpoint/2010/main" val="19739841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75656" y="332656"/>
            <a:ext cx="5976664" cy="461665"/>
          </a:xfrm>
          <a:prstGeom prst="rect">
            <a:avLst/>
          </a:prstGeom>
          <a:noFill/>
        </p:spPr>
        <p:txBody>
          <a:bodyPr wrap="square" rtlCol="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uk-UA" sz="24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Практичні заняття:</a:t>
            </a:r>
            <a:endParaRPr lang="uk-UA" sz="2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graphicFrame>
        <p:nvGraphicFramePr>
          <p:cNvPr id="4" name="Таблица 3"/>
          <p:cNvGraphicFramePr>
            <a:graphicFrameLocks noGrp="1"/>
          </p:cNvGraphicFramePr>
          <p:nvPr>
            <p:extLst>
              <p:ext uri="{D42A27DB-BD31-4B8C-83A1-F6EECF244321}">
                <p14:modId xmlns:p14="http://schemas.microsoft.com/office/powerpoint/2010/main" val="3266018332"/>
              </p:ext>
            </p:extLst>
          </p:nvPr>
        </p:nvGraphicFramePr>
        <p:xfrm>
          <a:off x="467544" y="980728"/>
          <a:ext cx="8496944" cy="12281784"/>
        </p:xfrm>
        <a:graphic>
          <a:graphicData uri="http://schemas.openxmlformats.org/drawingml/2006/table">
            <a:tbl>
              <a:tblPr firstRow="1" bandRow="1">
                <a:tableStyleId>{5C22544A-7EE6-4342-B048-85BDC9FD1C3A}</a:tableStyleId>
              </a:tblPr>
              <a:tblGrid>
                <a:gridCol w="648072"/>
                <a:gridCol w="6624736"/>
                <a:gridCol w="1224136"/>
              </a:tblGrid>
              <a:tr h="472419">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k-UA" sz="1400" i="1" dirty="0" smtClean="0">
                          <a:solidFill>
                            <a:srgbClr val="7030A0"/>
                          </a:solidFill>
                          <a:latin typeface="Times New Roman" panose="02020603050405020304" pitchFamily="18" charset="0"/>
                          <a:cs typeface="Times New Roman" panose="02020603050405020304" pitchFamily="18" charset="0"/>
                        </a:rPr>
                        <a:t>№ з/п                                        Тема:                                                                                                       К-ть годин</a:t>
                      </a:r>
                    </a:p>
                  </a:txBody>
                  <a:tcPr/>
                </a:tc>
                <a:tc hMerge="1">
                  <a:txBody>
                    <a:bodyPr/>
                    <a:lstStyle/>
                    <a:p>
                      <a:endParaRPr lang="uk-UA" dirty="0"/>
                    </a:p>
                  </a:txBody>
                  <a:tcPr/>
                </a:tc>
                <a:tc hMerge="1">
                  <a:txBody>
                    <a:bodyPr/>
                    <a:lstStyle/>
                    <a:p>
                      <a:endParaRPr lang="uk-UA" dirty="0"/>
                    </a:p>
                  </a:txBody>
                  <a:tcPr/>
                </a:tc>
              </a:tr>
              <a:tr h="385143">
                <a:tc>
                  <a:txBody>
                    <a:bodyPr/>
                    <a:lstStyle/>
                    <a:p>
                      <a:pPr algn="ctr"/>
                      <a:r>
                        <a:rPr lang="uk-UA" sz="1400" dirty="0" smtClean="0">
                          <a:latin typeface="Times New Roman" panose="02020603050405020304" pitchFamily="18" charset="0"/>
                          <a:cs typeface="Times New Roman" panose="02020603050405020304" pitchFamily="18" charset="0"/>
                        </a:rPr>
                        <a:t>1</a:t>
                      </a:r>
                      <a:endParaRPr lang="uk-UA" sz="14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pPr algn="ctr">
                        <a:spcAft>
                          <a:spcPts val="0"/>
                        </a:spcAft>
                      </a:pPr>
                      <a:r>
                        <a:rPr lang="uk-UA" sz="1400" b="1" i="1" dirty="0">
                          <a:effectLst/>
                          <a:latin typeface="Times New Roman"/>
                          <a:ea typeface="SimSun"/>
                          <a:cs typeface="Times New Roman"/>
                        </a:rPr>
                        <a:t>Практичне заняття № 1</a:t>
                      </a:r>
                      <a:endParaRPr lang="uk-UA" sz="1200" dirty="0">
                        <a:effectLst/>
                        <a:latin typeface="Times New Roman"/>
                        <a:ea typeface="SimSun"/>
                        <a:cs typeface="Times New Roman"/>
                      </a:endParaRPr>
                    </a:p>
                    <a:p>
                      <a:pPr algn="just">
                        <a:spcAft>
                          <a:spcPts val="0"/>
                        </a:spcAft>
                      </a:pPr>
                      <a:r>
                        <a:rPr lang="uk-UA" sz="1400" dirty="0">
                          <a:effectLst/>
                          <a:latin typeface="Times New Roman"/>
                          <a:ea typeface="SimSun"/>
                          <a:cs typeface="Times New Roman"/>
                        </a:rPr>
                        <a:t>1.Вивчення структури Збірників рецептур, нормативних таблиць і рецептур.</a:t>
                      </a:r>
                      <a:endParaRPr lang="uk-UA" sz="1200" dirty="0">
                        <a:effectLst/>
                        <a:latin typeface="Times New Roman"/>
                        <a:ea typeface="SimSun"/>
                        <a:cs typeface="Times New Roman"/>
                      </a:endParaRPr>
                    </a:p>
                    <a:p>
                      <a:pPr algn="just">
                        <a:spcAft>
                          <a:spcPts val="0"/>
                        </a:spcAft>
                      </a:pPr>
                      <a:r>
                        <a:rPr lang="uk-UA" sz="1400" dirty="0">
                          <a:effectLst/>
                          <a:latin typeface="Times New Roman"/>
                          <a:ea typeface="SimSun"/>
                          <a:cs typeface="Times New Roman"/>
                        </a:rPr>
                        <a:t>2.Ознайомлення з технологічними картами</a:t>
                      </a:r>
                      <a:endParaRPr lang="uk-UA" sz="1200" dirty="0">
                        <a:effectLst/>
                        <a:latin typeface="Times New Roman"/>
                        <a:ea typeface="SimSu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uk-UA" sz="1400" dirty="0" smtClean="0">
                          <a:latin typeface="Times New Roman" panose="02020603050405020304" pitchFamily="18" charset="0"/>
                          <a:cs typeface="Times New Roman" panose="02020603050405020304" pitchFamily="18" charset="0"/>
                        </a:rPr>
                        <a:t>2</a:t>
                      </a:r>
                      <a:endParaRPr lang="uk-UA" sz="14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tcPr>
                </a:tc>
              </a:tr>
              <a:tr h="385143">
                <a:tc>
                  <a:txBody>
                    <a:bodyPr/>
                    <a:lstStyle/>
                    <a:p>
                      <a:pPr algn="ctr"/>
                      <a:r>
                        <a:rPr lang="uk-UA" sz="1400" dirty="0" smtClean="0">
                          <a:latin typeface="Times New Roman" panose="02020603050405020304" pitchFamily="18" charset="0"/>
                          <a:cs typeface="Times New Roman" panose="02020603050405020304" pitchFamily="18" charset="0"/>
                        </a:rPr>
                        <a:t>2</a:t>
                      </a:r>
                      <a:endParaRPr lang="uk-UA" sz="14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pPr algn="ctr">
                        <a:spcAft>
                          <a:spcPts val="0"/>
                        </a:spcAft>
                      </a:pPr>
                      <a:r>
                        <a:rPr lang="uk-UA" sz="1400" b="1" i="1" dirty="0">
                          <a:effectLst/>
                          <a:latin typeface="Times New Roman"/>
                          <a:ea typeface="SimSun"/>
                          <a:cs typeface="Times New Roman"/>
                        </a:rPr>
                        <a:t>Практичне заняття  № 2</a:t>
                      </a:r>
                      <a:endParaRPr lang="uk-UA" sz="1200" dirty="0">
                        <a:effectLst/>
                        <a:latin typeface="Times New Roman"/>
                        <a:ea typeface="SimSun"/>
                        <a:cs typeface="Times New Roman"/>
                      </a:endParaRPr>
                    </a:p>
                    <a:p>
                      <a:pPr algn="just">
                        <a:spcAft>
                          <a:spcPts val="0"/>
                        </a:spcAft>
                      </a:pPr>
                      <a:r>
                        <a:rPr lang="uk-UA" sz="1400" dirty="0">
                          <a:effectLst/>
                          <a:latin typeface="Times New Roman"/>
                          <a:ea typeface="SimSun"/>
                          <a:cs typeface="Times New Roman"/>
                        </a:rPr>
                        <a:t>1. Визначення маси  брутто, </a:t>
                      </a:r>
                      <a:r>
                        <a:rPr lang="uk-UA" sz="1400" dirty="0" err="1">
                          <a:effectLst/>
                          <a:latin typeface="Times New Roman"/>
                          <a:ea typeface="SimSun"/>
                          <a:cs typeface="Times New Roman"/>
                        </a:rPr>
                        <a:t>нетто</a:t>
                      </a:r>
                      <a:r>
                        <a:rPr lang="uk-UA" sz="1400" dirty="0">
                          <a:effectLst/>
                          <a:latin typeface="Times New Roman"/>
                          <a:ea typeface="SimSun"/>
                          <a:cs typeface="Times New Roman"/>
                        </a:rPr>
                        <a:t>, відходів при обробці овочів.</a:t>
                      </a:r>
                      <a:endParaRPr lang="uk-UA" sz="1200" dirty="0">
                        <a:effectLst/>
                        <a:latin typeface="Times New Roman"/>
                        <a:ea typeface="SimSun"/>
                        <a:cs typeface="Times New Roman"/>
                      </a:endParaRPr>
                    </a:p>
                    <a:p>
                      <a:pPr algn="just">
                        <a:spcAft>
                          <a:spcPts val="0"/>
                        </a:spcAft>
                      </a:pPr>
                      <a:r>
                        <a:rPr lang="uk-UA" sz="1400" dirty="0">
                          <a:effectLst/>
                          <a:latin typeface="Times New Roman"/>
                          <a:ea typeface="SimSun"/>
                          <a:cs typeface="Times New Roman"/>
                        </a:rPr>
                        <a:t>2. Вивчення  різних форм нарізання овочів.</a:t>
                      </a:r>
                      <a:endParaRPr lang="uk-UA" sz="1200" dirty="0">
                        <a:effectLst/>
                        <a:latin typeface="Times New Roman"/>
                        <a:ea typeface="SimSu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uk-UA" sz="1400" dirty="0" smtClean="0">
                          <a:latin typeface="Times New Roman" panose="02020603050405020304" pitchFamily="18" charset="0"/>
                          <a:cs typeface="Times New Roman" panose="02020603050405020304" pitchFamily="18" charset="0"/>
                        </a:rPr>
                        <a:t>2</a:t>
                      </a:r>
                      <a:endParaRPr lang="uk-UA" sz="14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tcPr>
                </a:tc>
              </a:tr>
              <a:tr h="385143">
                <a:tc>
                  <a:txBody>
                    <a:bodyPr/>
                    <a:lstStyle/>
                    <a:p>
                      <a:pPr algn="ctr"/>
                      <a:r>
                        <a:rPr lang="uk-UA" sz="1400" dirty="0" smtClean="0">
                          <a:latin typeface="Times New Roman" panose="02020603050405020304" pitchFamily="18" charset="0"/>
                          <a:cs typeface="Times New Roman" panose="02020603050405020304" pitchFamily="18" charset="0"/>
                        </a:rPr>
                        <a:t>3</a:t>
                      </a:r>
                      <a:endParaRPr lang="uk-UA" sz="14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pPr algn="ctr">
                        <a:spcAft>
                          <a:spcPts val="0"/>
                        </a:spcAft>
                      </a:pPr>
                      <a:r>
                        <a:rPr lang="uk-UA" sz="1400" b="1" i="1">
                          <a:effectLst/>
                          <a:latin typeface="Times New Roman"/>
                          <a:ea typeface="SimSun"/>
                          <a:cs typeface="Times New Roman"/>
                        </a:rPr>
                        <a:t>Практичне заняття № 3</a:t>
                      </a:r>
                      <a:endParaRPr lang="uk-UA" sz="1200">
                        <a:effectLst/>
                        <a:latin typeface="Times New Roman"/>
                        <a:ea typeface="SimSun"/>
                        <a:cs typeface="Times New Roman"/>
                      </a:endParaRPr>
                    </a:p>
                    <a:p>
                      <a:pPr algn="just">
                        <a:spcAft>
                          <a:spcPts val="0"/>
                        </a:spcAft>
                      </a:pPr>
                      <a:r>
                        <a:rPr lang="uk-UA" sz="1400">
                          <a:effectLst/>
                          <a:latin typeface="Times New Roman"/>
                          <a:ea typeface="SimSun"/>
                          <a:cs typeface="Times New Roman"/>
                        </a:rPr>
                        <a:t>1.Визначення маси  брутто, нетто та відходів при обробці риби різних видів та морепродуктів</a:t>
                      </a:r>
                      <a:endParaRPr lang="uk-UA" sz="1200">
                        <a:effectLst/>
                        <a:latin typeface="Times New Roman"/>
                        <a:ea typeface="SimSun"/>
                        <a:cs typeface="Times New Roman"/>
                      </a:endParaRPr>
                    </a:p>
                    <a:p>
                      <a:pPr algn="just">
                        <a:spcAft>
                          <a:spcPts val="0"/>
                        </a:spcAft>
                      </a:pPr>
                      <a:r>
                        <a:rPr lang="uk-UA" sz="1400">
                          <a:effectLst/>
                          <a:latin typeface="Times New Roman"/>
                          <a:ea typeface="SimSun"/>
                          <a:cs typeface="Times New Roman"/>
                        </a:rPr>
                        <a:t>2. Визначення кількості порцій н/ф, які готують з рибної сировини.</a:t>
                      </a:r>
                      <a:endParaRPr lang="uk-UA" sz="1200">
                        <a:effectLst/>
                        <a:latin typeface="Times New Roman"/>
                        <a:ea typeface="SimSu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uk-UA" sz="1400" dirty="0" smtClean="0">
                          <a:latin typeface="Times New Roman" panose="02020603050405020304" pitchFamily="18" charset="0"/>
                          <a:cs typeface="Times New Roman" panose="02020603050405020304" pitchFamily="18" charset="0"/>
                        </a:rPr>
                        <a:t>2</a:t>
                      </a:r>
                      <a:endParaRPr lang="uk-UA" sz="14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tcPr>
                </a:tc>
              </a:tr>
              <a:tr h="385143">
                <a:tc>
                  <a:txBody>
                    <a:bodyPr/>
                    <a:lstStyle/>
                    <a:p>
                      <a:pPr algn="ctr"/>
                      <a:r>
                        <a:rPr lang="uk-UA" sz="1400" dirty="0" smtClean="0">
                          <a:latin typeface="Times New Roman" panose="02020603050405020304" pitchFamily="18" charset="0"/>
                          <a:cs typeface="Times New Roman" panose="02020603050405020304" pitchFamily="18" charset="0"/>
                        </a:rPr>
                        <a:t>4</a:t>
                      </a:r>
                      <a:endParaRPr lang="uk-UA" sz="14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pPr algn="ctr">
                        <a:spcAft>
                          <a:spcPts val="0"/>
                        </a:spcAft>
                      </a:pPr>
                      <a:r>
                        <a:rPr lang="uk-UA" sz="1400" b="1" i="1" dirty="0">
                          <a:effectLst/>
                          <a:latin typeface="Times New Roman"/>
                          <a:ea typeface="SimSun"/>
                          <a:cs typeface="Times New Roman"/>
                        </a:rPr>
                        <a:t>Практичне заняття № 4</a:t>
                      </a:r>
                      <a:endParaRPr lang="uk-UA" sz="1200" dirty="0">
                        <a:effectLst/>
                        <a:latin typeface="Times New Roman"/>
                        <a:ea typeface="SimSun"/>
                        <a:cs typeface="Times New Roman"/>
                      </a:endParaRPr>
                    </a:p>
                    <a:p>
                      <a:pPr algn="just">
                        <a:spcAft>
                          <a:spcPts val="0"/>
                        </a:spcAft>
                      </a:pPr>
                      <a:r>
                        <a:rPr lang="uk-UA" sz="1400" dirty="0">
                          <a:effectLst/>
                          <a:latin typeface="Times New Roman"/>
                          <a:ea typeface="SimSun"/>
                          <a:cs typeface="Times New Roman"/>
                        </a:rPr>
                        <a:t>1. Визначення маси  відходів і втрат при обробці  м’яса і м’ясопродуктів.</a:t>
                      </a:r>
                      <a:endParaRPr lang="uk-UA" sz="1200" dirty="0">
                        <a:effectLst/>
                        <a:latin typeface="Times New Roman"/>
                        <a:ea typeface="SimSun"/>
                        <a:cs typeface="Times New Roman"/>
                      </a:endParaRPr>
                    </a:p>
                    <a:p>
                      <a:pPr algn="just">
                        <a:spcAft>
                          <a:spcPts val="0"/>
                        </a:spcAft>
                      </a:pPr>
                      <a:r>
                        <a:rPr lang="uk-UA" sz="1400" dirty="0">
                          <a:effectLst/>
                          <a:latin typeface="Times New Roman"/>
                          <a:ea typeface="SimSun"/>
                          <a:cs typeface="Times New Roman"/>
                        </a:rPr>
                        <a:t>2. Визначення маси  брутто, </a:t>
                      </a:r>
                      <a:r>
                        <a:rPr lang="uk-UA" sz="1400" dirty="0" err="1">
                          <a:effectLst/>
                          <a:latin typeface="Times New Roman"/>
                          <a:ea typeface="SimSun"/>
                          <a:cs typeface="Times New Roman"/>
                        </a:rPr>
                        <a:t>нетто</a:t>
                      </a:r>
                      <a:r>
                        <a:rPr lang="uk-UA" sz="1400" dirty="0">
                          <a:effectLst/>
                          <a:latin typeface="Times New Roman"/>
                          <a:ea typeface="SimSun"/>
                          <a:cs typeface="Times New Roman"/>
                        </a:rPr>
                        <a:t> при обробці м’яса і м’ясопродуктів.</a:t>
                      </a:r>
                      <a:endParaRPr lang="uk-UA" sz="1200" dirty="0">
                        <a:effectLst/>
                        <a:latin typeface="Times New Roman"/>
                        <a:ea typeface="SimSun"/>
                        <a:cs typeface="Times New Roman"/>
                      </a:endParaRPr>
                    </a:p>
                    <a:p>
                      <a:pPr algn="just">
                        <a:spcAft>
                          <a:spcPts val="0"/>
                        </a:spcAft>
                      </a:pPr>
                      <a:r>
                        <a:rPr lang="uk-UA" sz="1400" dirty="0">
                          <a:effectLst/>
                          <a:latin typeface="Times New Roman"/>
                          <a:ea typeface="SimSun"/>
                          <a:cs typeface="Times New Roman"/>
                        </a:rPr>
                        <a:t>3. Визначення кількості порцій н/ф, які готують з туш м’яса, враховуючи кулінарне призначення частин</a:t>
                      </a:r>
                      <a:endParaRPr lang="uk-UA" sz="1200" dirty="0">
                        <a:effectLst/>
                        <a:latin typeface="Times New Roman"/>
                        <a:ea typeface="SimSu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uk-UA" sz="1400" dirty="0" smtClean="0">
                          <a:latin typeface="Times New Roman" panose="02020603050405020304" pitchFamily="18" charset="0"/>
                          <a:cs typeface="Times New Roman" panose="02020603050405020304" pitchFamily="18" charset="0"/>
                        </a:rPr>
                        <a:t>2</a:t>
                      </a:r>
                      <a:endParaRPr lang="uk-UA" sz="14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tcPr>
                </a:tc>
              </a:tr>
              <a:tr h="385143">
                <a:tc>
                  <a:txBody>
                    <a:bodyPr/>
                    <a:lstStyle/>
                    <a:p>
                      <a:pPr algn="ctr"/>
                      <a:r>
                        <a:rPr lang="uk-UA" sz="1400" dirty="0" smtClean="0">
                          <a:latin typeface="Times New Roman" panose="02020603050405020304" pitchFamily="18" charset="0"/>
                          <a:cs typeface="Times New Roman" panose="02020603050405020304" pitchFamily="18" charset="0"/>
                        </a:rPr>
                        <a:t>5</a:t>
                      </a:r>
                      <a:endParaRPr lang="uk-UA" sz="14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pPr algn="ctr">
                        <a:spcAft>
                          <a:spcPts val="0"/>
                        </a:spcAft>
                      </a:pPr>
                      <a:r>
                        <a:rPr lang="uk-UA" sz="1400" b="1" i="1" dirty="0">
                          <a:effectLst/>
                          <a:latin typeface="Times New Roman"/>
                          <a:ea typeface="SimSun"/>
                          <a:cs typeface="Times New Roman"/>
                        </a:rPr>
                        <a:t>Практичне заняття № </a:t>
                      </a:r>
                      <a:r>
                        <a:rPr lang="ru-RU" sz="1400" b="1" i="1" dirty="0">
                          <a:effectLst/>
                          <a:latin typeface="Times New Roman"/>
                          <a:ea typeface="SimSun"/>
                          <a:cs typeface="Times New Roman"/>
                        </a:rPr>
                        <a:t>5</a:t>
                      </a:r>
                      <a:endParaRPr lang="uk-UA" sz="1200" dirty="0">
                        <a:effectLst/>
                        <a:latin typeface="Times New Roman"/>
                        <a:ea typeface="SimSun"/>
                        <a:cs typeface="Times New Roman"/>
                      </a:endParaRPr>
                    </a:p>
                    <a:p>
                      <a:pPr>
                        <a:spcAft>
                          <a:spcPts val="0"/>
                        </a:spcAft>
                      </a:pPr>
                      <a:r>
                        <a:rPr lang="uk-UA" sz="1400" dirty="0">
                          <a:effectLst/>
                          <a:latin typeface="Times New Roman"/>
                          <a:ea typeface="SimSun"/>
                          <a:cs typeface="Times New Roman"/>
                        </a:rPr>
                        <a:t>1. Визначення маси  відходів і втрат при обробці  птиці і дичини..</a:t>
                      </a:r>
                      <a:endParaRPr lang="uk-UA" sz="1200" dirty="0">
                        <a:effectLst/>
                        <a:latin typeface="Times New Roman"/>
                        <a:ea typeface="SimSun"/>
                        <a:cs typeface="Times New Roman"/>
                      </a:endParaRPr>
                    </a:p>
                    <a:p>
                      <a:pPr>
                        <a:spcAft>
                          <a:spcPts val="0"/>
                        </a:spcAft>
                      </a:pPr>
                      <a:r>
                        <a:rPr lang="uk-UA" sz="1400" dirty="0">
                          <a:effectLst/>
                          <a:latin typeface="Times New Roman"/>
                          <a:ea typeface="SimSun"/>
                          <a:cs typeface="Times New Roman"/>
                        </a:rPr>
                        <a:t>2. Визначення маси  брутто, </a:t>
                      </a:r>
                      <a:r>
                        <a:rPr lang="uk-UA" sz="1400" dirty="0" err="1">
                          <a:effectLst/>
                          <a:latin typeface="Times New Roman"/>
                          <a:ea typeface="SimSun"/>
                          <a:cs typeface="Times New Roman"/>
                        </a:rPr>
                        <a:t>нетто</a:t>
                      </a:r>
                      <a:r>
                        <a:rPr lang="uk-UA" sz="1400" dirty="0">
                          <a:effectLst/>
                          <a:latin typeface="Times New Roman"/>
                          <a:ea typeface="SimSun"/>
                          <a:cs typeface="Times New Roman"/>
                        </a:rPr>
                        <a:t> при обробці  птиці і дичини.</a:t>
                      </a:r>
                      <a:endParaRPr lang="uk-UA" sz="1200" dirty="0">
                        <a:effectLst/>
                        <a:latin typeface="Times New Roman"/>
                        <a:ea typeface="SimSu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uk-UA" sz="1400" dirty="0" smtClean="0">
                          <a:latin typeface="Times New Roman" panose="02020603050405020304" pitchFamily="18" charset="0"/>
                          <a:cs typeface="Times New Roman" panose="02020603050405020304" pitchFamily="18" charset="0"/>
                        </a:rPr>
                        <a:t>2</a:t>
                      </a:r>
                      <a:endParaRPr lang="uk-UA" sz="14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tcPr>
                </a:tc>
              </a:tr>
              <a:tr h="385143">
                <a:tc>
                  <a:txBody>
                    <a:bodyPr/>
                    <a:lstStyle/>
                    <a:p>
                      <a:pPr algn="ctr"/>
                      <a:r>
                        <a:rPr lang="uk-UA" sz="1400" dirty="0" smtClean="0">
                          <a:latin typeface="Times New Roman" panose="02020603050405020304" pitchFamily="18" charset="0"/>
                          <a:cs typeface="Times New Roman" panose="02020603050405020304" pitchFamily="18" charset="0"/>
                        </a:rPr>
                        <a:t>6</a:t>
                      </a:r>
                      <a:endParaRPr lang="uk-UA" sz="14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pPr>
                        <a:spcAft>
                          <a:spcPts val="0"/>
                        </a:spcAft>
                      </a:pPr>
                      <a:r>
                        <a:rPr lang="uk-UA" sz="1400" b="1" i="1" dirty="0">
                          <a:effectLst/>
                          <a:latin typeface="Times New Roman"/>
                          <a:ea typeface="SimSun"/>
                          <a:cs typeface="Times New Roman"/>
                        </a:rPr>
                        <a:t>              </a:t>
                      </a:r>
                      <a:r>
                        <a:rPr lang="uk-UA" sz="1400" b="1" i="1" dirty="0" smtClean="0">
                          <a:effectLst/>
                          <a:latin typeface="Times New Roman"/>
                          <a:ea typeface="SimSun"/>
                          <a:cs typeface="Times New Roman"/>
                        </a:rPr>
                        <a:t>                                    Практичне </a:t>
                      </a:r>
                      <a:r>
                        <a:rPr lang="uk-UA" sz="1400" b="1" i="1" dirty="0">
                          <a:effectLst/>
                          <a:latin typeface="Times New Roman"/>
                          <a:ea typeface="SimSun"/>
                          <a:cs typeface="Times New Roman"/>
                        </a:rPr>
                        <a:t>заняття № 6</a:t>
                      </a:r>
                      <a:endParaRPr lang="uk-UA" sz="1200" dirty="0">
                        <a:effectLst/>
                        <a:latin typeface="Times New Roman"/>
                        <a:ea typeface="SimSun"/>
                        <a:cs typeface="Times New Roman"/>
                      </a:endParaRPr>
                    </a:p>
                    <a:p>
                      <a:pPr algn="just">
                        <a:spcAft>
                          <a:spcPts val="0"/>
                        </a:spcAft>
                      </a:pPr>
                      <a:r>
                        <a:rPr lang="uk-UA" sz="1400" dirty="0">
                          <a:effectLst/>
                          <a:latin typeface="Times New Roman"/>
                          <a:ea typeface="SimSun"/>
                          <a:cs typeface="Times New Roman"/>
                        </a:rPr>
                        <a:t>1. Визначення  виходу  супів, гарнірів та окремих компонентів супів.</a:t>
                      </a:r>
                      <a:endParaRPr lang="uk-UA" sz="1200" dirty="0">
                        <a:effectLst/>
                        <a:latin typeface="Times New Roman"/>
                        <a:ea typeface="SimSun"/>
                        <a:cs typeface="Times New Roman"/>
                      </a:endParaRPr>
                    </a:p>
                    <a:p>
                      <a:pPr algn="just">
                        <a:spcAft>
                          <a:spcPts val="0"/>
                        </a:spcAft>
                      </a:pPr>
                      <a:r>
                        <a:rPr lang="uk-UA" sz="1400" dirty="0">
                          <a:effectLst/>
                          <a:latin typeface="Times New Roman"/>
                          <a:ea typeface="SimSun"/>
                          <a:cs typeface="Times New Roman"/>
                        </a:rPr>
                        <a:t>2. Визначення норм закладки сировини масою брутто та </a:t>
                      </a:r>
                      <a:r>
                        <a:rPr lang="uk-UA" sz="1400" dirty="0" err="1">
                          <a:effectLst/>
                          <a:latin typeface="Times New Roman"/>
                          <a:ea typeface="SimSun"/>
                          <a:cs typeface="Times New Roman"/>
                        </a:rPr>
                        <a:t>нетто</a:t>
                      </a:r>
                      <a:r>
                        <a:rPr lang="uk-UA" sz="1400" dirty="0">
                          <a:effectLst/>
                          <a:latin typeface="Times New Roman"/>
                          <a:ea typeface="SimSun"/>
                          <a:cs typeface="Times New Roman"/>
                        </a:rPr>
                        <a:t> для приготування супів.</a:t>
                      </a:r>
                      <a:endParaRPr lang="uk-UA" sz="1200" dirty="0">
                        <a:effectLst/>
                        <a:latin typeface="Times New Roman"/>
                        <a:ea typeface="SimSun"/>
                        <a:cs typeface="Times New Roman"/>
                      </a:endParaRPr>
                    </a:p>
                    <a:p>
                      <a:pPr algn="just">
                        <a:spcAft>
                          <a:spcPts val="0"/>
                        </a:spcAft>
                      </a:pPr>
                      <a:r>
                        <a:rPr lang="uk-UA" sz="1400" dirty="0">
                          <a:effectLst/>
                          <a:latin typeface="Times New Roman"/>
                          <a:ea typeface="SimSun"/>
                          <a:cs typeface="Times New Roman"/>
                        </a:rPr>
                        <a:t>3. Розрахунок норм закладки продуктів масою брутто нестандартної сировини та взаємозамінних продуктів.</a:t>
                      </a:r>
                      <a:endParaRPr lang="uk-UA" sz="1200" dirty="0">
                        <a:effectLst/>
                        <a:latin typeface="Times New Roman"/>
                        <a:ea typeface="SimSu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uk-UA" sz="1400" dirty="0" smtClean="0">
                          <a:latin typeface="Times New Roman" panose="02020603050405020304" pitchFamily="18" charset="0"/>
                          <a:cs typeface="Times New Roman" panose="02020603050405020304" pitchFamily="18" charset="0"/>
                        </a:rPr>
                        <a:t>2</a:t>
                      </a:r>
                      <a:endParaRPr lang="uk-UA" sz="14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tcPr>
                </a:tc>
              </a:tr>
              <a:tr h="385143">
                <a:tc>
                  <a:txBody>
                    <a:bodyPr/>
                    <a:lstStyle/>
                    <a:p>
                      <a:pPr algn="ctr"/>
                      <a:r>
                        <a:rPr lang="uk-UA" sz="1400" dirty="0" smtClean="0">
                          <a:latin typeface="Times New Roman" panose="02020603050405020304" pitchFamily="18" charset="0"/>
                          <a:cs typeface="Times New Roman" panose="02020603050405020304" pitchFamily="18" charset="0"/>
                        </a:rPr>
                        <a:t>7</a:t>
                      </a:r>
                      <a:endParaRPr lang="uk-UA" sz="14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pPr>
                        <a:spcAft>
                          <a:spcPts val="0"/>
                        </a:spcAft>
                      </a:pPr>
                      <a:r>
                        <a:rPr lang="uk-UA" sz="1400" b="1" i="1" dirty="0">
                          <a:effectLst/>
                          <a:latin typeface="Times New Roman"/>
                          <a:ea typeface="SimSun"/>
                          <a:cs typeface="Times New Roman"/>
                        </a:rPr>
                        <a:t>              </a:t>
                      </a:r>
                      <a:r>
                        <a:rPr lang="uk-UA" sz="1400" b="1" i="1" dirty="0" smtClean="0">
                          <a:effectLst/>
                          <a:latin typeface="Times New Roman"/>
                          <a:ea typeface="SimSun"/>
                          <a:cs typeface="Times New Roman"/>
                        </a:rPr>
                        <a:t>                                     Практичне </a:t>
                      </a:r>
                      <a:r>
                        <a:rPr lang="uk-UA" sz="1400" b="1" i="1" dirty="0">
                          <a:effectLst/>
                          <a:latin typeface="Times New Roman"/>
                          <a:ea typeface="SimSun"/>
                          <a:cs typeface="Times New Roman"/>
                        </a:rPr>
                        <a:t>заняття № 7</a:t>
                      </a:r>
                      <a:endParaRPr lang="uk-UA" sz="1200" dirty="0">
                        <a:effectLst/>
                        <a:latin typeface="Times New Roman"/>
                        <a:ea typeface="SimSun"/>
                        <a:cs typeface="Times New Roman"/>
                      </a:endParaRPr>
                    </a:p>
                    <a:p>
                      <a:pPr algn="just">
                        <a:spcAft>
                          <a:spcPts val="0"/>
                        </a:spcAft>
                      </a:pPr>
                      <a:r>
                        <a:rPr lang="uk-UA" sz="1400" dirty="0">
                          <a:effectLst/>
                          <a:latin typeface="Times New Roman"/>
                          <a:ea typeface="SimSun"/>
                          <a:cs typeface="Times New Roman"/>
                        </a:rPr>
                        <a:t>1. Визначення  виходу  соусів, окремих компонентів.</a:t>
                      </a:r>
                      <a:endParaRPr lang="uk-UA" sz="1200" dirty="0">
                        <a:effectLst/>
                        <a:latin typeface="Times New Roman"/>
                        <a:ea typeface="SimSun"/>
                        <a:cs typeface="Times New Roman"/>
                      </a:endParaRPr>
                    </a:p>
                    <a:p>
                      <a:pPr algn="just">
                        <a:spcAft>
                          <a:spcPts val="0"/>
                        </a:spcAft>
                      </a:pPr>
                      <a:r>
                        <a:rPr lang="uk-UA" sz="1400" dirty="0">
                          <a:effectLst/>
                          <a:latin typeface="Times New Roman"/>
                          <a:ea typeface="SimSun"/>
                          <a:cs typeface="Times New Roman"/>
                        </a:rPr>
                        <a:t>2. Визначення норм закладки сировини масою брутто та </a:t>
                      </a:r>
                      <a:r>
                        <a:rPr lang="uk-UA" sz="1400" dirty="0" err="1">
                          <a:effectLst/>
                          <a:latin typeface="Times New Roman"/>
                          <a:ea typeface="SimSun"/>
                          <a:cs typeface="Times New Roman"/>
                        </a:rPr>
                        <a:t>нетто</a:t>
                      </a:r>
                      <a:r>
                        <a:rPr lang="uk-UA" sz="1400" dirty="0">
                          <a:effectLst/>
                          <a:latin typeface="Times New Roman"/>
                          <a:ea typeface="SimSun"/>
                          <a:cs typeface="Times New Roman"/>
                        </a:rPr>
                        <a:t> для приготування соусів.</a:t>
                      </a:r>
                      <a:endParaRPr lang="uk-UA" sz="1200" dirty="0">
                        <a:effectLst/>
                        <a:latin typeface="Times New Roman"/>
                        <a:ea typeface="SimSun"/>
                        <a:cs typeface="Times New Roman"/>
                      </a:endParaRPr>
                    </a:p>
                    <a:p>
                      <a:pPr algn="just">
                        <a:spcAft>
                          <a:spcPts val="0"/>
                        </a:spcAft>
                      </a:pPr>
                      <a:r>
                        <a:rPr lang="uk-UA" sz="1400" dirty="0">
                          <a:effectLst/>
                          <a:latin typeface="Times New Roman"/>
                          <a:ea typeface="SimSun"/>
                          <a:cs typeface="Times New Roman"/>
                        </a:rPr>
                        <a:t>3. Розрахунок норм закладки продуктів масою брутто нестандартної сировини та взаємозамінних продуктів.</a:t>
                      </a:r>
                      <a:endParaRPr lang="uk-UA" sz="1200" dirty="0">
                        <a:effectLst/>
                        <a:latin typeface="Times New Roman"/>
                        <a:ea typeface="SimSu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uk-UA" sz="1400" dirty="0" smtClean="0">
                          <a:latin typeface="Times New Roman" panose="02020603050405020304" pitchFamily="18" charset="0"/>
                          <a:cs typeface="Times New Roman" panose="02020603050405020304" pitchFamily="18" charset="0"/>
                        </a:rPr>
                        <a:t>2</a:t>
                      </a:r>
                      <a:endParaRPr lang="uk-UA" sz="14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tcPr>
                </a:tc>
              </a:tr>
              <a:tr h="385143">
                <a:tc>
                  <a:txBody>
                    <a:bodyPr/>
                    <a:lstStyle/>
                    <a:p>
                      <a:pPr algn="ctr"/>
                      <a:r>
                        <a:rPr lang="uk-UA" sz="1400" dirty="0" smtClean="0">
                          <a:latin typeface="Times New Roman" panose="02020603050405020304" pitchFamily="18" charset="0"/>
                          <a:cs typeface="Times New Roman" panose="02020603050405020304" pitchFamily="18" charset="0"/>
                        </a:rPr>
                        <a:t>8</a:t>
                      </a:r>
                      <a:endParaRPr lang="uk-UA" sz="14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pPr algn="ctr">
                        <a:spcAft>
                          <a:spcPts val="0"/>
                        </a:spcAft>
                      </a:pPr>
                      <a:r>
                        <a:rPr lang="uk-UA" sz="1400" b="1" i="1" dirty="0">
                          <a:effectLst/>
                          <a:latin typeface="Times New Roman"/>
                          <a:ea typeface="SimSun"/>
                          <a:cs typeface="Times New Roman"/>
                        </a:rPr>
                        <a:t>Практичне заняття № 8</a:t>
                      </a:r>
                      <a:endParaRPr lang="uk-UA" sz="1200" dirty="0">
                        <a:effectLst/>
                        <a:latin typeface="Times New Roman"/>
                        <a:ea typeface="SimSun"/>
                        <a:cs typeface="Times New Roman"/>
                      </a:endParaRPr>
                    </a:p>
                    <a:p>
                      <a:pPr algn="just">
                        <a:spcAft>
                          <a:spcPts val="0"/>
                        </a:spcAft>
                      </a:pPr>
                      <a:r>
                        <a:rPr lang="uk-UA" sz="1400" dirty="0">
                          <a:effectLst/>
                          <a:latin typeface="Times New Roman"/>
                          <a:ea typeface="SimSun"/>
                          <a:cs typeface="Times New Roman"/>
                        </a:rPr>
                        <a:t>1. Визначення маси брутто для приготування страв з риби та морепродуктів.</a:t>
                      </a:r>
                      <a:endParaRPr lang="uk-UA" sz="1200" dirty="0">
                        <a:effectLst/>
                        <a:latin typeface="Times New Roman"/>
                        <a:ea typeface="SimSun"/>
                        <a:cs typeface="Times New Roman"/>
                      </a:endParaRPr>
                    </a:p>
                    <a:p>
                      <a:pPr algn="just">
                        <a:spcAft>
                          <a:spcPts val="0"/>
                        </a:spcAft>
                      </a:pPr>
                      <a:r>
                        <a:rPr lang="uk-UA" sz="1400" dirty="0">
                          <a:effectLst/>
                          <a:latin typeface="Times New Roman"/>
                          <a:ea typeface="SimSun"/>
                          <a:cs typeface="Times New Roman"/>
                        </a:rPr>
                        <a:t>2. Визначення кількості порцій страв, які готують з  рибної та нерибної сировини.</a:t>
                      </a:r>
                      <a:endParaRPr lang="uk-UA" sz="1200" dirty="0">
                        <a:effectLst/>
                        <a:latin typeface="Times New Roman"/>
                        <a:ea typeface="SimSun"/>
                        <a:cs typeface="Times New Roman"/>
                      </a:endParaRPr>
                    </a:p>
                    <a:p>
                      <a:pPr algn="just">
                        <a:spcAft>
                          <a:spcPts val="0"/>
                        </a:spcAft>
                      </a:pPr>
                      <a:r>
                        <a:rPr lang="uk-UA" sz="1400" dirty="0">
                          <a:effectLst/>
                          <a:latin typeface="Times New Roman"/>
                          <a:ea typeface="SimSun"/>
                          <a:cs typeface="Times New Roman"/>
                        </a:rPr>
                        <a:t>3. Розрахунок закладки продуктів для  приготування страв.</a:t>
                      </a:r>
                      <a:endParaRPr lang="uk-UA" sz="1200" dirty="0">
                        <a:effectLst/>
                        <a:latin typeface="Times New Roman"/>
                        <a:ea typeface="SimSun"/>
                        <a:cs typeface="Times New Roman"/>
                      </a:endParaRPr>
                    </a:p>
                    <a:p>
                      <a:pPr algn="just">
                        <a:spcAft>
                          <a:spcPts val="0"/>
                        </a:spcAft>
                      </a:pPr>
                      <a:r>
                        <a:rPr lang="uk-UA" sz="1400" dirty="0">
                          <a:effectLst/>
                          <a:latin typeface="Times New Roman"/>
                          <a:ea typeface="SimSun"/>
                          <a:cs typeface="Times New Roman"/>
                        </a:rPr>
                        <a:t>4. Визначення закладки маси брутто сировини нестандартних кондицій.</a:t>
                      </a:r>
                      <a:endParaRPr lang="uk-UA" sz="1200" dirty="0">
                        <a:effectLst/>
                        <a:latin typeface="Times New Roman"/>
                        <a:ea typeface="SimSu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uk-UA" sz="1400" dirty="0" smtClean="0">
                          <a:latin typeface="Times New Roman" panose="02020603050405020304" pitchFamily="18" charset="0"/>
                          <a:cs typeface="Times New Roman" panose="02020603050405020304" pitchFamily="18" charset="0"/>
                        </a:rPr>
                        <a:t>2</a:t>
                      </a:r>
                      <a:endParaRPr lang="uk-UA" sz="14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tcPr>
                </a:tc>
              </a:tr>
              <a:tr h="385143">
                <a:tc>
                  <a:txBody>
                    <a:bodyPr/>
                    <a:lstStyle/>
                    <a:p>
                      <a:pPr algn="ctr"/>
                      <a:r>
                        <a:rPr lang="uk-UA" sz="1400" dirty="0" smtClean="0">
                          <a:latin typeface="Times New Roman" panose="02020603050405020304" pitchFamily="18" charset="0"/>
                          <a:cs typeface="Times New Roman" panose="02020603050405020304" pitchFamily="18" charset="0"/>
                        </a:rPr>
                        <a:t>9</a:t>
                      </a:r>
                      <a:endParaRPr lang="uk-UA" sz="1400" dirty="0">
                        <a:latin typeface="Times New Roman" panose="02020603050405020304" pitchFamily="18" charset="0"/>
                        <a:cs typeface="Times New Roman" panose="02020603050405020304" pitchFamily="18" charset="0"/>
                      </a:endParaRPr>
                    </a:p>
                  </a:txBody>
                  <a:tcPr/>
                </a:tc>
                <a:tc>
                  <a:txBody>
                    <a:bodyPr/>
                    <a:lstStyle/>
                    <a:p>
                      <a:pPr algn="ctr">
                        <a:spcAft>
                          <a:spcPts val="0"/>
                        </a:spcAft>
                      </a:pPr>
                      <a:r>
                        <a:rPr lang="uk-UA" sz="1400" b="1" i="1">
                          <a:effectLst/>
                          <a:latin typeface="Times New Roman"/>
                          <a:ea typeface="SimSun"/>
                          <a:cs typeface="Times New Roman"/>
                        </a:rPr>
                        <a:t>Практичне заняття № 9</a:t>
                      </a:r>
                      <a:endParaRPr lang="uk-UA" sz="1200">
                        <a:effectLst/>
                        <a:latin typeface="Times New Roman"/>
                        <a:ea typeface="SimSun"/>
                        <a:cs typeface="Times New Roman"/>
                      </a:endParaRPr>
                    </a:p>
                    <a:p>
                      <a:pPr algn="just">
                        <a:spcAft>
                          <a:spcPts val="0"/>
                        </a:spcAft>
                      </a:pPr>
                      <a:r>
                        <a:rPr lang="uk-UA" sz="1400">
                          <a:effectLst/>
                          <a:latin typeface="Times New Roman"/>
                          <a:ea typeface="SimSun"/>
                          <a:cs typeface="Times New Roman"/>
                        </a:rPr>
                        <a:t>1. Визначення маси брутто для приготування страв з м’яса.</a:t>
                      </a:r>
                      <a:endParaRPr lang="uk-UA" sz="1200">
                        <a:effectLst/>
                        <a:latin typeface="Times New Roman"/>
                        <a:ea typeface="SimSun"/>
                        <a:cs typeface="Times New Roman"/>
                      </a:endParaRPr>
                    </a:p>
                    <a:p>
                      <a:pPr algn="just">
                        <a:spcAft>
                          <a:spcPts val="0"/>
                        </a:spcAft>
                      </a:pPr>
                      <a:r>
                        <a:rPr lang="uk-UA" sz="1400">
                          <a:effectLst/>
                          <a:latin typeface="Times New Roman"/>
                          <a:ea typeface="SimSun"/>
                          <a:cs typeface="Times New Roman"/>
                        </a:rPr>
                        <a:t>2. Визначення кількості порцій страв, які готують з  м’яса.</a:t>
                      </a:r>
                      <a:endParaRPr lang="uk-UA" sz="1200">
                        <a:effectLst/>
                        <a:latin typeface="Times New Roman"/>
                        <a:ea typeface="SimSun"/>
                        <a:cs typeface="Times New Roman"/>
                      </a:endParaRPr>
                    </a:p>
                    <a:p>
                      <a:pPr algn="just">
                        <a:spcAft>
                          <a:spcPts val="0"/>
                        </a:spcAft>
                      </a:pPr>
                      <a:r>
                        <a:rPr lang="uk-UA" sz="1400">
                          <a:effectLst/>
                          <a:latin typeface="Times New Roman"/>
                          <a:ea typeface="SimSun"/>
                          <a:cs typeface="Times New Roman"/>
                        </a:rPr>
                        <a:t>3. Розрахунок закладки продуктів для  приготування страв.</a:t>
                      </a:r>
                      <a:endParaRPr lang="uk-UA" sz="1200">
                        <a:effectLst/>
                        <a:latin typeface="Times New Roman"/>
                        <a:ea typeface="SimSun"/>
                        <a:cs typeface="Times New Roman"/>
                      </a:endParaRPr>
                    </a:p>
                    <a:p>
                      <a:pPr algn="just">
                        <a:spcAft>
                          <a:spcPts val="0"/>
                        </a:spcAft>
                      </a:pPr>
                      <a:r>
                        <a:rPr lang="uk-UA" sz="1400">
                          <a:effectLst/>
                          <a:latin typeface="Times New Roman"/>
                          <a:ea typeface="SimSun"/>
                          <a:cs typeface="Times New Roman"/>
                        </a:rPr>
                        <a:t>4. Визначення закладки маси брутто сировини нестандартних кондицій.</a:t>
                      </a:r>
                      <a:endParaRPr lang="uk-UA" sz="1200">
                        <a:effectLst/>
                        <a:latin typeface="Times New Roman"/>
                        <a:ea typeface="SimSun"/>
                        <a:cs typeface="Times New Roman"/>
                      </a:endParaRPr>
                    </a:p>
                  </a:txBody>
                  <a:tcPr marL="68580" marR="68580" marT="0" marB="0"/>
                </a:tc>
                <a:tc>
                  <a:txBody>
                    <a:bodyPr/>
                    <a:lstStyle/>
                    <a:p>
                      <a:pPr algn="ctr"/>
                      <a:r>
                        <a:rPr lang="uk-UA" sz="1400" dirty="0" smtClean="0">
                          <a:latin typeface="Times New Roman" panose="02020603050405020304" pitchFamily="18" charset="0"/>
                          <a:cs typeface="Times New Roman" panose="02020603050405020304" pitchFamily="18" charset="0"/>
                        </a:rPr>
                        <a:t>2</a:t>
                      </a:r>
                      <a:endParaRPr lang="uk-UA" sz="1400" dirty="0">
                        <a:latin typeface="Times New Roman" panose="02020603050405020304" pitchFamily="18" charset="0"/>
                        <a:cs typeface="Times New Roman" panose="02020603050405020304" pitchFamily="18" charset="0"/>
                      </a:endParaRPr>
                    </a:p>
                  </a:txBody>
                  <a:tcPr/>
                </a:tc>
              </a:tr>
              <a:tr h="385143">
                <a:tc>
                  <a:txBody>
                    <a:bodyPr/>
                    <a:lstStyle/>
                    <a:p>
                      <a:pPr algn="ctr"/>
                      <a:r>
                        <a:rPr lang="uk-UA" sz="1400" dirty="0" smtClean="0">
                          <a:latin typeface="Times New Roman" panose="02020603050405020304" pitchFamily="18" charset="0"/>
                          <a:cs typeface="Times New Roman" panose="02020603050405020304" pitchFamily="18" charset="0"/>
                        </a:rPr>
                        <a:t>10</a:t>
                      </a:r>
                      <a:endParaRPr lang="uk-UA" sz="1400" dirty="0">
                        <a:latin typeface="Times New Roman" panose="02020603050405020304" pitchFamily="18" charset="0"/>
                        <a:cs typeface="Times New Roman" panose="02020603050405020304" pitchFamily="18" charset="0"/>
                      </a:endParaRPr>
                    </a:p>
                  </a:txBody>
                  <a:tcPr/>
                </a:tc>
                <a:tc>
                  <a:txBody>
                    <a:bodyPr/>
                    <a:lstStyle/>
                    <a:p>
                      <a:pPr algn="ctr">
                        <a:spcAft>
                          <a:spcPts val="0"/>
                        </a:spcAft>
                      </a:pPr>
                      <a:r>
                        <a:rPr lang="uk-UA" sz="1400" b="1" i="1">
                          <a:effectLst/>
                          <a:latin typeface="Times New Roman"/>
                          <a:ea typeface="SimSun"/>
                          <a:cs typeface="Times New Roman"/>
                        </a:rPr>
                        <a:t>Практичне заняття № 10</a:t>
                      </a:r>
                      <a:endParaRPr lang="uk-UA" sz="1200">
                        <a:effectLst/>
                        <a:latin typeface="Times New Roman"/>
                        <a:ea typeface="SimSun"/>
                        <a:cs typeface="Times New Roman"/>
                      </a:endParaRPr>
                    </a:p>
                    <a:p>
                      <a:pPr algn="just">
                        <a:spcAft>
                          <a:spcPts val="0"/>
                        </a:spcAft>
                      </a:pPr>
                      <a:r>
                        <a:rPr lang="uk-UA" sz="1400">
                          <a:effectLst/>
                          <a:latin typeface="Times New Roman"/>
                          <a:ea typeface="SimSun"/>
                          <a:cs typeface="Times New Roman"/>
                        </a:rPr>
                        <a:t>1. Визначення маси брутто та нетто для приготування страв з</a:t>
                      </a:r>
                      <a:r>
                        <a:rPr lang="uk-UA" sz="1200">
                          <a:effectLst/>
                          <a:latin typeface="Times New Roman"/>
                          <a:ea typeface="SimSun"/>
                          <a:cs typeface="Times New Roman"/>
                        </a:rPr>
                        <a:t> </a:t>
                      </a:r>
                      <a:r>
                        <a:rPr lang="uk-UA" sz="1400">
                          <a:effectLst/>
                          <a:latin typeface="Times New Roman"/>
                          <a:ea typeface="SimSun"/>
                          <a:cs typeface="Times New Roman"/>
                        </a:rPr>
                        <a:t>яєць, яєчних продуктів та сиру.</a:t>
                      </a:r>
                      <a:endParaRPr lang="uk-UA" sz="1200">
                        <a:effectLst/>
                        <a:latin typeface="Times New Roman"/>
                        <a:ea typeface="SimSun"/>
                        <a:cs typeface="Times New Roman"/>
                      </a:endParaRPr>
                    </a:p>
                    <a:p>
                      <a:pPr algn="just">
                        <a:spcAft>
                          <a:spcPts val="0"/>
                        </a:spcAft>
                      </a:pPr>
                      <a:r>
                        <a:rPr lang="uk-UA" sz="1400">
                          <a:effectLst/>
                          <a:latin typeface="Times New Roman"/>
                          <a:ea typeface="SimSun"/>
                          <a:cs typeface="Times New Roman"/>
                        </a:rPr>
                        <a:t>2. Визначення кількості порцій страв, які готують з  заданої кількості сировини.</a:t>
                      </a:r>
                      <a:endParaRPr lang="uk-UA" sz="1200">
                        <a:effectLst/>
                        <a:latin typeface="Times New Roman"/>
                        <a:ea typeface="SimSun"/>
                        <a:cs typeface="Times New Roman"/>
                      </a:endParaRPr>
                    </a:p>
                    <a:p>
                      <a:pPr algn="just">
                        <a:spcAft>
                          <a:spcPts val="0"/>
                        </a:spcAft>
                      </a:pPr>
                      <a:r>
                        <a:rPr lang="uk-UA" sz="1400">
                          <a:effectLst/>
                          <a:latin typeface="Times New Roman"/>
                          <a:ea typeface="SimSun"/>
                          <a:cs typeface="Times New Roman"/>
                        </a:rPr>
                        <a:t>3. Розрахунок закладки продуктів для  приготування страв.</a:t>
                      </a:r>
                      <a:endParaRPr lang="uk-UA" sz="1200">
                        <a:effectLst/>
                        <a:latin typeface="Times New Roman"/>
                        <a:ea typeface="SimSun"/>
                        <a:cs typeface="Times New Roman"/>
                      </a:endParaRPr>
                    </a:p>
                  </a:txBody>
                  <a:tcPr marL="68580" marR="68580" marT="0" marB="0"/>
                </a:tc>
                <a:tc>
                  <a:txBody>
                    <a:bodyPr/>
                    <a:lstStyle/>
                    <a:p>
                      <a:pPr algn="ctr"/>
                      <a:r>
                        <a:rPr lang="uk-UA" sz="1400" dirty="0" smtClean="0">
                          <a:latin typeface="Times New Roman" panose="02020603050405020304" pitchFamily="18" charset="0"/>
                          <a:cs typeface="Times New Roman" panose="02020603050405020304" pitchFamily="18" charset="0"/>
                        </a:rPr>
                        <a:t>2</a:t>
                      </a:r>
                      <a:endParaRPr lang="uk-UA" sz="1400" dirty="0">
                        <a:latin typeface="Times New Roman" panose="02020603050405020304" pitchFamily="18" charset="0"/>
                        <a:cs typeface="Times New Roman" panose="02020603050405020304" pitchFamily="18" charset="0"/>
                      </a:endParaRPr>
                    </a:p>
                  </a:txBody>
                  <a:tcPr/>
                </a:tc>
              </a:tr>
              <a:tr h="320040">
                <a:tc>
                  <a:txBody>
                    <a:bodyPr/>
                    <a:lstStyle/>
                    <a:p>
                      <a:pPr algn="ctr"/>
                      <a:r>
                        <a:rPr lang="uk-UA" sz="1400" dirty="0" smtClean="0">
                          <a:latin typeface="Times New Roman" panose="02020603050405020304" pitchFamily="18" charset="0"/>
                          <a:cs typeface="Times New Roman" panose="02020603050405020304" pitchFamily="18" charset="0"/>
                        </a:rPr>
                        <a:t>11</a:t>
                      </a:r>
                      <a:endParaRPr lang="uk-UA" sz="1400"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tcPr>
                </a:tc>
                <a:tc>
                  <a:txBody>
                    <a:bodyPr/>
                    <a:lstStyle/>
                    <a:p>
                      <a:pPr algn="ctr">
                        <a:spcAft>
                          <a:spcPts val="0"/>
                        </a:spcAft>
                      </a:pPr>
                      <a:r>
                        <a:rPr lang="uk-UA" sz="1400" b="1" i="1" dirty="0">
                          <a:effectLst/>
                          <a:latin typeface="Times New Roman"/>
                          <a:ea typeface="SimSun"/>
                          <a:cs typeface="Times New Roman"/>
                        </a:rPr>
                        <a:t>Практичне заняття № 11</a:t>
                      </a:r>
                      <a:endParaRPr lang="uk-UA" sz="1200" dirty="0">
                        <a:effectLst/>
                        <a:latin typeface="Times New Roman"/>
                        <a:ea typeface="SimSun"/>
                        <a:cs typeface="Times New Roman"/>
                      </a:endParaRPr>
                    </a:p>
                    <a:p>
                      <a:pPr algn="just">
                        <a:spcAft>
                          <a:spcPts val="0"/>
                        </a:spcAft>
                      </a:pPr>
                      <a:r>
                        <a:rPr lang="uk-UA" sz="1400" dirty="0">
                          <a:effectLst/>
                          <a:latin typeface="Times New Roman"/>
                          <a:ea typeface="SimSun"/>
                          <a:cs typeface="Times New Roman"/>
                        </a:rPr>
                        <a:t>1. Визначення маси брутто та </a:t>
                      </a:r>
                      <a:r>
                        <a:rPr lang="uk-UA" sz="1400" dirty="0" err="1">
                          <a:effectLst/>
                          <a:latin typeface="Times New Roman"/>
                          <a:ea typeface="SimSun"/>
                          <a:cs typeface="Times New Roman"/>
                        </a:rPr>
                        <a:t>нетто</a:t>
                      </a:r>
                      <a:r>
                        <a:rPr lang="uk-UA" sz="1400" dirty="0">
                          <a:effectLst/>
                          <a:latin typeface="Times New Roman"/>
                          <a:ea typeface="SimSun"/>
                          <a:cs typeface="Times New Roman"/>
                        </a:rPr>
                        <a:t> для приготування страв </a:t>
                      </a:r>
                      <a:r>
                        <a:rPr lang="uk-UA" sz="1400" dirty="0" err="1">
                          <a:effectLst/>
                          <a:latin typeface="Times New Roman"/>
                          <a:ea typeface="SimSun"/>
                          <a:cs typeface="Times New Roman"/>
                        </a:rPr>
                        <a:t>страв</a:t>
                      </a:r>
                      <a:r>
                        <a:rPr lang="uk-UA" sz="1400" dirty="0">
                          <a:effectLst/>
                          <a:latin typeface="Times New Roman"/>
                          <a:ea typeface="SimSun"/>
                          <a:cs typeface="Times New Roman"/>
                        </a:rPr>
                        <a:t> і виробів з борошна </a:t>
                      </a:r>
                      <a:endParaRPr lang="uk-UA" sz="1200" dirty="0">
                        <a:effectLst/>
                        <a:latin typeface="Times New Roman"/>
                        <a:ea typeface="SimSun"/>
                        <a:cs typeface="Times New Roman"/>
                      </a:endParaRPr>
                    </a:p>
                    <a:p>
                      <a:pPr algn="just">
                        <a:spcAft>
                          <a:spcPts val="0"/>
                        </a:spcAft>
                      </a:pPr>
                      <a:r>
                        <a:rPr lang="uk-UA" sz="1400" dirty="0">
                          <a:effectLst/>
                          <a:latin typeface="Times New Roman"/>
                          <a:ea typeface="SimSun"/>
                          <a:cs typeface="Times New Roman"/>
                        </a:rPr>
                        <a:t>2. Визначення кількості порцій страв, які готують з  заданої кількості сировини.</a:t>
                      </a:r>
                      <a:endParaRPr lang="uk-UA" sz="1200" dirty="0">
                        <a:effectLst/>
                        <a:latin typeface="Times New Roman"/>
                        <a:ea typeface="SimSun"/>
                        <a:cs typeface="Times New Roman"/>
                      </a:endParaRPr>
                    </a:p>
                    <a:p>
                      <a:pPr algn="just">
                        <a:spcAft>
                          <a:spcPts val="0"/>
                        </a:spcAft>
                      </a:pPr>
                      <a:r>
                        <a:rPr lang="uk-UA" sz="1400" dirty="0">
                          <a:effectLst/>
                          <a:latin typeface="Times New Roman"/>
                          <a:ea typeface="SimSun"/>
                          <a:cs typeface="Times New Roman"/>
                        </a:rPr>
                        <a:t>3. Розрахунок закладки продуктів для  приготування страв.</a:t>
                      </a:r>
                      <a:endParaRPr lang="uk-UA" sz="1200" dirty="0">
                        <a:effectLst/>
                        <a:latin typeface="Times New Roman"/>
                        <a:ea typeface="SimSun"/>
                        <a:cs typeface="Times New Roman"/>
                      </a:endParaRPr>
                    </a:p>
                  </a:txBody>
                  <a:tcPr marL="68580" marR="68580" marT="0" marB="0">
                    <a:lnB w="12700" cap="flat" cmpd="sng" algn="ctr">
                      <a:solidFill>
                        <a:schemeClr val="tx1"/>
                      </a:solidFill>
                      <a:prstDash val="solid"/>
                      <a:round/>
                      <a:headEnd type="none" w="med" len="med"/>
                      <a:tailEnd type="none" w="med" len="med"/>
                    </a:lnB>
                  </a:tcPr>
                </a:tc>
                <a:tc>
                  <a:txBody>
                    <a:bodyPr/>
                    <a:lstStyle/>
                    <a:p>
                      <a:pPr algn="ctr"/>
                      <a:r>
                        <a:rPr lang="uk-UA" sz="1400" dirty="0" smtClean="0">
                          <a:latin typeface="Times New Roman" panose="02020603050405020304" pitchFamily="18" charset="0"/>
                          <a:cs typeface="Times New Roman" panose="02020603050405020304" pitchFamily="18" charset="0"/>
                        </a:rPr>
                        <a:t>2</a:t>
                      </a:r>
                      <a:endParaRPr lang="uk-UA" sz="1400"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tcPr>
                </a:tc>
              </a:tr>
              <a:tr h="385143">
                <a:tc>
                  <a:txBody>
                    <a:bodyPr/>
                    <a:lstStyle/>
                    <a:p>
                      <a:pPr algn="ctr"/>
                      <a:r>
                        <a:rPr lang="uk-UA" sz="1400" dirty="0" smtClean="0">
                          <a:latin typeface="Times New Roman" panose="02020603050405020304" pitchFamily="18" charset="0"/>
                          <a:cs typeface="Times New Roman" panose="02020603050405020304" pitchFamily="18" charset="0"/>
                        </a:rPr>
                        <a:t>12</a:t>
                      </a:r>
                      <a:endParaRPr lang="uk-UA" sz="14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uk-UA" sz="1400" b="1" i="1" dirty="0">
                          <a:effectLst/>
                          <a:latin typeface="Times New Roman"/>
                          <a:ea typeface="SimSun"/>
                          <a:cs typeface="Times New Roman"/>
                        </a:rPr>
                        <a:t>Практичне заняття № 12</a:t>
                      </a:r>
                      <a:endParaRPr lang="uk-UA" sz="1200" dirty="0">
                        <a:effectLst/>
                        <a:latin typeface="Times New Roman"/>
                        <a:ea typeface="SimSun"/>
                        <a:cs typeface="Times New Roman"/>
                      </a:endParaRPr>
                    </a:p>
                    <a:p>
                      <a:pPr algn="just">
                        <a:lnSpc>
                          <a:spcPct val="107000"/>
                        </a:lnSpc>
                        <a:spcAft>
                          <a:spcPts val="800"/>
                        </a:spcAft>
                      </a:pPr>
                      <a:r>
                        <a:rPr lang="uk-UA" sz="1400" spc="25" dirty="0">
                          <a:effectLst/>
                          <a:latin typeface="Times New Roman"/>
                          <a:ea typeface="Times New Roman"/>
                          <a:cs typeface="Times New Roman"/>
                        </a:rPr>
                        <a:t>1.</a:t>
                      </a:r>
                      <a:r>
                        <a:rPr lang="ru-RU" sz="1400" spc="25" dirty="0">
                          <a:effectLst/>
                          <a:latin typeface="Times New Roman"/>
                          <a:ea typeface="Times New Roman"/>
                          <a:cs typeface="Times New Roman"/>
                        </a:rPr>
                        <a:t> </a:t>
                      </a:r>
                      <a:r>
                        <a:rPr lang="ru-RU" sz="1400" spc="25" dirty="0" err="1">
                          <a:effectLst/>
                          <a:latin typeface="Times New Roman"/>
                          <a:ea typeface="Times New Roman"/>
                          <a:cs typeface="Times New Roman"/>
                        </a:rPr>
                        <a:t>Скласти</a:t>
                      </a:r>
                      <a:r>
                        <a:rPr lang="ru-RU" sz="1400" spc="25" dirty="0">
                          <a:effectLst/>
                          <a:latin typeface="Times New Roman"/>
                          <a:ea typeface="Times New Roman"/>
                          <a:cs typeface="Times New Roman"/>
                        </a:rPr>
                        <a:t> </a:t>
                      </a:r>
                      <a:r>
                        <a:rPr lang="ru-RU" sz="1400" dirty="0">
                          <a:effectLst/>
                          <a:latin typeface="Times New Roman"/>
                          <a:ea typeface="Times New Roman"/>
                          <a:cs typeface="Times New Roman"/>
                        </a:rPr>
                        <a:t>меню для </a:t>
                      </a:r>
                      <a:r>
                        <a:rPr lang="ru-RU" sz="1400" dirty="0" err="1">
                          <a:effectLst/>
                          <a:latin typeface="Times New Roman"/>
                          <a:ea typeface="Times New Roman"/>
                          <a:cs typeface="Times New Roman"/>
                        </a:rPr>
                        <a:t>туристів</a:t>
                      </a:r>
                      <a:r>
                        <a:rPr lang="ru-RU" sz="1400" dirty="0">
                          <a:effectLst/>
                          <a:latin typeface="Times New Roman"/>
                          <a:ea typeface="Times New Roman"/>
                          <a:cs typeface="Times New Roman"/>
                        </a:rPr>
                        <a:t> </a:t>
                      </a:r>
                      <a:r>
                        <a:rPr lang="ru-RU" sz="1400" dirty="0" err="1">
                          <a:effectLst/>
                          <a:latin typeface="Times New Roman"/>
                          <a:ea typeface="Times New Roman"/>
                          <a:cs typeface="Times New Roman"/>
                        </a:rPr>
                        <a:t>із</a:t>
                      </a:r>
                      <a:r>
                        <a:rPr lang="ru-RU" sz="1400" dirty="0">
                          <a:effectLst/>
                          <a:latin typeface="Times New Roman"/>
                          <a:ea typeface="Times New Roman"/>
                          <a:cs typeface="Times New Roman"/>
                        </a:rPr>
                        <a:t> </a:t>
                      </a:r>
                      <a:r>
                        <a:rPr lang="uk-UA" sz="1400" dirty="0">
                          <a:effectLst/>
                          <a:latin typeface="Times New Roman"/>
                          <a:ea typeface="SimSun"/>
                          <a:cs typeface="Times New Roman"/>
                        </a:rPr>
                        <a:t>Азії і Америки</a:t>
                      </a:r>
                      <a:r>
                        <a:rPr lang="ru-RU" sz="1400" dirty="0">
                          <a:effectLst/>
                          <a:latin typeface="Times New Roman"/>
                          <a:ea typeface="Times New Roman"/>
                          <a:cs typeface="Times New Roman"/>
                        </a:rPr>
                        <a:t>.</a:t>
                      </a:r>
                      <a:endParaRPr lang="uk-UA" sz="1200" dirty="0">
                        <a:effectLst/>
                        <a:latin typeface="Times New Roman"/>
                        <a:ea typeface="SimSun"/>
                        <a:cs typeface="Times New Roman"/>
                      </a:endParaRPr>
                    </a:p>
                    <a:p>
                      <a:pPr algn="just">
                        <a:lnSpc>
                          <a:spcPct val="107000"/>
                        </a:lnSpc>
                        <a:spcAft>
                          <a:spcPts val="800"/>
                        </a:spcAft>
                      </a:pPr>
                      <a:r>
                        <a:rPr lang="uk-UA" sz="1400" dirty="0">
                          <a:effectLst/>
                          <a:latin typeface="Times New Roman"/>
                          <a:ea typeface="Times New Roman"/>
                          <a:cs typeface="Times New Roman"/>
                        </a:rPr>
                        <a:t>2. </a:t>
                      </a:r>
                      <a:r>
                        <a:rPr lang="ru-RU" sz="1400" dirty="0" err="1">
                          <a:effectLst/>
                          <a:latin typeface="Times New Roman"/>
                          <a:ea typeface="Times New Roman"/>
                          <a:cs typeface="Times New Roman"/>
                        </a:rPr>
                        <a:t>Визначати</a:t>
                      </a:r>
                      <a:r>
                        <a:rPr lang="ru-RU" sz="1400" dirty="0">
                          <a:effectLst/>
                          <a:latin typeface="Times New Roman"/>
                          <a:ea typeface="Times New Roman"/>
                          <a:cs typeface="Times New Roman"/>
                        </a:rPr>
                        <a:t> </a:t>
                      </a:r>
                      <a:r>
                        <a:rPr lang="ru-RU" sz="1400" dirty="0" err="1">
                          <a:effectLst/>
                          <a:latin typeface="Times New Roman"/>
                          <a:ea typeface="Times New Roman"/>
                          <a:cs typeface="Times New Roman"/>
                        </a:rPr>
                        <a:t>сировину</a:t>
                      </a:r>
                      <a:r>
                        <a:rPr lang="ru-RU" sz="1400" dirty="0">
                          <a:effectLst/>
                          <a:latin typeface="Times New Roman"/>
                          <a:ea typeface="Times New Roman"/>
                          <a:cs typeface="Times New Roman"/>
                        </a:rPr>
                        <a:t> для </a:t>
                      </a:r>
                      <a:r>
                        <a:rPr lang="ru-RU" sz="1400" dirty="0" err="1">
                          <a:effectLst/>
                          <a:latin typeface="Times New Roman"/>
                          <a:ea typeface="Times New Roman"/>
                          <a:cs typeface="Times New Roman"/>
                        </a:rPr>
                        <a:t>страв</a:t>
                      </a:r>
                      <a:r>
                        <a:rPr lang="ru-RU" sz="1400" dirty="0">
                          <a:effectLst/>
                          <a:latin typeface="Times New Roman"/>
                          <a:ea typeface="Times New Roman"/>
                          <a:cs typeface="Times New Roman"/>
                        </a:rPr>
                        <a:t>, </a:t>
                      </a:r>
                      <a:r>
                        <a:rPr lang="ru-RU" sz="1400" dirty="0" err="1">
                          <a:effectLst/>
                          <a:latin typeface="Times New Roman"/>
                          <a:ea typeface="Times New Roman"/>
                          <a:cs typeface="Times New Roman"/>
                        </a:rPr>
                        <a:t>які</a:t>
                      </a:r>
                      <a:r>
                        <a:rPr lang="ru-RU" sz="1400" dirty="0">
                          <a:effectLst/>
                          <a:latin typeface="Times New Roman"/>
                          <a:ea typeface="Times New Roman"/>
                          <a:cs typeface="Times New Roman"/>
                        </a:rPr>
                        <a:t> </a:t>
                      </a:r>
                      <a:r>
                        <a:rPr lang="ru-RU" sz="1400" dirty="0" err="1">
                          <a:effectLst/>
                          <a:latin typeface="Times New Roman"/>
                          <a:ea typeface="Times New Roman"/>
                          <a:cs typeface="Times New Roman"/>
                        </a:rPr>
                        <a:t>рекомендуються</a:t>
                      </a:r>
                      <a:r>
                        <a:rPr lang="ru-RU" sz="1400" dirty="0">
                          <a:effectLst/>
                          <a:latin typeface="Times New Roman"/>
                          <a:ea typeface="Times New Roman"/>
                          <a:cs typeface="Times New Roman"/>
                        </a:rPr>
                        <a:t> туристам  </a:t>
                      </a:r>
                      <a:r>
                        <a:rPr lang="ru-RU" sz="1400" dirty="0" err="1">
                          <a:effectLst/>
                          <a:latin typeface="Times New Roman"/>
                          <a:ea typeface="Times New Roman"/>
                          <a:cs typeface="Times New Roman"/>
                        </a:rPr>
                        <a:t>відповідно</a:t>
                      </a:r>
                      <a:r>
                        <a:rPr lang="ru-RU" sz="1400" dirty="0">
                          <a:effectLst/>
                          <a:latin typeface="Times New Roman"/>
                          <a:ea typeface="Times New Roman"/>
                          <a:cs typeface="Times New Roman"/>
                        </a:rPr>
                        <a:t> </a:t>
                      </a:r>
                      <a:r>
                        <a:rPr lang="ru-RU" sz="1400" dirty="0" err="1">
                          <a:effectLst/>
                          <a:latin typeface="Times New Roman"/>
                          <a:ea typeface="Times New Roman"/>
                          <a:cs typeface="Times New Roman"/>
                        </a:rPr>
                        <a:t>завдань</a:t>
                      </a:r>
                      <a:r>
                        <a:rPr lang="uk-UA" sz="1400" dirty="0">
                          <a:effectLst/>
                          <a:latin typeface="Times New Roman"/>
                          <a:ea typeface="Times New Roman"/>
                          <a:cs typeface="Times New Roman"/>
                        </a:rPr>
                        <a:t>.</a:t>
                      </a:r>
                      <a:endParaRPr lang="uk-UA" sz="1200" dirty="0">
                        <a:effectLst/>
                        <a:latin typeface="Times New Roman"/>
                        <a:ea typeface="SimSun"/>
                        <a:cs typeface="Times New Roman"/>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uk-UA" sz="1400" dirty="0" smtClean="0">
                          <a:latin typeface="Times New Roman" panose="02020603050405020304" pitchFamily="18" charset="0"/>
                          <a:cs typeface="Times New Roman" panose="02020603050405020304" pitchFamily="18" charset="0"/>
                        </a:rPr>
                        <a:t>2</a:t>
                      </a:r>
                      <a:endParaRPr lang="uk-UA" sz="14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5143">
                <a:tc>
                  <a:txBody>
                    <a:bodyPr/>
                    <a:lstStyle/>
                    <a:p>
                      <a:pPr algn="ctr"/>
                      <a:endParaRPr lang="uk-UA" sz="14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tcPr>
                </a:tc>
                <a:tc>
                  <a:txBody>
                    <a:bodyPr/>
                    <a:lstStyle/>
                    <a:p>
                      <a:pPr algn="just">
                        <a:lnSpc>
                          <a:spcPct val="107000"/>
                        </a:lnSpc>
                        <a:spcAft>
                          <a:spcPts val="800"/>
                        </a:spcAft>
                      </a:pPr>
                      <a:r>
                        <a:rPr lang="uk-UA" sz="1400" b="1" i="1" dirty="0" smtClean="0">
                          <a:effectLst/>
                          <a:latin typeface="Times New Roman"/>
                          <a:ea typeface="SimSun"/>
                          <a:cs typeface="Times New Roman"/>
                        </a:rPr>
                        <a:t>Всього </a:t>
                      </a:r>
                      <a:endParaRPr lang="uk-UA" sz="1400" b="1" i="1" dirty="0">
                        <a:effectLst/>
                        <a:latin typeface="Times New Roman"/>
                        <a:ea typeface="SimSun"/>
                        <a:cs typeface="Times New Roman"/>
                      </a:endParaRPr>
                    </a:p>
                  </a:txBody>
                  <a:tcPr marL="68580" marR="68580" marT="0" marB="0">
                    <a:lnT w="12700" cap="flat" cmpd="sng" algn="ctr">
                      <a:solidFill>
                        <a:schemeClr val="tx1"/>
                      </a:solidFill>
                      <a:prstDash val="solid"/>
                      <a:round/>
                      <a:headEnd type="none" w="med" len="med"/>
                      <a:tailEnd type="none" w="med" len="med"/>
                    </a:lnT>
                  </a:tcPr>
                </a:tc>
                <a:tc>
                  <a:txBody>
                    <a:bodyPr/>
                    <a:lstStyle/>
                    <a:p>
                      <a:pPr algn="ctr"/>
                      <a:r>
                        <a:rPr lang="uk-UA" sz="1400" b="1" i="1" dirty="0" smtClean="0">
                          <a:latin typeface="Times New Roman" panose="02020603050405020304" pitchFamily="18" charset="0"/>
                          <a:cs typeface="Times New Roman" panose="02020603050405020304" pitchFamily="18" charset="0"/>
                        </a:rPr>
                        <a:t>24</a:t>
                      </a:r>
                      <a:endParaRPr lang="uk-UA" sz="1400" b="1" i="1"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tcPr>
                </a:tc>
              </a:tr>
            </a:tbl>
          </a:graphicData>
        </a:graphic>
      </p:graphicFrame>
    </p:spTree>
    <p:extLst>
      <p:ext uri="{BB962C8B-B14F-4D97-AF65-F5344CB8AC3E}">
        <p14:creationId xmlns:p14="http://schemas.microsoft.com/office/powerpoint/2010/main" val="38667308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05158" y="575164"/>
            <a:ext cx="7011257" cy="461665"/>
          </a:xfrm>
          <a:prstGeom prst="rect">
            <a:avLst/>
          </a:prstGeom>
          <a:noFill/>
        </p:spPr>
        <p:txBody>
          <a:bodyPr wrap="square" rtlCol="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uk-UA" sz="2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Семінарські заняття</a:t>
            </a:r>
          </a:p>
        </p:txBody>
      </p:sp>
      <p:graphicFrame>
        <p:nvGraphicFramePr>
          <p:cNvPr id="3" name="Таблица 2"/>
          <p:cNvGraphicFramePr>
            <a:graphicFrameLocks noGrp="1"/>
          </p:cNvGraphicFramePr>
          <p:nvPr>
            <p:extLst>
              <p:ext uri="{D42A27DB-BD31-4B8C-83A1-F6EECF244321}">
                <p14:modId xmlns:p14="http://schemas.microsoft.com/office/powerpoint/2010/main" val="2326924731"/>
              </p:ext>
            </p:extLst>
          </p:nvPr>
        </p:nvGraphicFramePr>
        <p:xfrm>
          <a:off x="539552" y="1071311"/>
          <a:ext cx="8280921" cy="4390014"/>
        </p:xfrm>
        <a:graphic>
          <a:graphicData uri="http://schemas.openxmlformats.org/drawingml/2006/table">
            <a:tbl>
              <a:tblPr firstRow="1" bandRow="1">
                <a:tableStyleId>{5C22544A-7EE6-4342-B048-85BDC9FD1C3A}</a:tableStyleId>
              </a:tblPr>
              <a:tblGrid>
                <a:gridCol w="576065"/>
                <a:gridCol w="6840760"/>
                <a:gridCol w="864096"/>
              </a:tblGrid>
              <a:tr h="482898">
                <a:tc>
                  <a:txBody>
                    <a:bodyPr/>
                    <a:lstStyle/>
                    <a:p>
                      <a:r>
                        <a:rPr lang="uk-UA" dirty="0" smtClean="0">
                          <a:solidFill>
                            <a:srgbClr val="002060"/>
                          </a:solidFill>
                          <a:latin typeface="Times New Roman" panose="02020603050405020304" pitchFamily="18" charset="0"/>
                          <a:cs typeface="Times New Roman" panose="02020603050405020304" pitchFamily="18" charset="0"/>
                        </a:rPr>
                        <a:t>№</a:t>
                      </a:r>
                    </a:p>
                    <a:p>
                      <a:r>
                        <a:rPr lang="uk-UA" dirty="0" smtClean="0">
                          <a:solidFill>
                            <a:srgbClr val="002060"/>
                          </a:solidFill>
                          <a:latin typeface="Times New Roman" panose="02020603050405020304" pitchFamily="18" charset="0"/>
                          <a:cs typeface="Times New Roman" panose="02020603050405020304" pitchFamily="18" charset="0"/>
                        </a:rPr>
                        <a:t>з/п</a:t>
                      </a:r>
                      <a:endParaRPr lang="uk-UA" dirty="0">
                        <a:solidFill>
                          <a:srgbClr val="002060"/>
                        </a:solidFill>
                        <a:latin typeface="Times New Roman" panose="02020603050405020304" pitchFamily="18" charset="0"/>
                        <a:cs typeface="Times New Roman" panose="02020603050405020304" pitchFamily="18" charset="0"/>
                      </a:endParaRPr>
                    </a:p>
                  </a:txBody>
                  <a:tcPr/>
                </a:tc>
                <a:tc>
                  <a:txBody>
                    <a:bodyPr/>
                    <a:lstStyle/>
                    <a:p>
                      <a:pPr algn="ctr"/>
                      <a:r>
                        <a:rPr lang="uk-UA" dirty="0" smtClean="0">
                          <a:solidFill>
                            <a:srgbClr val="002060"/>
                          </a:solidFill>
                          <a:latin typeface="Times New Roman" panose="02020603050405020304" pitchFamily="18" charset="0"/>
                          <a:cs typeface="Times New Roman" panose="02020603050405020304" pitchFamily="18" charset="0"/>
                        </a:rPr>
                        <a:t>Тема</a:t>
                      </a:r>
                      <a:endParaRPr lang="uk-UA" dirty="0">
                        <a:solidFill>
                          <a:srgbClr val="002060"/>
                        </a:solidFill>
                        <a:latin typeface="Times New Roman" panose="02020603050405020304" pitchFamily="18" charset="0"/>
                        <a:cs typeface="Times New Roman" panose="02020603050405020304" pitchFamily="18" charset="0"/>
                      </a:endParaRPr>
                    </a:p>
                  </a:txBody>
                  <a:tcPr/>
                </a:tc>
                <a:tc>
                  <a:txBody>
                    <a:bodyPr/>
                    <a:lstStyle/>
                    <a:p>
                      <a:r>
                        <a:rPr lang="uk-UA" dirty="0" err="1" smtClean="0">
                          <a:solidFill>
                            <a:srgbClr val="002060"/>
                          </a:solidFill>
                          <a:latin typeface="Times New Roman" panose="02020603050405020304" pitchFamily="18" charset="0"/>
                          <a:cs typeface="Times New Roman" panose="02020603050405020304" pitchFamily="18" charset="0"/>
                        </a:rPr>
                        <a:t>К-сть</a:t>
                      </a:r>
                      <a:endParaRPr lang="uk-UA" dirty="0" smtClean="0">
                        <a:solidFill>
                          <a:srgbClr val="002060"/>
                        </a:solidFill>
                        <a:latin typeface="Times New Roman" panose="02020603050405020304" pitchFamily="18" charset="0"/>
                        <a:cs typeface="Times New Roman" panose="02020603050405020304" pitchFamily="18" charset="0"/>
                      </a:endParaRPr>
                    </a:p>
                    <a:p>
                      <a:r>
                        <a:rPr lang="uk-UA" dirty="0" smtClean="0">
                          <a:solidFill>
                            <a:srgbClr val="002060"/>
                          </a:solidFill>
                          <a:latin typeface="Times New Roman" panose="02020603050405020304" pitchFamily="18" charset="0"/>
                          <a:cs typeface="Times New Roman" panose="02020603050405020304" pitchFamily="18" charset="0"/>
                        </a:rPr>
                        <a:t>годин</a:t>
                      </a:r>
                      <a:endParaRPr lang="uk-UA" dirty="0">
                        <a:solidFill>
                          <a:srgbClr val="002060"/>
                        </a:solidFill>
                        <a:latin typeface="Times New Roman" panose="02020603050405020304" pitchFamily="18" charset="0"/>
                        <a:cs typeface="Times New Roman" panose="02020603050405020304" pitchFamily="18" charset="0"/>
                      </a:endParaRPr>
                    </a:p>
                  </a:txBody>
                  <a:tcPr/>
                </a:tc>
              </a:tr>
              <a:tr h="482898">
                <a:tc>
                  <a:txBody>
                    <a:bodyPr/>
                    <a:lstStyle/>
                    <a:p>
                      <a:pPr algn="ctr"/>
                      <a:r>
                        <a:rPr lang="uk-UA" sz="1400" b="0" dirty="0" smtClean="0">
                          <a:solidFill>
                            <a:schemeClr val="bg1"/>
                          </a:solidFill>
                          <a:latin typeface="Times New Roman" panose="02020603050405020304" pitchFamily="18" charset="0"/>
                          <a:cs typeface="Times New Roman" panose="02020603050405020304" pitchFamily="18" charset="0"/>
                        </a:rPr>
                        <a:t>1</a:t>
                      </a:r>
                      <a:endParaRPr lang="uk-UA" sz="1400" b="0" dirty="0">
                        <a:solidFill>
                          <a:schemeClr val="bg1"/>
                        </a:solidFill>
                        <a:latin typeface="Times New Roman" panose="02020603050405020304" pitchFamily="18" charset="0"/>
                        <a:cs typeface="Times New Roman" panose="02020603050405020304" pitchFamily="18" charset="0"/>
                      </a:endParaRPr>
                    </a:p>
                  </a:txBody>
                  <a:tcPr/>
                </a:tc>
                <a:tc>
                  <a:txBody>
                    <a:bodyPr/>
                    <a:lstStyle/>
                    <a:p>
                      <a:pPr algn="just">
                        <a:spcAft>
                          <a:spcPts val="0"/>
                        </a:spcAft>
                      </a:pPr>
                      <a:r>
                        <a:rPr lang="uk-UA" sz="1400" dirty="0">
                          <a:solidFill>
                            <a:srgbClr val="000000"/>
                          </a:solidFill>
                          <a:effectLst/>
                          <a:latin typeface="Times New Roman"/>
                          <a:ea typeface="SimSun"/>
                          <a:cs typeface="Times New Roman"/>
                        </a:rPr>
                        <a:t>Технологічні  процеси  механічної  обробки  сировини  і  виробництва  напівфабрикатів</a:t>
                      </a:r>
                      <a:r>
                        <a:rPr lang="uk-UA" sz="1400" dirty="0">
                          <a:effectLst/>
                          <a:latin typeface="Times New Roman"/>
                          <a:ea typeface="SimSun"/>
                          <a:cs typeface="Times New Roman"/>
                        </a:rPr>
                        <a:t> </a:t>
                      </a:r>
                      <a:endParaRPr lang="uk-UA" sz="1200" dirty="0">
                        <a:effectLst/>
                        <a:latin typeface="Times New Roman"/>
                        <a:ea typeface="SimSun"/>
                        <a:cs typeface="Times New Roman"/>
                      </a:endParaRPr>
                    </a:p>
                  </a:txBody>
                  <a:tcPr marL="68580" marR="68580" marT="0" marB="0" anchor="ctr"/>
                </a:tc>
                <a:tc>
                  <a:txBody>
                    <a:bodyPr/>
                    <a:lstStyle/>
                    <a:p>
                      <a:pPr algn="ctr"/>
                      <a:r>
                        <a:rPr lang="uk-UA" sz="1400" dirty="0" smtClean="0">
                          <a:latin typeface="Times New Roman" panose="02020603050405020304" pitchFamily="18" charset="0"/>
                          <a:cs typeface="Times New Roman" panose="02020603050405020304" pitchFamily="18" charset="0"/>
                        </a:rPr>
                        <a:t>2</a:t>
                      </a:r>
                      <a:endParaRPr lang="uk-UA" sz="1400" dirty="0">
                        <a:latin typeface="Times New Roman" panose="02020603050405020304" pitchFamily="18" charset="0"/>
                        <a:cs typeface="Times New Roman" panose="02020603050405020304" pitchFamily="18" charset="0"/>
                      </a:endParaRPr>
                    </a:p>
                  </a:txBody>
                  <a:tcPr/>
                </a:tc>
              </a:tr>
              <a:tr h="482898">
                <a:tc>
                  <a:txBody>
                    <a:bodyPr/>
                    <a:lstStyle/>
                    <a:p>
                      <a:pPr algn="ctr"/>
                      <a:r>
                        <a:rPr lang="uk-UA" sz="1400" b="0" dirty="0" smtClean="0">
                          <a:solidFill>
                            <a:schemeClr val="bg1"/>
                          </a:solidFill>
                          <a:latin typeface="Times New Roman" panose="02020603050405020304" pitchFamily="18" charset="0"/>
                          <a:cs typeface="Times New Roman" panose="02020603050405020304" pitchFamily="18" charset="0"/>
                        </a:rPr>
                        <a:t>2</a:t>
                      </a:r>
                      <a:endParaRPr lang="uk-UA" sz="1400" b="0" dirty="0">
                        <a:solidFill>
                          <a:schemeClr val="bg1"/>
                        </a:solidFill>
                        <a:latin typeface="Times New Roman" panose="02020603050405020304" pitchFamily="18" charset="0"/>
                        <a:cs typeface="Times New Roman" panose="02020603050405020304" pitchFamily="18" charset="0"/>
                      </a:endParaRPr>
                    </a:p>
                  </a:txBody>
                  <a:tcPr/>
                </a:tc>
                <a:tc>
                  <a:txBody>
                    <a:bodyPr/>
                    <a:lstStyle/>
                    <a:p>
                      <a:pPr algn="just">
                        <a:spcAft>
                          <a:spcPts val="0"/>
                        </a:spcAft>
                      </a:pPr>
                      <a:r>
                        <a:rPr lang="uk-UA" sz="1400" dirty="0">
                          <a:effectLst/>
                          <a:latin typeface="Times New Roman"/>
                          <a:ea typeface="SimSun"/>
                          <a:cs typeface="Times New Roman"/>
                        </a:rPr>
                        <a:t>Асортимент і технологія супів</a:t>
                      </a:r>
                      <a:endParaRPr lang="uk-UA" sz="1200" dirty="0">
                        <a:effectLst/>
                        <a:latin typeface="Times New Roman"/>
                        <a:ea typeface="SimSun"/>
                        <a:cs typeface="Times New Roman"/>
                      </a:endParaRPr>
                    </a:p>
                  </a:txBody>
                  <a:tcPr marL="68580" marR="68580" marT="0" marB="0" anchor="ctr"/>
                </a:tc>
                <a:tc>
                  <a:txBody>
                    <a:bodyPr/>
                    <a:lstStyle/>
                    <a:p>
                      <a:pPr algn="ctr"/>
                      <a:r>
                        <a:rPr lang="uk-UA" sz="1400" dirty="0" smtClean="0">
                          <a:latin typeface="Times New Roman" panose="02020603050405020304" pitchFamily="18" charset="0"/>
                          <a:cs typeface="Times New Roman" panose="02020603050405020304" pitchFamily="18" charset="0"/>
                        </a:rPr>
                        <a:t>2</a:t>
                      </a:r>
                      <a:endParaRPr lang="uk-UA" sz="1400" dirty="0">
                        <a:latin typeface="Times New Roman" panose="02020603050405020304" pitchFamily="18" charset="0"/>
                        <a:cs typeface="Times New Roman" panose="02020603050405020304" pitchFamily="18" charset="0"/>
                      </a:endParaRPr>
                    </a:p>
                  </a:txBody>
                  <a:tcPr/>
                </a:tc>
              </a:tr>
              <a:tr h="482898">
                <a:tc>
                  <a:txBody>
                    <a:bodyPr/>
                    <a:lstStyle/>
                    <a:p>
                      <a:pPr algn="ctr"/>
                      <a:r>
                        <a:rPr lang="uk-UA" sz="1400" b="0" dirty="0" smtClean="0">
                          <a:solidFill>
                            <a:schemeClr val="bg1"/>
                          </a:solidFill>
                          <a:latin typeface="Times New Roman" panose="02020603050405020304" pitchFamily="18" charset="0"/>
                          <a:cs typeface="Times New Roman" panose="02020603050405020304" pitchFamily="18" charset="0"/>
                        </a:rPr>
                        <a:t>3</a:t>
                      </a:r>
                      <a:endParaRPr lang="uk-UA" sz="1400" b="0" dirty="0">
                        <a:solidFill>
                          <a:schemeClr val="bg1"/>
                        </a:solidFill>
                        <a:latin typeface="Times New Roman" panose="02020603050405020304" pitchFamily="18" charset="0"/>
                        <a:cs typeface="Times New Roman" panose="02020603050405020304" pitchFamily="18" charset="0"/>
                      </a:endParaRPr>
                    </a:p>
                  </a:txBody>
                  <a:tcPr/>
                </a:tc>
                <a:tc>
                  <a:txBody>
                    <a:bodyPr/>
                    <a:lstStyle/>
                    <a:p>
                      <a:pPr algn="just">
                        <a:spcAft>
                          <a:spcPts val="0"/>
                        </a:spcAft>
                      </a:pPr>
                      <a:r>
                        <a:rPr lang="uk-UA" sz="1400">
                          <a:effectLst/>
                          <a:latin typeface="Times New Roman"/>
                          <a:ea typeface="SimSun"/>
                          <a:cs typeface="Times New Roman"/>
                        </a:rPr>
                        <a:t>Технологія страв і гарнірів з овочів і грибів</a:t>
                      </a:r>
                      <a:endParaRPr lang="uk-UA" sz="1200">
                        <a:effectLst/>
                        <a:latin typeface="Times New Roman"/>
                        <a:ea typeface="SimSun"/>
                        <a:cs typeface="Times New Roman"/>
                      </a:endParaRPr>
                    </a:p>
                  </a:txBody>
                  <a:tcPr marL="68580" marR="68580" marT="0" marB="0" anchor="ctr"/>
                </a:tc>
                <a:tc>
                  <a:txBody>
                    <a:bodyPr/>
                    <a:lstStyle/>
                    <a:p>
                      <a:pPr algn="ctr"/>
                      <a:r>
                        <a:rPr lang="uk-UA" sz="1400" dirty="0" smtClean="0">
                          <a:latin typeface="Times New Roman" panose="02020603050405020304" pitchFamily="18" charset="0"/>
                          <a:cs typeface="Times New Roman" panose="02020603050405020304" pitchFamily="18" charset="0"/>
                        </a:rPr>
                        <a:t>2</a:t>
                      </a:r>
                      <a:endParaRPr lang="uk-UA" sz="1400" dirty="0">
                        <a:latin typeface="Times New Roman" panose="02020603050405020304" pitchFamily="18" charset="0"/>
                        <a:cs typeface="Times New Roman" panose="02020603050405020304" pitchFamily="18" charset="0"/>
                      </a:endParaRPr>
                    </a:p>
                  </a:txBody>
                  <a:tcPr/>
                </a:tc>
              </a:tr>
              <a:tr h="241449">
                <a:tc>
                  <a:txBody>
                    <a:bodyPr/>
                    <a:lstStyle/>
                    <a:p>
                      <a:pPr algn="ctr"/>
                      <a:r>
                        <a:rPr lang="uk-UA" sz="1400" b="0" dirty="0" smtClean="0">
                          <a:solidFill>
                            <a:schemeClr val="bg1"/>
                          </a:solidFill>
                          <a:latin typeface="Times New Roman" panose="02020603050405020304" pitchFamily="18" charset="0"/>
                          <a:cs typeface="Times New Roman" panose="02020603050405020304" pitchFamily="18" charset="0"/>
                        </a:rPr>
                        <a:t>4</a:t>
                      </a:r>
                      <a:endParaRPr lang="uk-UA" sz="1400" b="0" dirty="0">
                        <a:solidFill>
                          <a:schemeClr val="bg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tcPr>
                </a:tc>
                <a:tc>
                  <a:txBody>
                    <a:bodyPr/>
                    <a:lstStyle/>
                    <a:p>
                      <a:pPr algn="just">
                        <a:spcAft>
                          <a:spcPts val="0"/>
                        </a:spcAft>
                      </a:pPr>
                      <a:r>
                        <a:rPr lang="uk-UA" sz="1400" dirty="0">
                          <a:effectLst/>
                          <a:latin typeface="Times New Roman"/>
                          <a:ea typeface="SimSun"/>
                          <a:cs typeface="Times New Roman"/>
                        </a:rPr>
                        <a:t>Технологія холодних страв і закусок, гарячі закуски. Технологія страв з яєць, яєчних продуктів  та сиру</a:t>
                      </a:r>
                      <a:endParaRPr lang="uk-UA" sz="1200" dirty="0">
                        <a:effectLst/>
                        <a:latin typeface="Times New Roman"/>
                        <a:ea typeface="SimSun"/>
                        <a:cs typeface="Times New Roman"/>
                      </a:endParaRPr>
                    </a:p>
                  </a:txBody>
                  <a:tcPr marL="68580" marR="68580" marT="0" marB="0" anchor="ctr">
                    <a:lnB w="12700" cap="flat" cmpd="sng" algn="ctr">
                      <a:solidFill>
                        <a:schemeClr val="tx1"/>
                      </a:solidFill>
                      <a:prstDash val="solid"/>
                      <a:round/>
                      <a:headEnd type="none" w="med" len="med"/>
                      <a:tailEnd type="none" w="med" len="med"/>
                    </a:lnB>
                  </a:tcPr>
                </a:tc>
                <a:tc>
                  <a:txBody>
                    <a:bodyPr/>
                    <a:lstStyle/>
                    <a:p>
                      <a:pPr algn="ctr"/>
                      <a:r>
                        <a:rPr lang="uk-UA" sz="1400" dirty="0" smtClean="0">
                          <a:latin typeface="Times New Roman" panose="02020603050405020304" pitchFamily="18" charset="0"/>
                          <a:cs typeface="Times New Roman" panose="02020603050405020304" pitchFamily="18" charset="0"/>
                        </a:rPr>
                        <a:t>2</a:t>
                      </a:r>
                      <a:endParaRPr lang="uk-UA" sz="1400"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tcPr>
                </a:tc>
              </a:tr>
              <a:tr h="241449">
                <a:tc>
                  <a:txBody>
                    <a:bodyPr/>
                    <a:lstStyle/>
                    <a:p>
                      <a:pPr algn="ctr"/>
                      <a:r>
                        <a:rPr lang="uk-UA" sz="1400" b="0" dirty="0" smtClean="0">
                          <a:solidFill>
                            <a:schemeClr val="bg1"/>
                          </a:solidFill>
                          <a:latin typeface="Times New Roman" pitchFamily="18" charset="0"/>
                          <a:cs typeface="Times New Roman" pitchFamily="18" charset="0"/>
                        </a:rPr>
                        <a:t>5</a:t>
                      </a:r>
                      <a:endParaRPr lang="uk-UA" sz="1400" b="0" dirty="0">
                        <a:solidFill>
                          <a:schemeClr val="bg1"/>
                        </a:solidFill>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uk-UA" sz="1400">
                          <a:effectLst/>
                          <a:latin typeface="Times New Roman"/>
                          <a:ea typeface="SimSun"/>
                          <a:cs typeface="Times New Roman"/>
                        </a:rPr>
                        <a:t>Технологія страв і вироби з борошна</a:t>
                      </a:r>
                      <a:endParaRPr lang="uk-UA" sz="1200">
                        <a:effectLst/>
                        <a:latin typeface="Times New Roman"/>
                        <a:ea typeface="SimSun"/>
                        <a:cs typeface="Times New Roman"/>
                      </a:endParaRPr>
                    </a:p>
                  </a:txBody>
                  <a:tcPr marL="68580" marR="6858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uk-UA" sz="1400" dirty="0" smtClean="0">
                          <a:latin typeface="Times New Roman" panose="02020603050405020304" pitchFamily="18" charset="0"/>
                          <a:cs typeface="Times New Roman" panose="02020603050405020304" pitchFamily="18" charset="0"/>
                        </a:rPr>
                        <a:t>2</a:t>
                      </a:r>
                      <a:endParaRPr lang="uk-UA" sz="14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41449">
                <a:tc>
                  <a:txBody>
                    <a:bodyPr/>
                    <a:lstStyle/>
                    <a:p>
                      <a:pPr algn="ctr"/>
                      <a:r>
                        <a:rPr lang="uk-UA" sz="1400" b="0" dirty="0" smtClean="0">
                          <a:solidFill>
                            <a:schemeClr val="bg1"/>
                          </a:solidFill>
                          <a:latin typeface="Times New Roman" panose="02020603050405020304" pitchFamily="18" charset="0"/>
                          <a:cs typeface="Times New Roman" panose="02020603050405020304" pitchFamily="18" charset="0"/>
                        </a:rPr>
                        <a:t>6</a:t>
                      </a:r>
                      <a:endParaRPr lang="uk-UA" sz="1400" b="0" dirty="0">
                        <a:solidFill>
                          <a:schemeClr val="bg1"/>
                        </a:solidFill>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uk-UA" sz="1400" dirty="0">
                          <a:effectLst/>
                          <a:latin typeface="Times New Roman"/>
                          <a:ea typeface="SimSun"/>
                          <a:cs typeface="Times New Roman"/>
                        </a:rPr>
                        <a:t>Технологія приготування гарячих, прохолодних напоїв.</a:t>
                      </a:r>
                      <a:endParaRPr lang="uk-UA" sz="1200" dirty="0">
                        <a:effectLst/>
                        <a:latin typeface="Times New Roman"/>
                        <a:ea typeface="SimSun"/>
                        <a:cs typeface="Times New Roman"/>
                      </a:endParaRPr>
                    </a:p>
                    <a:p>
                      <a:pPr algn="just">
                        <a:spcAft>
                          <a:spcPts val="0"/>
                        </a:spcAft>
                      </a:pPr>
                      <a:r>
                        <a:rPr lang="uk-UA" sz="1400" dirty="0">
                          <a:effectLst/>
                          <a:latin typeface="Times New Roman"/>
                          <a:ea typeface="SimSun"/>
                          <a:cs typeface="Times New Roman"/>
                        </a:rPr>
                        <a:t>Технологія солодких страв</a:t>
                      </a:r>
                      <a:endParaRPr lang="uk-UA" sz="1200" dirty="0">
                        <a:effectLst/>
                        <a:latin typeface="Times New Roman"/>
                        <a:ea typeface="SimSun"/>
                        <a:cs typeface="Times New Roman"/>
                      </a:endParaRPr>
                    </a:p>
                  </a:txBody>
                  <a:tcPr marL="68580" marR="6858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uk-UA" sz="1400" dirty="0" smtClean="0">
                          <a:latin typeface="Times New Roman" panose="02020603050405020304" pitchFamily="18" charset="0"/>
                          <a:cs typeface="Times New Roman" panose="02020603050405020304" pitchFamily="18" charset="0"/>
                        </a:rPr>
                        <a:t>2</a:t>
                      </a:r>
                      <a:endParaRPr lang="uk-UA" sz="14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41449">
                <a:tc>
                  <a:txBody>
                    <a:bodyPr/>
                    <a:lstStyle/>
                    <a:p>
                      <a:pPr algn="ctr"/>
                      <a:r>
                        <a:rPr lang="uk-UA" sz="1400" b="0" dirty="0" smtClean="0">
                          <a:solidFill>
                            <a:schemeClr val="bg1"/>
                          </a:solidFill>
                          <a:latin typeface="Times New Roman" panose="02020603050405020304" pitchFamily="18" charset="0"/>
                          <a:cs typeface="Times New Roman" panose="02020603050405020304" pitchFamily="18" charset="0"/>
                        </a:rPr>
                        <a:t>7</a:t>
                      </a:r>
                      <a:endParaRPr lang="uk-UA" sz="1400" b="0" dirty="0">
                        <a:solidFill>
                          <a:schemeClr val="bg1"/>
                        </a:solidFill>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0480" indent="-22225" algn="just">
                        <a:spcAft>
                          <a:spcPts val="0"/>
                        </a:spcAft>
                      </a:pPr>
                      <a:r>
                        <a:rPr lang="ru-RU" sz="1400" dirty="0" err="1">
                          <a:effectLst/>
                          <a:latin typeface="Times New Roman"/>
                          <a:ea typeface="Times New Roman"/>
                          <a:cs typeface="Times New Roman"/>
                        </a:rPr>
                        <a:t>Основи</a:t>
                      </a:r>
                      <a:r>
                        <a:rPr lang="ru-RU" sz="1400" dirty="0">
                          <a:effectLst/>
                          <a:latin typeface="Times New Roman"/>
                          <a:ea typeface="Times New Roman"/>
                          <a:cs typeface="Times New Roman"/>
                        </a:rPr>
                        <a:t> </a:t>
                      </a:r>
                      <a:r>
                        <a:rPr lang="ru-RU" sz="1400" dirty="0" err="1">
                          <a:effectLst/>
                          <a:latin typeface="Times New Roman"/>
                          <a:ea typeface="Times New Roman"/>
                          <a:cs typeface="Times New Roman"/>
                        </a:rPr>
                        <a:t>дієтичного</a:t>
                      </a:r>
                      <a:r>
                        <a:rPr lang="ru-RU" sz="1400" dirty="0">
                          <a:effectLst/>
                          <a:latin typeface="Times New Roman"/>
                          <a:ea typeface="Times New Roman"/>
                          <a:cs typeface="Times New Roman"/>
                        </a:rPr>
                        <a:t> </a:t>
                      </a:r>
                      <a:r>
                        <a:rPr lang="ru-RU" sz="1400" dirty="0" err="1">
                          <a:effectLst/>
                          <a:latin typeface="Times New Roman"/>
                          <a:ea typeface="Times New Roman"/>
                          <a:cs typeface="Times New Roman"/>
                        </a:rPr>
                        <a:t>харчування</a:t>
                      </a:r>
                      <a:r>
                        <a:rPr lang="ru-RU" sz="1400" dirty="0">
                          <a:effectLst/>
                          <a:latin typeface="Times New Roman"/>
                          <a:ea typeface="Times New Roman"/>
                          <a:cs typeface="Times New Roman"/>
                        </a:rPr>
                        <a:t>.  </a:t>
                      </a:r>
                      <a:r>
                        <a:rPr lang="uk-UA" sz="1400" dirty="0">
                          <a:effectLst/>
                          <a:latin typeface="Times New Roman"/>
                          <a:ea typeface="Calibri"/>
                          <a:cs typeface="Times New Roman"/>
                        </a:rPr>
                        <a:t> Основні принципи збалансованого харчування.</a:t>
                      </a:r>
                      <a:endParaRPr lang="uk-UA" sz="1200" dirty="0">
                        <a:effectLst/>
                        <a:latin typeface="Times New Roman"/>
                        <a:ea typeface="SimSun"/>
                        <a:cs typeface="Times New Roman"/>
                      </a:endParaRPr>
                    </a:p>
                    <a:p>
                      <a:pPr algn="just">
                        <a:spcAft>
                          <a:spcPts val="0"/>
                        </a:spcAft>
                      </a:pPr>
                      <a:r>
                        <a:rPr lang="uk-UA" sz="1400" dirty="0">
                          <a:effectLst/>
                          <a:latin typeface="Times New Roman"/>
                          <a:ea typeface="Times New Roman"/>
                          <a:cs typeface="Times New Roman"/>
                        </a:rPr>
                        <a:t>Лікувальне харчування при різних захворюваннях. Характеристика дієт  № 1,2,5,7,8,9,10, 11,15</a:t>
                      </a:r>
                      <a:endParaRPr lang="uk-UA" sz="1200" dirty="0">
                        <a:effectLst/>
                        <a:latin typeface="Times New Roman"/>
                        <a:ea typeface="SimSun"/>
                        <a:cs typeface="Times New Roman"/>
                      </a:endParaRPr>
                    </a:p>
                    <a:p>
                      <a:pPr algn="just">
                        <a:spcAft>
                          <a:spcPts val="0"/>
                        </a:spcAft>
                      </a:pPr>
                      <a:r>
                        <a:rPr lang="uk-UA" sz="900" dirty="0">
                          <a:solidFill>
                            <a:srgbClr val="000000"/>
                          </a:solidFill>
                          <a:effectLst/>
                          <a:latin typeface="Times New Roman"/>
                          <a:ea typeface="SimSun"/>
                          <a:cs typeface="Times New Roman"/>
                        </a:rPr>
                        <a:t> </a:t>
                      </a:r>
                      <a:endParaRPr lang="uk-UA" sz="1200" dirty="0">
                        <a:effectLst/>
                        <a:latin typeface="Times New Roman"/>
                        <a:ea typeface="SimSun"/>
                        <a:cs typeface="Times New Roman"/>
                      </a:endParaRPr>
                    </a:p>
                  </a:txBody>
                  <a:tcPr marL="68580" marR="6858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uk-UA" sz="1400" dirty="0" smtClean="0">
                          <a:latin typeface="Times New Roman" panose="02020603050405020304" pitchFamily="18" charset="0"/>
                          <a:cs typeface="Times New Roman" panose="02020603050405020304" pitchFamily="18" charset="0"/>
                        </a:rPr>
                        <a:t>2</a:t>
                      </a:r>
                      <a:endParaRPr lang="uk-UA" sz="14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41449">
                <a:tc>
                  <a:txBody>
                    <a:bodyPr/>
                    <a:lstStyle/>
                    <a:p>
                      <a:endParaRPr lang="uk-UA"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tcPr>
                </a:tc>
                <a:tc>
                  <a:txBody>
                    <a:bodyPr/>
                    <a:lstStyle/>
                    <a:p>
                      <a:r>
                        <a:rPr lang="uk-UA" sz="1400" b="1" i="1" dirty="0" smtClean="0">
                          <a:latin typeface="Times New Roman" panose="02020603050405020304" pitchFamily="18" charset="0"/>
                          <a:cs typeface="Times New Roman" panose="02020603050405020304" pitchFamily="18" charset="0"/>
                        </a:rPr>
                        <a:t>Всього годин:     </a:t>
                      </a:r>
                      <a:endParaRPr lang="uk-UA" sz="1400" b="1" i="1"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tcPr>
                </a:tc>
                <a:tc>
                  <a:txBody>
                    <a:bodyPr/>
                    <a:lstStyle/>
                    <a:p>
                      <a:r>
                        <a:rPr lang="uk-UA" sz="1400" b="1" i="1" dirty="0" smtClean="0">
                          <a:latin typeface="Times New Roman" panose="02020603050405020304" pitchFamily="18" charset="0"/>
                          <a:cs typeface="Times New Roman" panose="02020603050405020304" pitchFamily="18" charset="0"/>
                        </a:rPr>
                        <a:t>      14</a:t>
                      </a:r>
                      <a:endParaRPr lang="uk-UA" sz="1400" b="1" i="1"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tcPr>
                </a:tc>
              </a:tr>
            </a:tbl>
          </a:graphicData>
        </a:graphic>
      </p:graphicFrame>
      <p:graphicFrame>
        <p:nvGraphicFramePr>
          <p:cNvPr id="4" name="Таблица 3"/>
          <p:cNvGraphicFramePr>
            <a:graphicFrameLocks noGrp="1"/>
          </p:cNvGraphicFramePr>
          <p:nvPr/>
        </p:nvGraphicFramePr>
        <p:xfrm>
          <a:off x="11568545" y="4253345"/>
          <a:ext cx="208280" cy="365760"/>
        </p:xfrm>
        <a:graphic>
          <a:graphicData uri="http://schemas.openxmlformats.org/drawingml/2006/table">
            <a:tbl>
              <a:tblPr/>
              <a:tblGrid>
                <a:gridCol w="208280"/>
              </a:tblGrid>
              <a:tr h="0">
                <a:tc>
                  <a:txBody>
                    <a:bodyPr/>
                    <a:lstStyle/>
                    <a:p>
                      <a:endParaRPr lang="uk-UA"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spTree>
    <p:extLst>
      <p:ext uri="{BB962C8B-B14F-4D97-AF65-F5344CB8AC3E}">
        <p14:creationId xmlns:p14="http://schemas.microsoft.com/office/powerpoint/2010/main" val="362504734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Яркая">
  <a:themeElements>
    <a:clrScheme name="Модульная">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Ярк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Яркая">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5242</TotalTime>
  <Words>2933</Words>
  <Application>Microsoft Office PowerPoint</Application>
  <PresentationFormat>Екран (4:3)</PresentationFormat>
  <Paragraphs>447</Paragraphs>
  <Slides>14</Slides>
  <Notes>0</Notes>
  <HiddenSlides>0</HiddenSlides>
  <MMClips>0</MMClips>
  <ScaleCrop>false</ScaleCrop>
  <HeadingPairs>
    <vt:vector size="4" baseType="variant">
      <vt:variant>
        <vt:lpstr>Тема</vt:lpstr>
      </vt:variant>
      <vt:variant>
        <vt:i4>1</vt:i4>
      </vt:variant>
      <vt:variant>
        <vt:lpstr>Заголовки слайдів</vt:lpstr>
      </vt:variant>
      <vt:variant>
        <vt:i4>14</vt:i4>
      </vt:variant>
    </vt:vector>
  </HeadingPairs>
  <TitlesOfParts>
    <vt:vector size="15" baseType="lpstr">
      <vt:lpstr>Яркая</vt:lpstr>
      <vt:lpstr>ТЕРНОПІЛЬСЬКИЙ ФАХОВИЙ КОЛЕДЖ ХАРЧОВИХ ТЕХНОЛОГІЙ І ТОРГІВЛІ </vt:lpstr>
      <vt:lpstr>Презентація PowerPoint</vt:lpstr>
      <vt:lpstr>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ФІНАНСИ ПІДПРИЄМСТВ</dc:title>
  <dc:creator>Пользователь</dc:creator>
  <cp:lastModifiedBy>admin</cp:lastModifiedBy>
  <cp:revision>47</cp:revision>
  <dcterms:created xsi:type="dcterms:W3CDTF">2024-02-06T17:10:51Z</dcterms:created>
  <dcterms:modified xsi:type="dcterms:W3CDTF">2025-06-19T09:47:08Z</dcterms:modified>
</cp:coreProperties>
</file>