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59" r:id="rId6"/>
    <p:sldId id="262" r:id="rId7"/>
    <p:sldId id="268" r:id="rId8"/>
    <p:sldId id="261" r:id="rId9"/>
    <p:sldId id="263" r:id="rId10"/>
    <p:sldId id="264" r:id="rId11"/>
    <p:sldId id="269" r:id="rId12"/>
    <p:sldId id="267" r:id="rId13"/>
    <p:sldId id="271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F6F04-EE03-4221-A30D-AA950008EB25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A4C-9F72-475E-A458-A0AD019DAC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78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1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2043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509120"/>
            <a:ext cx="8062912" cy="1080120"/>
          </a:xfrm>
          <a:noFill/>
          <a:ln>
            <a:noFill/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Технологічне обладнання в галузі</a:t>
            </a:r>
            <a:endParaRPr lang="uk-UA" sz="5400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273630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en-US" sz="1600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Циклова комісія технологічних дисциплін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  компонентА</a:t>
            </a:r>
            <a:endParaRPr lang="uk-UA" b="1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99" y="4663542"/>
            <a:ext cx="1953491" cy="1953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89926"/>
              </p:ext>
            </p:extLst>
          </p:nvPr>
        </p:nvGraphicFramePr>
        <p:xfrm>
          <a:off x="395536" y="135770"/>
          <a:ext cx="8352928" cy="6504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97735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8718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00603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Загальні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відомості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про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деталі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машин</a:t>
                      </a:r>
                      <a:r>
                        <a:rPr lang="ru-RU" sz="105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323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Електропостачання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підприємств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харчування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Передача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енергії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38194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дозування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компонентів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Складання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таблиці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систематизації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навчального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матеріалу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97735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Тістомісильні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машини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стаціонарними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діжками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44191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Механізми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поділу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тіста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заготовки, схема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ділильно-закатувальної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машини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бубличних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4870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Методика силового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розрахунку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тістоформувальних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машин.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12617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пресування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гранулювання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3739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характеристика  машин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агрегатів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для</a:t>
                      </a:r>
                      <a:r>
                        <a:rPr lang="ru-RU" sz="105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спеціальних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хлібних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38194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фінішних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операцій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05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Складання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таблиці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систематизації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навчального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матеріалу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73713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характеристика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потокових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ліній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15417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Суть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смаження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його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апаратне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оформлення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1137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характеристика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різних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замісу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макаронних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23409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характеристика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розрахунків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7121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характеристика 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потокових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ліній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  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розрахунків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ліній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0833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Технічна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характеристика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1274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Технічна характеристика подрібнювальних машин.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4506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машин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однорідних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uk-UA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9538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машин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формування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цукерок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карамелі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2778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машин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формування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цукерок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і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карамелі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30817"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Вивчення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будови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окремих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машин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пакування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кондитерських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виробів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.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Складання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таблиці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для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систематизації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навчального</a:t>
                      </a:r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50" b="1" dirty="0" err="1" smtClean="0">
                          <a:solidFill>
                            <a:srgbClr val="7030A0"/>
                          </a:solidFill>
                        </a:rPr>
                        <a:t>матеріалу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949118"/>
              </p:ext>
            </p:extLst>
          </p:nvPr>
        </p:nvGraphicFramePr>
        <p:xfrm>
          <a:off x="395536" y="135770"/>
          <a:ext cx="8352928" cy="2110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97735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8718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0060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окремих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Складання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таблиці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систематизації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навчального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матеріалу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32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Рідкі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тверді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пластичні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змащувальні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матеріали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405922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86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37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3232" cy="1217290"/>
          </a:xfrm>
        </p:spPr>
        <p:txBody>
          <a:bodyPr>
            <a:noAutofit/>
          </a:bodyPr>
          <a:lstStyle/>
          <a:p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</a:t>
            </a:r>
            <a:r>
              <a:rPr lang="ru-RU" sz="2400" dirty="0" err="1"/>
              <a:t>здобувачів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smtClean="0"/>
              <a:t> з </a:t>
            </a:r>
            <a:r>
              <a:rPr lang="ru-RU" sz="2400" dirty="0" err="1"/>
              <a:t>освітнього</a:t>
            </a:r>
            <a:r>
              <a:rPr lang="ru-RU" sz="2400" dirty="0"/>
              <a:t> компонента «</a:t>
            </a:r>
            <a:r>
              <a:rPr lang="ru-RU" sz="2400" dirty="0" err="1"/>
              <a:t>Технологічне</a:t>
            </a:r>
            <a:r>
              <a:rPr lang="ru-RU" sz="2400" dirty="0"/>
              <a:t> </a:t>
            </a:r>
            <a:r>
              <a:rPr lang="ru-RU" sz="2400" dirty="0" err="1"/>
              <a:t>обладнання</a:t>
            </a:r>
            <a:r>
              <a:rPr lang="ru-RU" sz="2400" dirty="0"/>
              <a:t> в </a:t>
            </a:r>
            <a:r>
              <a:rPr lang="ru-RU" sz="2400" dirty="0" err="1"/>
              <a:t>галузі</a:t>
            </a:r>
            <a:r>
              <a:rPr lang="ru-RU" sz="2400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229200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«відмінно»</a:t>
            </a:r>
            <a:r>
              <a:rPr lang="uk-UA" sz="6400" dirty="0"/>
              <a:t> – 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 літератури передбачених програмою на рівні творчого використання</a:t>
            </a:r>
            <a:r>
              <a:rPr lang="uk-UA" sz="6400" dirty="0" smtClean="0"/>
              <a:t>.</a:t>
            </a:r>
            <a:r>
              <a:rPr lang="uk-UA" sz="6400" dirty="0"/>
              <a:t> 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«добре»</a:t>
            </a:r>
            <a:r>
              <a:rPr lang="uk-UA" sz="6400" dirty="0"/>
              <a:t> –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неточностей</a:t>
            </a:r>
            <a:r>
              <a:rPr lang="uk-UA" sz="6400" dirty="0" smtClean="0"/>
              <a:t>.</a:t>
            </a:r>
            <a:endParaRPr lang="uk-UA" sz="6400" dirty="0"/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«задовільно»</a:t>
            </a:r>
            <a:r>
              <a:rPr lang="uk-UA" sz="6400" dirty="0"/>
              <a:t> -  виставляється якщо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розв’язанні ситуацій, висвітленні окремих методичних визначень.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«незадовільно»</a:t>
            </a:r>
            <a:r>
              <a:rPr lang="uk-UA" sz="6400" dirty="0"/>
              <a:t> – 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розібратись у вирішенні ситуаційних завдань.</a:t>
            </a:r>
          </a:p>
          <a:p>
            <a:pPr marL="64008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5201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rgbClr val="F0AD00"/>
                </a:solidFill>
                <a:effectLst>
                  <a:outerShdw blurRad="19685" dist="12700" dir="5400000" algn="tl" rotWithShape="0">
                    <a:srgbClr val="F0AD00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rgbClr val="F0AD00"/>
                </a:solidFill>
                <a:effectLst>
                  <a:outerShdw blurRad="19685" dist="12700" dir="5400000" algn="tl" rotWithShape="0">
                    <a:srgbClr val="F0AD00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rgbClr val="F0AD00"/>
              </a:solidFill>
              <a:effectLst>
                <a:outerShdw blurRad="19685" dist="12700" dir="5400000" algn="tl" rotWithShape="0">
                  <a:srgbClr val="F0AD00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386" y="908720"/>
            <a:ext cx="8892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uk-UA" sz="1600" b="1" dirty="0" err="1" smtClean="0">
                <a:solidFill>
                  <a:prstClr val="white">
                    <a:lumMod val="85000"/>
                  </a:prstClr>
                </a:solidFill>
              </a:rPr>
              <a:t>Лісовенко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. О.Т. Технологічне обладнання хлібопекарських і макаронних виробів. КИЇВ НАУКОВА ДУМКА 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2000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err="1" smtClean="0">
                <a:solidFill>
                  <a:prstClr val="white">
                    <a:lumMod val="85000"/>
                  </a:prstClr>
                </a:solidFill>
              </a:rPr>
              <a:t>Самойчук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 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К.О. Технологічне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обладнаня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 хлібопекарської і макаронної   галузі. Київ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ПрофКнига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 2021.  </a:t>
            </a:r>
            <a:endParaRPr lang="uk-UA" sz="1600" b="1" dirty="0" smtClean="0">
              <a:solidFill>
                <a:prstClr val="white">
                  <a:lumMod val="85000"/>
                </a:prst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err="1" smtClean="0">
                <a:solidFill>
                  <a:prstClr val="white">
                    <a:lumMod val="85000"/>
                  </a:prstClr>
                </a:solidFill>
              </a:rPr>
              <a:t>Саранчук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   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І.В.   Торгово-технологічне   обладнання:   навчальний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посібник.-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 Чернівці, ЧДКТ, 2006 </a:t>
            </a:r>
            <a:endParaRPr lang="uk-UA" sz="1600" b="1" dirty="0" smtClean="0">
              <a:solidFill>
                <a:prstClr val="white">
                  <a:lumMod val="85000"/>
                </a:prst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err="1" smtClean="0">
                <a:solidFill>
                  <a:prstClr val="white">
                    <a:lumMod val="85000"/>
                  </a:prstClr>
                </a:solidFill>
              </a:rPr>
              <a:t>Черевко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 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О.І. Обладнання    підприємств сфери  торгівлі: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навч.посібник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/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Черевко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 О.І., Новікова О.В.,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Потапов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 В.О. - 2-е вид. - К.: Ліра-К, 2017. - 648 с. </a:t>
            </a:r>
            <a:endParaRPr lang="uk-UA" sz="1600" b="1" dirty="0" smtClean="0">
              <a:solidFill>
                <a:prstClr val="white">
                  <a:lumMod val="85000"/>
                </a:prst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err="1" smtClean="0">
                <a:solidFill>
                  <a:prstClr val="white">
                    <a:lumMod val="85000"/>
                  </a:prstClr>
                </a:solidFill>
              </a:rPr>
              <a:t>Дробот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. В.І. Технологічні розрахунки у хлібопекарському виробництві. Київ КОНДОР 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2019.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Шинкаренко  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О.П. і ін. Технічне  оснащення  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підприємств громадського 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харчування. - Львів: </a:t>
            </a:r>
            <a:r>
              <a:rPr lang="uk-UA" sz="1600" b="1" dirty="0" err="1">
                <a:solidFill>
                  <a:prstClr val="white">
                    <a:lumMod val="85000"/>
                  </a:prstClr>
                </a:solidFill>
              </a:rPr>
              <a:t>Оріяна-нова</a:t>
            </a:r>
            <a:r>
              <a:rPr lang="uk-UA" sz="1600" b="1" dirty="0">
                <a:solidFill>
                  <a:prstClr val="white">
                    <a:lumMod val="85000"/>
                  </a:prstClr>
                </a:solidFill>
              </a:rPr>
              <a:t>, 2015. - 240с</a:t>
            </a:r>
            <a:r>
              <a:rPr lang="uk-UA" sz="1600" b="1" dirty="0" smtClean="0">
                <a:solidFill>
                  <a:prstClr val="white">
                    <a:lumMod val="85000"/>
                  </a:prstClr>
                </a:solidFill>
              </a:rPr>
              <a:t>.</a:t>
            </a:r>
            <a:endParaRPr lang="uk-UA" sz="1600" b="1" dirty="0">
              <a:solidFill>
                <a:prstClr val="white">
                  <a:lumMod val="8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36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8906"/>
              </p:ext>
            </p:extLst>
          </p:nvPr>
        </p:nvGraphicFramePr>
        <p:xfrm>
          <a:off x="251520" y="116632"/>
          <a:ext cx="8712967" cy="6091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Галузь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знань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uk-UA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Виробництво та технології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 Харчові технології</a:t>
                      </a: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професійна програма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Виробництво</a:t>
                      </a:r>
                      <a:r>
                        <a:rPr lang="uk-UA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хліба, кондитерських, макаронних виробів і </a:t>
                      </a:r>
                      <a:r>
                        <a:rPr lang="uk-UA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харчоконцентратів</a:t>
                      </a:r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технологічне</a:t>
                      </a:r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професійний ступінь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освітнього компонента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</a:p>
                    <a:p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863" y="476673"/>
            <a:ext cx="857561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Основною метою </a:t>
            </a:r>
            <a:r>
              <a:rPr lang="uk-UA" dirty="0"/>
              <a:t>викладання курсу «Технологічне обладнання </a:t>
            </a:r>
            <a:r>
              <a:rPr lang="uk-UA" dirty="0" smtClean="0"/>
              <a:t>в галузі» є набуття </a:t>
            </a:r>
            <a:r>
              <a:rPr lang="uk-UA" dirty="0"/>
              <a:t>студентами необхідних знань і навичок пов’язаних із </a:t>
            </a:r>
            <a:r>
              <a:rPr lang="uk-UA" dirty="0" smtClean="0"/>
              <a:t>механізацією сучасного обладнання та інноваційними методами їх застосування.</a:t>
            </a:r>
            <a:endParaRPr lang="uk-UA" dirty="0"/>
          </a:p>
          <a:p>
            <a:endParaRPr lang="uk-UA" dirty="0" smtClean="0"/>
          </a:p>
          <a:p>
            <a:r>
              <a:rPr lang="uk-UA" b="1" dirty="0"/>
              <a:t>Предметом</a:t>
            </a:r>
            <a:r>
              <a:rPr lang="uk-UA" dirty="0"/>
              <a:t> вивчення даного освітнього компоненту є </a:t>
            </a:r>
            <a:r>
              <a:rPr lang="uk-UA" dirty="0" smtClean="0"/>
              <a:t>сучасне технологічне обладнання, які  набули широкого впровадження в ресторанному господарстві .</a:t>
            </a:r>
          </a:p>
          <a:p>
            <a:endParaRPr lang="uk-UA" dirty="0"/>
          </a:p>
          <a:p>
            <a:r>
              <a:rPr lang="uk-UA" b="1" dirty="0"/>
              <a:t>Міждисциплінарні зв’язки:</a:t>
            </a:r>
            <a:r>
              <a:rPr lang="uk-UA" dirty="0"/>
              <a:t> вивчення освітнього компоненту тісно пов’язане з іншими освітніми компонентами: «Технологія приготування їжі», </a:t>
            </a:r>
            <a:r>
              <a:rPr lang="uk-UA" dirty="0" smtClean="0"/>
              <a:t>«Технологічне обладнання галузі»,  </a:t>
            </a:r>
            <a:r>
              <a:rPr lang="uk-UA" dirty="0"/>
              <a:t>«Організація обслуговування</a:t>
            </a:r>
            <a:r>
              <a:rPr lang="uk-UA" dirty="0" smtClean="0"/>
              <a:t>», </a:t>
            </a:r>
            <a:r>
              <a:rPr lang="uk-UA" dirty="0"/>
              <a:t>«Основи охорони праці» та інші. </a:t>
            </a:r>
          </a:p>
          <a:p>
            <a:endParaRPr lang="uk-UA" dirty="0"/>
          </a:p>
          <a:p>
            <a:r>
              <a:rPr lang="uk-UA" dirty="0"/>
              <a:t>	</a:t>
            </a:r>
            <a:r>
              <a:rPr lang="uk-UA" dirty="0" smtClean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uk-UA" sz="1800" dirty="0" smtClean="0"/>
              <a:t>Програмні </a:t>
            </a:r>
            <a:r>
              <a:rPr lang="uk-UA" sz="1800" dirty="0"/>
              <a:t>результати навчання:</a:t>
            </a:r>
          </a:p>
          <a:p>
            <a:r>
              <a:rPr lang="uk-UA" sz="1800" dirty="0"/>
              <a:t>РН5. Збирати й аналізувати необхідну </a:t>
            </a:r>
            <a:r>
              <a:rPr lang="uk-UA" sz="1800" dirty="0" smtClean="0"/>
              <a:t>інформацію сучасного технологічного устаткування,, </a:t>
            </a:r>
            <a:r>
              <a:rPr lang="uk-UA" sz="1800" dirty="0"/>
              <a:t>обґрунтовувати управлінські рішення на основі використання необхідного </a:t>
            </a:r>
            <a:r>
              <a:rPr lang="uk-UA" sz="1800" dirty="0" smtClean="0"/>
              <a:t>устаткування. </a:t>
            </a:r>
            <a:endParaRPr lang="uk-UA" sz="1800" dirty="0"/>
          </a:p>
          <a:p>
            <a:r>
              <a:rPr lang="uk-UA" sz="1800" dirty="0"/>
              <a:t>РН7. Використовувати цифрові інформаційні та комунікаційні технології, а також спеціалізовані програмні продукти, необхідні для </a:t>
            </a:r>
            <a:r>
              <a:rPr lang="uk-UA" sz="1800" dirty="0" smtClean="0"/>
              <a:t>розв’язування поставлених завдань </a:t>
            </a:r>
            <a:r>
              <a:rPr lang="uk-UA" sz="1800" dirty="0" err="1"/>
              <a:t>завдань</a:t>
            </a:r>
            <a:r>
              <a:rPr lang="uk-UA" sz="1800" dirty="0"/>
              <a:t>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789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A015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FFA015"/>
              </a:solidFill>
            </a:endParaRPr>
          </a:p>
          <a:p>
            <a:r>
              <a:rPr lang="uk-UA" b="1" i="1" dirty="0">
                <a:solidFill>
                  <a:srgbClr val="FFA015"/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FA015"/>
              </a:solidFill>
            </a:endParaRPr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, які мають бути вирішені у процесі викладання є формування спеціальних </a:t>
            </a:r>
            <a:r>
              <a:rPr lang="uk-UA" dirty="0" err="1"/>
              <a:t>компетентностей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СК 5. Здатність здійснювати підбір технологічного устаткування та обладнання для закладів готельного та ресторанного господарства з метою раціонального використання просторових та матеріальних ресурсів; </a:t>
            </a:r>
          </a:p>
          <a:p>
            <a:pPr lvl="0"/>
            <a:r>
              <a:rPr lang="uk-UA" dirty="0"/>
              <a:t>СК 7. Здатність планувати, аналізувати та контролювати власну роботу та роботу обслуговуючого персоналу; </a:t>
            </a:r>
          </a:p>
          <a:p>
            <a:pPr lvl="0"/>
            <a:r>
              <a:rPr lang="uk-UA" dirty="0"/>
              <a:t>СК 9. Здатність забезпечувати безпеку основних та додаткових послуг у закладах готельного і ресторанного господарства. </a:t>
            </a:r>
          </a:p>
          <a:p>
            <a:r>
              <a:rPr lang="uk-UA" dirty="0"/>
              <a:t>	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результаті вивчення освітнього компоненту здобувачі освіти повинні 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знати</a:t>
            </a:r>
            <a:r>
              <a:rPr lang="uk-UA" dirty="0"/>
              <a:t>: призначення, будову, принцип роботи, правила </a:t>
            </a:r>
            <a:r>
              <a:rPr lang="uk-UA" dirty="0" smtClean="0"/>
              <a:t>експлуатації сучасних апаратів та їх технологічне </a:t>
            </a:r>
            <a:r>
              <a:rPr lang="uk-UA" dirty="0"/>
              <a:t>використання; </a:t>
            </a:r>
          </a:p>
          <a:p>
            <a:r>
              <a:rPr lang="uk-UA" b="1" dirty="0"/>
              <a:t>вміти:</a:t>
            </a:r>
            <a:r>
              <a:rPr lang="uk-UA" dirty="0"/>
              <a:t> правильно, </a:t>
            </a:r>
            <a:r>
              <a:rPr lang="uk-UA" dirty="0" smtClean="0"/>
              <a:t>раціонально використовувати знання при  розрахункових методах та теоретичних закономірностях всіх видів процесів. </a:t>
            </a:r>
            <a:endParaRPr lang="uk-UA" dirty="0"/>
          </a:p>
          <a:p>
            <a:endParaRPr lang="uk-UA" b="1" i="1" dirty="0">
              <a:solidFill>
                <a:srgbClr val="FFA015"/>
              </a:solidFill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-3529460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116632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96097"/>
              </p:ext>
            </p:extLst>
          </p:nvPr>
        </p:nvGraphicFramePr>
        <p:xfrm>
          <a:off x="251520" y="692696"/>
          <a:ext cx="8568952" cy="5858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77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ВСТУП.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Теоретичні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основи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курсу «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Технологічне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устаткування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галузі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».Загальні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відомості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машини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90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приймання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,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зберігання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підготовки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сировини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41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дозування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сировини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79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замісу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приготування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тіста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96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ділення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тіста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7332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формування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розстоювання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укладання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розвантаження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заготовок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87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випікання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хлібобулочних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спеціальних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сортів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хлібних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вироба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07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проведення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фінішних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операцій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складів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експедицій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Потокові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лінії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макаронного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61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замісу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формування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макаронних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6987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стабілізації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,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розрізування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макаронних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55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9729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Потокові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лінії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10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чистих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фракцій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сировини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, н\ф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3932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сировини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н\ф.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30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цукерок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карамелі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17202"/>
              </p:ext>
            </p:extLst>
          </p:nvPr>
        </p:nvGraphicFramePr>
        <p:xfrm>
          <a:off x="251520" y="692696"/>
          <a:ext cx="8568952" cy="2859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77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Устаткування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формування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виробів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випресовуванням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і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відливанням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покриття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цукерок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глазурю</a:t>
                      </a:r>
                      <a:r>
                        <a:rPr kumimoji="0" lang="ru-RU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90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кондитерських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41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харчоконцентратів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79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харчоконцентратів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96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Будова  та правила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безпечної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експлуатації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виробництва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харчоконцентратів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833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-27384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328165"/>
              </p:ext>
            </p:extLst>
          </p:nvPr>
        </p:nvGraphicFramePr>
        <p:xfrm>
          <a:off x="395536" y="381785"/>
          <a:ext cx="8496944" cy="505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приймання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зберігання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підготовки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сировини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Розрахунок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вибір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дозаторів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сипких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компонентів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приготування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тіста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хліба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підбір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тісто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подільного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устаткування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</a:t>
                      </a:r>
                      <a:endParaRPr kumimoji="0" lang="uk-UA" sz="1400" b="1" kern="1200" dirty="0" smtClean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тістових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заготовок .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11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сортів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хлібних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виробів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приготування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тіста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макаронного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336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стабілізації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розрізування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макаронних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подрібнювального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Освоєння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правил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експлуатації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32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отримання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однорідних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68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Класифікація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12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340319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811298"/>
              </p:ext>
            </p:extLst>
          </p:nvPr>
        </p:nvGraphicFramePr>
        <p:xfrm>
          <a:off x="539552" y="888776"/>
          <a:ext cx="8280921" cy="594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Вступ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», 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Елементи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електросилового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обладнання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», 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машини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механізми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».</a:t>
                      </a:r>
                      <a:endParaRPr lang="ru-RU" sz="16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603192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приймання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підготовки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основної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допоміжної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сировини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напівфабрикатів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», 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дозування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компонентів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».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1516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«Устаткування для приготування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тіста. Тістомісильні, збивальні машини»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1516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хлібопекарського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виробництва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».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9812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Обладнання для випікання хлібобулочних виробів,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спеціальних сортів хліба.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Вивчення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будови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формування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макаронних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виробів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стабілізації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baseline="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розрізання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baseline="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уварювання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цукерок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карамелі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кондитерського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виробництва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«Устаткування для виробництва </a:t>
                      </a:r>
                      <a:r>
                        <a:rPr lang="uk-UA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правила  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обслуговування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технологічного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064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492</TotalTime>
  <Words>1261</Words>
  <Application>Microsoft Office PowerPoint</Application>
  <PresentationFormat>Екран (4:3)</PresentationFormat>
  <Paragraphs>319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Яркая</vt:lpstr>
      <vt:lpstr>Технологічне обладнання в галузі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оцінювання знань здобувачів освіти  з освітнього компонента «Технологічне обладнання в галузі»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47</cp:revision>
  <dcterms:created xsi:type="dcterms:W3CDTF">2024-02-06T17:10:51Z</dcterms:created>
  <dcterms:modified xsi:type="dcterms:W3CDTF">2025-08-25T09:02:15Z</dcterms:modified>
</cp:coreProperties>
</file>