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1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  <p:sldMasterId id="2147483652" r:id="rId2"/>
    <p:sldMasterId id="2147483654" r:id="rId3"/>
    <p:sldMasterId id="2147483656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70" r:id="rId10"/>
    <p:sldMasterId id="2147483676" r:id="rId11"/>
    <p:sldMasterId id="2147483678" r:id="rId12"/>
    <p:sldMasterId id="2147484225" r:id="rId13"/>
    <p:sldMasterId id="2147484261" r:id="rId14"/>
  </p:sldMasterIdLst>
  <p:notesMasterIdLst>
    <p:notesMasterId r:id="rId29"/>
  </p:notesMasterIdLst>
  <p:sldIdLst>
    <p:sldId id="256" r:id="rId15"/>
    <p:sldId id="272" r:id="rId16"/>
    <p:sldId id="258" r:id="rId17"/>
    <p:sldId id="273" r:id="rId18"/>
    <p:sldId id="259" r:id="rId19"/>
    <p:sldId id="274" r:id="rId20"/>
    <p:sldId id="260" r:id="rId21"/>
    <p:sldId id="283" r:id="rId22"/>
    <p:sldId id="284" r:id="rId23"/>
    <p:sldId id="278" r:id="rId24"/>
    <p:sldId id="285" r:id="rId25"/>
    <p:sldId id="282" r:id="rId26"/>
    <p:sldId id="268" r:id="rId27"/>
    <p:sldId id="286" r:id="rId28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52" autoAdjust="0"/>
  </p:normalViewPr>
  <p:slideViewPr>
    <p:cSldViewPr snapToGrid="0">
      <p:cViewPr>
        <p:scale>
          <a:sx n="71" d="100"/>
          <a:sy n="71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6E625-E64D-4495-A5B8-460CFE921EB0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C8CEE-0B86-48DE-B294-7194C4249A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5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248B292-A730-47BB-9732-6AA1ED81389B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DA0C2DB1-8965-465F-A9C4-BBCC8336EEC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02F0777C-8B39-4185-9C5C-08BBD19DE09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BA942BB2-E7ED-4E2C-823A-812256AE4E0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7436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5714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8681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9431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4086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990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25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43B08D3-5FEF-4DBD-9FD2-3735FDECAEE4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5936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3406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6907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3129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76825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96506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50969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96163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14152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984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7AF08F8-1609-49EC-BFC6-79B75AAE2A6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96222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3822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02075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22175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911697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438194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93973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98182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929516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1963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524E228-BEF4-4E45-A7D5-A3DEA182F7B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91862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30382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43087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37359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83796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37015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372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904094E-F38B-4810-9D7D-CE7B8E84CCF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2242DE7F-8387-45B8-8228-8F955491DBA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8B0E3E57-8307-4605-87CF-705BF5FE96C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75FB06BD-BE39-4C69-BD73-C07B857350C3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1FA3E476-B737-4553-9839-8E78A527C02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1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theme" Target="../theme/theme14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7E9E69-77C4-408A-8E55-D05A03F2751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C8CB75-1FF7-426A-8AAA-17AE0E1FAAD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15A465D-9F89-4DF0-A601-01C73B9E358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68479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  <p:sldLayoutId id="2147484230" r:id="rId5"/>
    <p:sldLayoutId id="2147484231" r:id="rId6"/>
    <p:sldLayoutId id="2147484232" r:id="rId7"/>
    <p:sldLayoutId id="2147484233" r:id="rId8"/>
    <p:sldLayoutId id="2147484234" r:id="rId9"/>
    <p:sldLayoutId id="2147484235" r:id="rId10"/>
    <p:sldLayoutId id="2147484236" r:id="rId11"/>
    <p:sldLayoutId id="2147484237" r:id="rId12"/>
    <p:sldLayoutId id="2147484238" r:id="rId13"/>
    <p:sldLayoutId id="2147484239" r:id="rId14"/>
    <p:sldLayoutId id="2147484240" r:id="rId15"/>
    <p:sldLayoutId id="2147484241" r:id="rId16"/>
    <p:sldLayoutId id="214748424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63870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  <p:sldLayoutId id="2147484273" r:id="rId12"/>
    <p:sldLayoutId id="2147484274" r:id="rId13"/>
    <p:sldLayoutId id="2147484275" r:id="rId14"/>
    <p:sldLayoutId id="2147484276" r:id="rId15"/>
    <p:sldLayoutId id="2147484277" r:id="rId16"/>
    <p:sldLayoutId id="21474842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2857AE9-463C-48B3-9714-1420B435C3D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8CB08B9-0DD9-4883-8700-D3F336CC70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4203DAA-179E-4E48-8C6B-0349DFD0E1C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76B86A2-56ED-4038-B2EF-D0474ED9593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14A1D18-9201-407F-AB8A-80DC5F2BE75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C5B174-5016-4FD4-8022-7A37D9A959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63DD840-860E-4AF1-A71D-A0CF1E4C46A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998E92-DF6A-45E8-B67D-B2044CED092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ctrTitle"/>
          </p:nvPr>
        </p:nvSpPr>
        <p:spPr>
          <a:xfrm>
            <a:off x="585251" y="3056227"/>
            <a:ext cx="8336739" cy="216191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b="0" u="none" strike="noStrike" dirty="0">
                <a:solidFill>
                  <a:schemeClr val="bg1"/>
                </a:solidFill>
                <a:uFillTx/>
                <a:latin typeface="Times New Roman"/>
              </a:rPr>
              <a:t>ТЕХНОЛОГІЧНА практика</a:t>
            </a:r>
            <a:r>
              <a:rPr sz="3200" dirty="0"/>
              <a:t/>
            </a:r>
            <a:br>
              <a:rPr sz="3200" dirty="0"/>
            </a:br>
            <a:endParaRPr lang="uk-UA" sz="3200" b="0" u="none" strike="noStrike" dirty="0"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 idx="1"/>
          </p:nvPr>
        </p:nvSpPr>
        <p:spPr>
          <a:xfrm>
            <a:off x="497989" y="336960"/>
            <a:ext cx="8060760" cy="309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ЦИКЛОВА КОМІСІЯ технологічних ДИСЦИПЛІН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СИЛАБУС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42EB4A3A-1717-4002-B753-B6DDCA48A04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99167"/>
            <a:ext cx="1384557" cy="128750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93" y="758168"/>
            <a:ext cx="8792307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основних техніко-економічних показників роботи підприємства (собівартість продукції, прибуток, рентабельність підприємства і продуктивність праці)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вимоги до тарного і безтарного зберігання сировини на підприємстві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Робота на робочих місцях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Скласти технологічну схему виробництва основної продукції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Скласти технологічну карту виробу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Провести розрахунок рецептур виробів, які виготовляються на підприємстві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Проаналізуйте забезпечення відділення необхідним устаткуванням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Підберіть сучасні види устаткування для поділу та формування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тістових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заготовок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Складіть порівняльну таблицю переваг і недоліків різних типів хлібопекарських печей 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Охарактеризуйте асортимент бубличних виробів та сухарів. Вкажіть особливості організації роботи дільниць на базі практики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Наведіть порівняльну характеристику ліній для виробництва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короткорізаних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довгих макаронних виробів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Перспективи розвитку карамельного виробництва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Технологічні схеми виробництва цукерок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Виготовлення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оздоблюючих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матеріалів із шоколаду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Проаналізуйте забезпечення устаткуванням робочих місць для виробництва мармеладу і пастили на підприємстві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340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93" y="699276"/>
            <a:ext cx="8792307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Складіть технологічну карту та розрахуйте рецептуру  виробу, що виготовляє підприємство (на 20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шт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Складіть технологічну карту та розрахуйте рецептуру  виробу – торта згідно завдання керівника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Скласти технологічну карту виробів (печива, пряників, кексів) і провести взаємозаміну сировини згідно нормативних даних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Оволодіння навичками роботи інженерно-технологічних працівників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Заповніть журнал контролю технологічного процесу (форма 6)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Складіть таблицю допустимого рівня забрудненості токсичними елементами виробу згідно асортиментного переліку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Ведення журналу рецептур і технологічних вказівок (форма 5)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Посадова інструкція  майстра виробничої ділянки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Оформити акт (накладну) реалізації готових виробів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Оформити замовлення пакувальних матеріалів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Робота по раціоналізації і винахідництву  на підприємстві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Дотримання правил санітарії та індивідуальної гігієни працівника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Заповніть журнал результатів аналізу сировини за формою 2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нормативних актів щодо забезпечення якості продукції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Складіть акт відбору проб 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Дефекти виробів, причини і заходи щодо їхнього усунення 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 до захисту звітів. Виконання індивідуальної роботи.</a:t>
            </a:r>
          </a:p>
          <a:p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Разом 90 годин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026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386" y="2737063"/>
            <a:ext cx="8680388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3508E34-3569-4AD0-9028-A23498D9BFD1}"/>
              </a:ext>
            </a:extLst>
          </p:cNvPr>
          <p:cNvSpPr txBox="1"/>
          <p:nvPr/>
        </p:nvSpPr>
        <p:spPr>
          <a:xfrm>
            <a:off x="492369" y="363915"/>
            <a:ext cx="8159261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повністю виконав програму практики, продемонстрував високий рівень професійних знань і практичних умінь. Уміє самостійно застосовувати теоретичні знання у виробничих умовах, швидко орієнтується в технологічних процесах. Виконує роботу акуратно, раціонально, дотримується правил охорони праці, санітарії та гігієни виробництва. Виявляє ініціативність і творчий підхід, приймає обґрунтовані рішення у виробничих ситуаціях. Звітну документацію оформив своєчасно та без зауважень.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Добре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виконав програму практики у повному обсязі, але потребував періодичних консультацій. Має достатні знання й уміння, застосовує їх у роботі, допускаючи несуттєві помилки. Дотримується правил безпеки, санітарії та виробничої дисципліни.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 старанно, але проявляє менше самостійності та ініціативи. Звіт подано вчасно, але з дрібними недоліками у змісті чи оформленні.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 практики виконано частково, окремі завдання залишилися невиконаними.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та навички обмежені, здобувач освіти потребує постійного контролю та допомоги керівника. При виконанні завдань допускає систематичні помилки, працює повільно.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вимог охорони праці та санітарії носить формальний характер.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подано, але він має суттєві недоліки у змісті чи структурі.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Незадовільно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не виконав програму практики, пропустив значну частину завдань.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володіє необхідними знаннями й уміннями для виконання виробничих операцій.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Порушує правила технологічної дисципліни, охорони праці та санітарії.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 завдання з численними помилками, не здатний працювати самостійно.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відсутній або не відповідає вимогам, не відображає виконаної роботи.</a:t>
            </a:r>
          </a:p>
          <a:p>
            <a:endParaRPr lang="uk-UA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529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705678" y="1272208"/>
            <a:ext cx="7941365" cy="36918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Л-1. Стандарт на хліб і хлібобулочні вироби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Л-2. ДСТУ 4683: 2006 Вироби кондитерські. Методи визначення органолептичних показників якості, розмірів, маси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складових частин.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Л-3. ДСТУ 4619: 2006 Вироби кондитерські. Правила приймання, методи відбору та підготовки проб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Л-4. Борошно та хлібобулочні вироби. Нормативні документи: Довідник: у 2 т. -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та рос. мовами /За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ред. В.Л. Іванова. - Львів: НДЦ "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Леонорм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2000 -    	 Т. 1. - 260 с. - (Серія „Нормативна база підприємства”).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Л-5.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 Технологія хлібопекарського виробництва. - К.: Логос, 2002  - 364 с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Л-6.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 Довідник з технології хлібопекарського виробництва. - К.: Руслана, 2002 -415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908312" y="556590"/>
            <a:ext cx="4444247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 dirty="0">
                <a:solidFill>
                  <a:schemeClr val="bg1"/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705678" y="1272208"/>
            <a:ext cx="7941365" cy="43997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uk-UA" dirty="0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Л-7.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 Технологічні розрахунки у хлібопекарному виробництві.- К.: Ліра-К, 2010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Л-8.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Жидецький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В.Ц. Основи охорони праці Л.: Афіша, 2002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Л-9. Петько В.Ф. Технологічне устаткування хлібопекарного, макаронного і кондитерського виробництв.- К.: Центр навчальної літератури,2007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Л-10. Ростовський В.С., Новікова О.В. Технологія виробництва борошняних кондитерських виробів .- К.: Ліка-К,2009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Л-11. Технологія кондитерського виробництва. Практикум/ За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ред. К.Г.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Іоргачової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ОНАХТ:, 2011 -  208 с. 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Л-12. Технологія виробництва борошняних кондитерських виробів. Абетка кондитерського мистецтва. Навчальний посібник / В.С. Ростовський, О.М.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Кукуєва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           	“Видавничий дім - Кондор”:, 2016 -  497 с. 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Л-13. Технохімічний контроль сировини та хлібобулочних і макаронних виробів \ В.І.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“Видавничий дім - Кондор”:, 2015 -  948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Font typeface="+mj-lt"/>
              <a:buAutoNum type="arabicPeriod"/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908312" y="556590"/>
            <a:ext cx="4444247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 dirty="0">
                <a:solidFill>
                  <a:schemeClr val="bg1"/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705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" name="Таблица 3"/>
          <p:cNvGraphicFramePr/>
          <p:nvPr>
            <p:extLst>
              <p:ext uri="{D42A27DB-BD31-4B8C-83A1-F6EECF244321}">
                <p14:modId xmlns:p14="http://schemas.microsoft.com/office/powerpoint/2010/main" val="623320785"/>
              </p:ext>
            </p:extLst>
          </p:nvPr>
        </p:nvGraphicFramePr>
        <p:xfrm>
          <a:off x="844062" y="0"/>
          <a:ext cx="8068394" cy="7223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297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658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727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7860">
                <a:tc rowSpan="3">
                  <a:txBody>
                    <a:bodyPr/>
                    <a:lstStyle/>
                    <a:p>
                      <a:endParaRPr lang="uk-UA" sz="1800" b="1" u="none" strike="noStrike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uFillTx/>
                        <a:latin typeface="Trebuchet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ГАЛУЗЬ ЗНАНЬ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18 ВИРОБНИЦТВО ТА ТЕХНОЛОГІЇ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Спеціальність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181 ХАРЧОВІ ТЕХНОЛОГІЇ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17454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професійна програма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Виробництво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хліба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,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кондитерських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,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макаронних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виробів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і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харчоконцентратів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786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ТЕХНОЛОГІЧНЕ ВІДДІЛЕННЯ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професійний ступінь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фаховий молодший бакалавр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555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Статус освітнього компонента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обов’язковий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Мова викладання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УКРАЇНСЬКА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835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Кількість кредитів ЄКТС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9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Розподіл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за видами занять та годинами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навчання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270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252251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аудиторні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лекційні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практичні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семінарські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самостійна робота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180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180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Форма підсумкового контролю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залік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8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7B5A083-459B-4803-807C-E47E756A9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60" y="668262"/>
            <a:ext cx="891208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59410" algn="just"/>
            <a:r>
              <a:rPr kumimoji="0" lang="uk-UA" altLang="uk-UA" sz="1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 технологічної практики являється: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	закріплення знань, отриманих здобувачами освіти при вивченні освітніх компонентів спеціального циклу; 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	поглиблене вивчення та формування спеціальних </a:t>
            </a:r>
            <a:r>
              <a:rPr lang="uk-UA" sz="14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компетентностей</a:t>
            </a:r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	вивчення вимог безпечної праці, пожежної безпеки, виробничої санітарії; 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	поглиблення знань та удосконалення навиків, отриманих у період навчальної практики; 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	отримання практичних навиків з обслуговування технологічного устаткування; 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	вивчення методів з організації праці на ділянці, в бригаді, на робочому місці; 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	отримання комунікативних навиків, проведення суспільної та виховної роботи у колективі.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результаті проходження технологічної практики здобувач освіти повинен</a:t>
            </a:r>
          </a:p>
          <a:p>
            <a:pPr indent="359410" algn="just"/>
            <a:endParaRPr lang="uk-UA" sz="1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знати: перспективні напрямки хлібопекарської і кондитерської промисловості, технологічні схеми та режими виробництва хлібобулочних та макаронних виробів, способи покращення якості виробів, попередження дефектів готової продукції, переробку відходів, норми виходу, а також основні санітарно-гігієнічні  вимоги до процесу виробництва; кваліфікаційні характеристики техніка-лаборанта; майстра виробничої ділянки; контролера харчової продукції. 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вміти: вибирати технологічний режим виробництва напівфабрикатів відповідно до умов виробництва; вибирати способи приготування тіста в залежності від асортименту і якості сировини; розраховувати виробничі рецептури; встановлювати причини виникнення дефектів виробів і їх попереджати; визначати економію та переваги сировини; експлуатувати технологічне устаткування з дотриманням вимог техніки безпеки, користуватись стандартами, довідковою літературою та нормативно-технологічною документацією.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0" y="0"/>
            <a:ext cx="9143999" cy="784684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lvl="0" algn="just" defTabSz="457200"/>
            <a:r>
              <a:rPr lang="uk-UA" b="1" dirty="0">
                <a:solidFill>
                  <a:schemeClr val="bg1"/>
                </a:solidFill>
                <a:latin typeface="Times New Roman"/>
              </a:rPr>
              <a:t>Програмні результати навчання:</a:t>
            </a:r>
            <a:endParaRPr lang="uk-UA" dirty="0">
              <a:solidFill>
                <a:schemeClr val="bg1"/>
              </a:solidFill>
              <a:latin typeface="Arial"/>
            </a:endParaRP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 1.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застосуванням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устаткування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3.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сировини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напівфабрикатів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готової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вимог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4. Контролювати технологічні процеси харчових і суміжних виробництв.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5. Виявляти причини виникнення виробничих ситуацій і знаходити шляхи їх вирішення. 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6. Виявляти причини виникнення виробничих ситуацій і знаходити шляхи їх вирішення. 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7. Застосовувати вимоги законодавства, нормативно-технічну та технологічну документацію в галузі харчових технологій в професійній діяльності.</a:t>
            </a:r>
          </a:p>
          <a:p>
            <a:pPr algn="just"/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 8.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оснащення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 9. Складати 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апаратурно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-технологічні схеми виробництва харчової продукції. 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Застосовувати системи управління якістю та безпечністю харчової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 під час її виробництва.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11 Проводити технологічні, техніко-економічні розрахунки сировини,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матеріальних ресурсів і заповнювати обліково-звітну документацію.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12 Організовувати роботу окремих виробничих дільниць (підрозділів)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харчових підприємств і координувати їх діяльність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15. Організовувати безпечні умови праці під час виробничої діяльності.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16. Забезпечувати процес виробництва харчової та суміжної продукції з дотриманням вимог екологічної безпеки. </a:t>
            </a:r>
          </a:p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>
              <a:solidFill>
                <a:schemeClr val="bg1"/>
              </a:solidFill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209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100484" y="775252"/>
            <a:ext cx="8721969" cy="35995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3К 3. Здатність застосовувати знання у практичних ситуаціях.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 4. Здатність спілкуватися державною мовою як усно, так і письмово. </a:t>
            </a:r>
            <a:endParaRPr lang="uk-UA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ЗК5.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іноземною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b="0" u="none" strike="noStrike" dirty="0">
              <a:solidFill>
                <a:schemeClr val="bg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ЗК7. Здатність вчитися і оволодівати сучасними знаннями.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ЗК8. Здатність оцінювати та забезпечувати якість виконуваних робіт. </a:t>
            </a:r>
          </a:p>
          <a:p>
            <a:pPr algn="just" defTabSz="457200">
              <a:lnSpc>
                <a:spcPct val="100000"/>
              </a:lnSpc>
            </a:pP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ЗК10.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міжособистісної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налагоджувати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 з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характером і статусом людьми.</a:t>
            </a:r>
            <a:endParaRPr lang="uk-UA" sz="1600" b="0" u="none" strike="noStrike" dirty="0">
              <a:solidFill>
                <a:schemeClr val="bg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ЗК11. Здатність виявляти ініціативу, повагу до інших людей, брати на себе відповідальність за певну ділянку роботи, здатність розділити успіхи свого колективу,  мотивувати колектив та рухатися до спільної мети.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ЗК12. Здатність працювати в команді.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ЗК13.Здатність працювати самостійно та </a:t>
            </a:r>
            <a:r>
              <a:rPr lang="uk-UA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</a:t>
            </a: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432079" y="765203"/>
            <a:ext cx="8711921" cy="356875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пеціальні  компетентності: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 1.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 3. Здатність проводити контроль якості і безпечності сировини, напівфабрикатів, харчової продукції та продукції суміжних виробництв.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 4. Здатність застосовувати практичні уміння і навички під час виробництва якісної і безпечної продукції.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 9. Здатність організовувати безпечну роботу виробничої дільниці (підрозділу) з урахуванням вимог законодавства з охорони праці.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 10. Здатність забезпечувати екологічну безпеку під час виробництва харчової та суміжної продукції. </a:t>
            </a: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8301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КУРСУ</a:t>
            </a:r>
          </a:p>
        </p:txBody>
      </p:sp>
      <p:graphicFrame>
        <p:nvGraphicFramePr>
          <p:cNvPr id="2" name="Таблиця 2">
            <a:extLst>
              <a:ext uri="{FF2B5EF4-FFF2-40B4-BE49-F238E27FC236}">
                <a16:creationId xmlns:a16="http://schemas.microsoft.com/office/drawing/2014/main" xmlns="" id="{4D4567A9-A904-45AA-8112-9D88818EE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700804"/>
              </p:ext>
            </p:extLst>
          </p:nvPr>
        </p:nvGraphicFramePr>
        <p:xfrm>
          <a:off x="823965" y="493895"/>
          <a:ext cx="7697036" cy="4013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63417">
                  <a:extLst>
                    <a:ext uri="{9D8B030D-6E8A-4147-A177-3AD203B41FA5}">
                      <a16:colId xmlns:a16="http://schemas.microsoft.com/office/drawing/2014/main" xmlns="" val="2066541389"/>
                    </a:ext>
                  </a:extLst>
                </a:gridCol>
                <a:gridCol w="4400952">
                  <a:extLst>
                    <a:ext uri="{9D8B030D-6E8A-4147-A177-3AD203B41FA5}">
                      <a16:colId xmlns:a16="http://schemas.microsoft.com/office/drawing/2014/main" xmlns="" val="1989709232"/>
                    </a:ext>
                  </a:extLst>
                </a:gridCol>
                <a:gridCol w="2632667">
                  <a:extLst>
                    <a:ext uri="{9D8B030D-6E8A-4147-A177-3AD203B41FA5}">
                      <a16:colId xmlns:a16="http://schemas.microsoft.com/office/drawing/2014/main" xmlns="" val="3976548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r>
                        <a:rPr lang="uk-UA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з.п</a:t>
                      </a:r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К-сть 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2033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Ознайомлення з підприємством. Інструктаж по ТБ, виробничій санітарії.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0753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Зберігання та підготовка сировини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119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на робочих місцях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1104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Оволодіння навичками роботи інженерно-технологічних працівників:</a:t>
                      </a:r>
                    </a:p>
                    <a:p>
                      <a:pPr marL="342900" lvl="0" indent="-342900" algn="just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Техніка-лаборанта</a:t>
                      </a:r>
                    </a:p>
                    <a:p>
                      <a:pPr marL="342900" lvl="0" indent="-342900" algn="just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Інженера-технолога</a:t>
                      </a:r>
                    </a:p>
                    <a:p>
                      <a:pPr marL="342900" lvl="0" indent="-342900" algn="just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Майстра виробничої ділянки</a:t>
                      </a:r>
                    </a:p>
                    <a:p>
                      <a:pPr marL="342900" lvl="0" indent="-342900" algn="just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Контролера харчової продукції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63619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 звітів-щоденників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681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08621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Зміст </a:t>
            </a:r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</a:t>
            </a: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934" y="493895"/>
            <a:ext cx="8742066" cy="715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Ознайомлення   з   підприємством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відомості про підприємство. Структура підприємства, його потужність та режим роботи. Асортимент продукції.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Інструктаж по ТБ та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промсанітарії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Вхідний інструктаж. 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Ознайомлення з порядком проходження практики, ведення щоденника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сировини, яка використовується на підприємстві. Закріплення матеріалу по засобах зберігання та підготовки цієї сировини до виробництва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Робота на робочих місцях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Ознайомлення з технологічними процесами виробництва продукції підприємства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Рецептури та технології виробництва виробів на підприємстві. Робота з нормативною документацією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 рецептур 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роботи відділення для приготування напівфабрикатів  (виробництво хліба і хлібобулочних виробів)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відділення для поділу та формування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тістових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заготовок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Пекарське та остигаюче відділення. Забезпечення устаткуванням 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організації дільниць для приготування бубличних виробів та сухарів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технологічної схеми виробництва макаронних виробів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Машинно-апаратурні схеми виробництва карамелі. Характеристика технологічного процесу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Асортимент цукерок. Класифікація цукерок за видом мас, способом приготування та оздоблення. Особливості рецептур.  Сировина, що використовується 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Виробництво шоколаду. Приготування шоколадних мас. Формування, загортання, зберігання шоколаду. Види дефектів шоколадних виробів, способи їх попередження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Виробництво мармеладу і пастили: фруктово-ягідного, желейного  мармеладу, пастили та зефіру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Технологічні вимоги виробництва борошняних кондитерських виробів на підприємстві. Приготування тістечок. Асортимент, технології виробництва, сучасні способи оздоблення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Приготування тортів, аналіз їхнього виробництва. Охарактеризуйте сучасні технології декорування тортів на підприємстві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Приготування різних видів печива, пряників, кексів. Рецептури, аналіз технологій виробництва, оздоблення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Оволодіння навичками роботи інженерно-технологічних працівників</a:t>
            </a:r>
          </a:p>
          <a:p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7D93D41-009D-4619-98C0-3CF333F77785}"/>
              </a:ext>
            </a:extLst>
          </p:cNvPr>
          <p:cNvSpPr txBox="1"/>
          <p:nvPr/>
        </p:nvSpPr>
        <p:spPr>
          <a:xfrm>
            <a:off x="2280976" y="3402595"/>
            <a:ext cx="4582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7748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Зміст </a:t>
            </a:r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</a:t>
            </a: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659" y="307921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6C55582-EA9A-49FD-9E94-276F971520B6}"/>
              </a:ext>
            </a:extLst>
          </p:cNvPr>
          <p:cNvSpPr txBox="1"/>
          <p:nvPr/>
        </p:nvSpPr>
        <p:spPr>
          <a:xfrm>
            <a:off x="200966" y="493895"/>
            <a:ext cx="9043517" cy="4087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Технік-лаборант. Кваліфікаційні вимоги. Лабораторія оперативного контролю виробництвом. Ведення лабораторних журналів.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Безпека продовольчої сировини та готових виробів. Показники безпеки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Обов’язки змінного інженера-технолога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Майстер виробничої ділянки. Кваліфікаційні вимоги. Порядок приймання зміни, характеристика облікової документації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здачі зміни, введення звітної документації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придбання  та облік сировини і витратних матеріалів, оформлення документації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 заходів по впровадженню нової техніки, технології, наукової організації праці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Дотримання правил ТБ, охорони праці і санітарно-гігієнічних вимог у виробничих підрозділах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Контролер харчової продукції. Кваліфікаційні вимоги. Проведення  контролю якості сировини, напівфабрикатів та готової продукції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Метрологічне забезпечення контролю виробництва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Етапи технохімічного контролю приготування напівфабрикатів. Відбір проб згідно зі стандартами 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 якості готових виробів і методи їх визначення</a:t>
            </a:r>
          </a:p>
          <a:p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Узагальнення матеріалів. Захист звітів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Разом 180 годин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136513"/>
      </p:ext>
    </p:extLst>
  </p:cSld>
  <p:clrMapOvr>
    <a:masterClrMapping/>
  </p:clrMapOvr>
</p:sld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14.xml><?xml version="1.0" encoding="utf-8"?>
<a:theme xmlns:a="http://schemas.openxmlformats.org/drawingml/2006/main" name="1_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</TotalTime>
  <Words>1155</Words>
  <Application>Microsoft Office PowerPoint</Application>
  <PresentationFormat>Екран (4:3)</PresentationFormat>
  <Paragraphs>225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14</vt:i4>
      </vt:variant>
      <vt:variant>
        <vt:lpstr>Заголовки слайдів</vt:lpstr>
      </vt:variant>
      <vt:variant>
        <vt:i4>14</vt:i4>
      </vt:variant>
    </vt:vector>
  </HeadingPairs>
  <TitlesOfParts>
    <vt:vector size="28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Схема</vt:lpstr>
      <vt:lpstr>1_Схема</vt:lpstr>
      <vt:lpstr>ТЕХНОЛОГІЧНА практика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106</cp:revision>
  <cp:lastPrinted>2025-06-11T12:28:56Z</cp:lastPrinted>
  <dcterms:created xsi:type="dcterms:W3CDTF">2024-02-06T17:10:51Z</dcterms:created>
  <dcterms:modified xsi:type="dcterms:W3CDTF">2025-08-25T08:04:04Z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