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13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14.xml" ContentType="application/vnd.openxmlformats-officedocument.theme+xml"/>
  <Override PartName="/ppt/theme/theme1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0" r:id="rId1"/>
    <p:sldMasterId id="2147483652" r:id="rId2"/>
    <p:sldMasterId id="2147483654" r:id="rId3"/>
    <p:sldMasterId id="2147483656" r:id="rId4"/>
    <p:sldMasterId id="2147483658" r:id="rId5"/>
    <p:sldMasterId id="2147483660" r:id="rId6"/>
    <p:sldMasterId id="2147483662" r:id="rId7"/>
    <p:sldMasterId id="2147483664" r:id="rId8"/>
    <p:sldMasterId id="2147483666" r:id="rId9"/>
    <p:sldMasterId id="2147483670" r:id="rId10"/>
    <p:sldMasterId id="2147483676" r:id="rId11"/>
    <p:sldMasterId id="2147483678" r:id="rId12"/>
    <p:sldMasterId id="2147484225" r:id="rId13"/>
    <p:sldMasterId id="2147484261" r:id="rId14"/>
  </p:sldMasterIdLst>
  <p:notesMasterIdLst>
    <p:notesMasterId r:id="rId32"/>
  </p:notesMasterIdLst>
  <p:sldIdLst>
    <p:sldId id="256" r:id="rId15"/>
    <p:sldId id="272" r:id="rId16"/>
    <p:sldId id="258" r:id="rId17"/>
    <p:sldId id="287" r:id="rId18"/>
    <p:sldId id="273" r:id="rId19"/>
    <p:sldId id="259" r:id="rId20"/>
    <p:sldId id="274" r:id="rId21"/>
    <p:sldId id="260" r:id="rId22"/>
    <p:sldId id="283" r:id="rId23"/>
    <p:sldId id="288" r:id="rId24"/>
    <p:sldId id="289" r:id="rId25"/>
    <p:sldId id="278" r:id="rId26"/>
    <p:sldId id="290" r:id="rId27"/>
    <p:sldId id="291" r:id="rId28"/>
    <p:sldId id="282" r:id="rId29"/>
    <p:sldId id="268" r:id="rId30"/>
    <p:sldId id="286" r:id="rId31"/>
  </p:sldIdLst>
  <p:sldSz cx="9144000" cy="6858000" type="screen4x3"/>
  <p:notesSz cx="7559675" cy="10691813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Без стилю та сі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Помір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452" autoAdjust="0"/>
  </p:normalViewPr>
  <p:slideViewPr>
    <p:cSldViewPr snapToGrid="0">
      <p:cViewPr>
        <p:scale>
          <a:sx n="71" d="100"/>
          <a:sy n="71" d="100"/>
        </p:scale>
        <p:origin x="-135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26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7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0.xml"/><Relationship Id="rId32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slide" Target="slides/slide14.xml"/><Relationship Id="rId36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31" Type="http://schemas.openxmlformats.org/officeDocument/2006/relationships/slide" Target="slides/slide17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8.xml"/><Relationship Id="rId27" Type="http://schemas.openxmlformats.org/officeDocument/2006/relationships/slide" Target="slides/slide13.xml"/><Relationship Id="rId30" Type="http://schemas.openxmlformats.org/officeDocument/2006/relationships/slide" Target="slides/slide16.xml"/><Relationship Id="rId35" Type="http://schemas.openxmlformats.org/officeDocument/2006/relationships/theme" Target="theme/theme1.xml"/><Relationship Id="rId8" Type="http://schemas.openxmlformats.org/officeDocument/2006/relationships/slideMaster" Target="slideMasters/slideMaster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66E625-E64D-4495-A5B8-460CFE921EB0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C8CEE-0B86-48DE-B294-7194C4249A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56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8248B292-A730-47BB-9732-6AA1ED81389B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5"/>
          </p:nvPr>
        </p:nvSpPr>
        <p:spPr/>
        <p:txBody>
          <a:bodyPr/>
          <a:lstStyle/>
          <a:p>
            <a:fld id="{DA0C2DB1-8965-465F-A9C4-BBCC8336EEC8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4"/>
          </p:nvPr>
        </p:nvSpPr>
        <p:spPr/>
        <p:txBody>
          <a:bodyPr/>
          <a:lstStyle/>
          <a:p>
            <a:fld id="{02F0777C-8B39-4185-9C5C-08BBD19DE09A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7"/>
          </p:nvPr>
        </p:nvSpPr>
        <p:spPr/>
        <p:txBody>
          <a:bodyPr/>
          <a:lstStyle/>
          <a:p>
            <a:fld id="{BA942BB2-E7ED-4E2C-823A-812256AE4E05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87436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057142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88681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79431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40866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499014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2251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E43B08D3-5FEF-4DBD-9FD2-3735FDECAEE4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259360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134065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46907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831295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76825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596506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650969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796163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314152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89848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7AF08F8-1609-49EC-BFC6-79B75AAE2A6E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8962223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838224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102075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0221752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9116972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438194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8939730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398182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9295165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19632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C524E228-BEF4-4E45-A7D5-A3DEA182F7B0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591862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303824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8430879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5373598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0837962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9370159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3725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2904094E-F38B-4810-9D7D-CE7B8E84CCF0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2242DE7F-8387-45B8-8228-8F955491DBA5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8B0E3E57-8307-4605-87CF-705BF5FE96CE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75FB06BD-BE39-4C69-BD73-C07B857350C3}" type="slidenum">
              <a:t>‹№›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1FA3E476-B737-4553-9839-8E78A527C02A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theme" Target="../theme/theme13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18" Type="http://schemas.openxmlformats.org/officeDocument/2006/relationships/theme" Target="../theme/theme14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17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1.xml"/><Relationship Id="rId16" Type="http://schemas.openxmlformats.org/officeDocument/2006/relationships/slideLayout" Target="../slideLayouts/slideLayout45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39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40" name="PlaceHolder 1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8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8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8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8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8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8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94" name="PlaceHolder 1"/>
          <p:cNvSpPr>
            <a:spLocks noGrp="1"/>
          </p:cNvSpPr>
          <p:nvPr>
            <p:ph type="ftr" idx="34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95" name="PlaceHolder 2"/>
          <p:cNvSpPr>
            <a:spLocks noGrp="1"/>
          </p:cNvSpPr>
          <p:nvPr>
            <p:ph type="sldNum" idx="35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E7E9E69-77C4-408A-8E55-D05A03F27511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 type="dt" idx="36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231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32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33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34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5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6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7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8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9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40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41" name="PlaceHolder 1"/>
          <p:cNvSpPr>
            <a:spLocks noGrp="1"/>
          </p:cNvSpPr>
          <p:nvPr>
            <p:ph type="ftr" idx="43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42" name="PlaceHolder 2"/>
          <p:cNvSpPr>
            <a:spLocks noGrp="1"/>
          </p:cNvSpPr>
          <p:nvPr>
            <p:ph type="sldNum" idx="44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AC8CB75-1FF7-426A-8AAA-17AE0E1FAAD0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43" name="PlaceHolder 3"/>
          <p:cNvSpPr>
            <a:spLocks noGrp="1"/>
          </p:cNvSpPr>
          <p:nvPr>
            <p:ph type="dt" idx="45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245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46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47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48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49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0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1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2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3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4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55" name="PlaceHolder 1"/>
          <p:cNvSpPr>
            <a:spLocks noGrp="1"/>
          </p:cNvSpPr>
          <p:nvPr>
            <p:ph type="ftr" idx="46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56" name="PlaceHolder 2"/>
          <p:cNvSpPr>
            <a:spLocks noGrp="1"/>
          </p:cNvSpPr>
          <p:nvPr>
            <p:ph type="sldNum" idx="47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15A465D-9F89-4DF0-A601-01C73B9E3587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7" name="PlaceHolder 3"/>
          <p:cNvSpPr>
            <a:spLocks noGrp="1"/>
          </p:cNvSpPr>
          <p:nvPr>
            <p:ph type="dt" idx="48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684798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26" r:id="rId1"/>
    <p:sldLayoutId id="2147484227" r:id="rId2"/>
    <p:sldLayoutId id="2147484228" r:id="rId3"/>
    <p:sldLayoutId id="2147484229" r:id="rId4"/>
    <p:sldLayoutId id="2147484230" r:id="rId5"/>
    <p:sldLayoutId id="2147484231" r:id="rId6"/>
    <p:sldLayoutId id="2147484232" r:id="rId7"/>
    <p:sldLayoutId id="2147484233" r:id="rId8"/>
    <p:sldLayoutId id="2147484234" r:id="rId9"/>
    <p:sldLayoutId id="2147484235" r:id="rId10"/>
    <p:sldLayoutId id="2147484236" r:id="rId11"/>
    <p:sldLayoutId id="2147484237" r:id="rId12"/>
    <p:sldLayoutId id="2147484238" r:id="rId13"/>
    <p:sldLayoutId id="2147484239" r:id="rId14"/>
    <p:sldLayoutId id="2147484240" r:id="rId15"/>
    <p:sldLayoutId id="2147484241" r:id="rId16"/>
    <p:sldLayoutId id="2147484242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863870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62" r:id="rId1"/>
    <p:sldLayoutId id="2147484263" r:id="rId2"/>
    <p:sldLayoutId id="2147484264" r:id="rId3"/>
    <p:sldLayoutId id="2147484265" r:id="rId4"/>
    <p:sldLayoutId id="2147484266" r:id="rId5"/>
    <p:sldLayoutId id="2147484267" r:id="rId6"/>
    <p:sldLayoutId id="2147484268" r:id="rId7"/>
    <p:sldLayoutId id="2147484269" r:id="rId8"/>
    <p:sldLayoutId id="2147484270" r:id="rId9"/>
    <p:sldLayoutId id="2147484271" r:id="rId10"/>
    <p:sldLayoutId id="2147484272" r:id="rId11"/>
    <p:sldLayoutId id="2147484273" r:id="rId12"/>
    <p:sldLayoutId id="2147484274" r:id="rId13"/>
    <p:sldLayoutId id="2147484275" r:id="rId14"/>
    <p:sldLayoutId id="2147484276" r:id="rId15"/>
    <p:sldLayoutId id="2147484277" r:id="rId16"/>
    <p:sldLayoutId id="2147484278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4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4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4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4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54" name="TextBox 23"/>
          <p:cNvSpPr/>
          <p:nvPr/>
        </p:nvSpPr>
        <p:spPr>
          <a:xfrm>
            <a:off x="482760" y="79020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TextBox 24"/>
          <p:cNvSpPr/>
          <p:nvPr/>
        </p:nvSpPr>
        <p:spPr>
          <a:xfrm>
            <a:off x="6747840" y="288648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ftr" idx="7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7" name="PlaceHolder 2"/>
          <p:cNvSpPr>
            <a:spLocks noGrp="1"/>
          </p:cNvSpPr>
          <p:nvPr>
            <p:ph type="sldNum" idx="8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F2857AE9-463C-48B3-9714-1420B435C3D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dt" idx="9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6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6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6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6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70" name="PlaceHolder 1"/>
          <p:cNvSpPr>
            <a:spLocks noGrp="1"/>
          </p:cNvSpPr>
          <p:nvPr>
            <p:ph type="ftr" idx="10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1" name="PlaceHolder 2"/>
          <p:cNvSpPr>
            <a:spLocks noGrp="1"/>
          </p:cNvSpPr>
          <p:nvPr>
            <p:ph type="sldNum" idx="11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B8CB08B9-0DD9-4883-8700-D3F336CC703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dt" idx="12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7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7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7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7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7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7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84" name="TextBox 23"/>
          <p:cNvSpPr/>
          <p:nvPr/>
        </p:nvSpPr>
        <p:spPr>
          <a:xfrm>
            <a:off x="482760" y="79020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5" name="TextBox 24"/>
          <p:cNvSpPr/>
          <p:nvPr/>
        </p:nvSpPr>
        <p:spPr>
          <a:xfrm>
            <a:off x="6747840" y="288648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6" name="PlaceHolder 1"/>
          <p:cNvSpPr>
            <a:spLocks noGrp="1"/>
          </p:cNvSpPr>
          <p:nvPr>
            <p:ph type="ftr" idx="13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87" name="PlaceHolder 2"/>
          <p:cNvSpPr>
            <a:spLocks noGrp="1"/>
          </p:cNvSpPr>
          <p:nvPr>
            <p:ph type="sldNum" idx="14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4203DAA-179E-4E48-8C6B-0349DFD0E1C8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dt" idx="15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9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9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9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9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00" name="PlaceHolder 1"/>
          <p:cNvSpPr>
            <a:spLocks noGrp="1"/>
          </p:cNvSpPr>
          <p:nvPr>
            <p:ph type="ftr" idx="16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01" name="PlaceHolder 2"/>
          <p:cNvSpPr>
            <a:spLocks noGrp="1"/>
          </p:cNvSpPr>
          <p:nvPr>
            <p:ph type="sldNum" idx="17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276B86A2-56ED-4038-B2EF-D0474ED95931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dt" idx="18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0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0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0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0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14" name="PlaceHolder 1"/>
          <p:cNvSpPr>
            <a:spLocks noGrp="1"/>
          </p:cNvSpPr>
          <p:nvPr>
            <p:ph type="ftr" idx="19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sldNum" idx="20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C14A1D18-9201-407F-AB8A-80DC5F2BE750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dt" idx="21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18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19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20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21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2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3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4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5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6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7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28" name="PlaceHolder 1"/>
          <p:cNvSpPr>
            <a:spLocks noGrp="1"/>
          </p:cNvSpPr>
          <p:nvPr>
            <p:ph type="ftr" idx="22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29" name="PlaceHolder 2"/>
          <p:cNvSpPr>
            <a:spLocks noGrp="1"/>
          </p:cNvSpPr>
          <p:nvPr>
            <p:ph type="sldNum" idx="23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EC5B174-5016-4FD4-8022-7A37D9A959D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dt" idx="24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32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33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34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35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6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7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8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9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40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41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  <p:sp>
        <p:nvSpPr>
          <p:cNvPr id="144" name="PlaceHolder 3"/>
          <p:cNvSpPr>
            <a:spLocks noGrp="1"/>
          </p:cNvSpPr>
          <p:nvPr>
            <p:ph type="ftr" idx="25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45" name="PlaceHolder 4"/>
          <p:cNvSpPr>
            <a:spLocks noGrp="1"/>
          </p:cNvSpPr>
          <p:nvPr>
            <p:ph type="sldNum" idx="26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63DD840-860E-4AF1-A71D-A0CF1E4C46A4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46" name="PlaceHolder 5"/>
          <p:cNvSpPr>
            <a:spLocks noGrp="1"/>
          </p:cNvSpPr>
          <p:nvPr>
            <p:ph type="dt" idx="27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5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5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5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5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60" name="PlaceHolder 1"/>
          <p:cNvSpPr>
            <a:spLocks noGrp="1"/>
          </p:cNvSpPr>
          <p:nvPr>
            <p:ph type="ftr" idx="28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61" name="PlaceHolder 2"/>
          <p:cNvSpPr>
            <a:spLocks noGrp="1"/>
          </p:cNvSpPr>
          <p:nvPr>
            <p:ph type="sldNum" idx="29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E998E92-DF6A-45E8-B67D-B2044CED092E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dt" idx="30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book-ye.com.ua/authors/t-dyachenko/" TargetMode="External"/><Relationship Id="rId2" Type="http://schemas.openxmlformats.org/officeDocument/2006/relationships/hyperlink" Target="https://book-ye.com.ua/authors/oleksandr-shaliminov/" TargetMode="External"/><Relationship Id="rId1" Type="http://schemas.openxmlformats.org/officeDocument/2006/relationships/slideLayout" Target="../slideLayouts/slideLayout36.xml"/><Relationship Id="rId4" Type="http://schemas.openxmlformats.org/officeDocument/2006/relationships/hyperlink" Target="https://book-ye.com.ua/authors/l-kravchenko/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ctrTitle"/>
          </p:nvPr>
        </p:nvSpPr>
        <p:spPr>
          <a:xfrm>
            <a:off x="585251" y="3056227"/>
            <a:ext cx="8336739" cy="2161912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b="0" u="none" strike="noStrike" dirty="0">
                <a:solidFill>
                  <a:schemeClr val="bg1"/>
                </a:solidFill>
                <a:uFillTx/>
                <a:latin typeface="Times New Roman"/>
              </a:rPr>
              <a:t>ТЕХНОЛОГІЧНА практика</a:t>
            </a:r>
            <a:r>
              <a:rPr sz="3200" dirty="0"/>
              <a:t/>
            </a:r>
            <a:br>
              <a:rPr sz="3200" dirty="0"/>
            </a:br>
            <a:endParaRPr lang="uk-UA" sz="3200" b="0" u="none" strike="noStrike" dirty="0">
              <a:uFillTx/>
              <a:latin typeface="Arial"/>
            </a:endParaRPr>
          </a:p>
        </p:txBody>
      </p:sp>
      <p:sp>
        <p:nvSpPr>
          <p:cNvPr id="259" name="PlaceHolder 2"/>
          <p:cNvSpPr>
            <a:spLocks noGrp="1"/>
          </p:cNvSpPr>
          <p:nvPr>
            <p:ph type="subTitle" idx="1"/>
          </p:nvPr>
        </p:nvSpPr>
        <p:spPr>
          <a:xfrm>
            <a:off x="497989" y="336960"/>
            <a:ext cx="8060760" cy="3092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/>
              </a:rPr>
              <a:t>ТЕРНОПІЛЬСЬКИЙ ФАХОВИЙ КОЛЕДЖ </a:t>
            </a:r>
            <a:endParaRPr lang="uk-UA" sz="1600" b="0" u="none" strike="noStrike" dirty="0">
              <a:solidFill>
                <a:schemeClr val="bg1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/>
              </a:rPr>
              <a:t>ХАРЧОВИХ ТЕХНОЛОГІЙ І ТОРГІВЛІ</a:t>
            </a:r>
            <a:endParaRPr lang="uk-UA" sz="1600" b="0" u="none" strike="noStrike" dirty="0">
              <a:solidFill>
                <a:schemeClr val="bg1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/>
              </a:rPr>
              <a:t>ЦИКЛОВА КОМІСІЯ технологічних ДИСЦИПЛІН</a:t>
            </a:r>
            <a:endParaRPr lang="uk-UA" sz="1600" b="0" u="none" strike="noStrike" dirty="0">
              <a:solidFill>
                <a:schemeClr val="bg1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uk-UA" sz="1800" b="0" u="none" strike="noStrike" dirty="0">
              <a:solidFill>
                <a:schemeClr val="bg1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2400" b="1" u="none" strike="noStrike" dirty="0">
                <a:solidFill>
                  <a:schemeClr val="bg1"/>
                </a:solidFill>
                <a:uFillTx/>
                <a:latin typeface="Times New Roman"/>
              </a:rPr>
              <a:t>СИЛАБУС</a:t>
            </a:r>
            <a:endParaRPr lang="uk-UA" sz="2400" b="0" u="none" strike="noStrike" dirty="0">
              <a:solidFill>
                <a:schemeClr val="bg1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2400" b="1" u="none" strike="noStrike" dirty="0">
                <a:solidFill>
                  <a:schemeClr val="bg1"/>
                </a:solidFill>
                <a:uFillTx/>
                <a:latin typeface="Times New Roman"/>
              </a:rPr>
              <a:t>ОСВІТНЬОГО  КОМПОНЕНТА</a:t>
            </a:r>
            <a:endParaRPr lang="uk-UA" sz="2400" b="0" u="none" strike="noStrike" dirty="0">
              <a:solidFill>
                <a:schemeClr val="bg1"/>
              </a:solidFill>
              <a:uFillTx/>
              <a:latin typeface="Arial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42EB4A3A-1717-4002-B753-B6DDCA48A045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99167"/>
            <a:ext cx="1384557" cy="1287506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Зміст </a:t>
            </a:r>
            <a:r>
              <a:rPr lang="uk-UA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</a:t>
            </a: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ної практики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967" y="877885"/>
            <a:ext cx="8742066" cy="4876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.1.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Вдосконалення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навичок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бутербродів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накладанців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відкритих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простих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в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асортименті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закритих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сендвічів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холодних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бенкетних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закусок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фуршетного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Вдосконалення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навичок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салатів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вінегретів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сирих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варених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овочів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м’яса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риби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птиці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3.3.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Вдосконалення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навичок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холодних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закусок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риби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рибної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гастрономії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холодних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гарячих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закусок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м’яса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3.4.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Вдосконалення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навичок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холодних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закусок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сиру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яєць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функціонального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лікувального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3.5.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Вдосконалення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навичок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солодких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напоїв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жельованих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солодких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гарячих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солодких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напоїв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4.1.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Вдосконалення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навичок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дріжджового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здобного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дріжджового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листкового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тіста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нього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4.2.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Вдосконалення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навичок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оздоблюючих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напівфабрикатів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тортів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тістечок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фаршів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начинок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4.3.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Вдосконалення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навичок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пісочного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здобного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листкового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заварного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бісквітного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тіста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нього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987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Зміст </a:t>
            </a:r>
            <a:r>
              <a:rPr lang="uk-UA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</a:t>
            </a: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ної практики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934" y="1207679"/>
            <a:ext cx="8742066" cy="3493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5.1.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організацією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робочих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місць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роздачі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обладнанням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інструментами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інвентарем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посудом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5.2.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Підготовка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персоналу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обслуговування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сервірування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5.3.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Організація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обслуговування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приймання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замовлень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прибирання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5.4.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Отримання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буфеті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барні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стійці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5.5.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Організація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обслуговування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відвідувачів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ЗРГ,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враховуючи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особливості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різних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категорій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населення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5.6.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Приймання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замовлень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обслуговування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бенкетів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розрахунок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відвідувачами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робота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РРО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сканувальному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обладнанні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QR-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коду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Захист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звітів-щоденників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Разом 180 годин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081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Самостійна робота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932" y="5269758"/>
            <a:ext cx="85913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+mj-lt"/>
              <a:buAutoNum type="arabicPeriod" startAt="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DEC0279-791A-482D-8660-CBBC890B8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693" y="571217"/>
            <a:ext cx="8792307" cy="5083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Охорона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праці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протипожежна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безпека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інструктажів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безпека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життєдіяльності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діть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карту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алгоритм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заправних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перших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готують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закладі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базі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практики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діть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структурну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схему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супів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кремів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Розрахувати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набір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продуктів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50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порцій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вихід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300г)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супу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крему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гарбуза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Дайте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характеристику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гарнірам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картоплі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овочів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круп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бобових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макаронних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сучасного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ЗРГ,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шао,дюшес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берні,дофін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кабачкові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стрічечки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м’ятою,глазурована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морква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Рататуй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соте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овочів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Охарактеризуйте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гарніри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круп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бобових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макаронних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сучасного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ЗРГ: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кокосовому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молоці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різотто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кускус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відварна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сочевиця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кошик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вермішелі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Розраху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йте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сировину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порцій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риби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відвариної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соусом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Голандським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Розраху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йте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кількість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сировини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Риба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запечена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соусі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грибами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визначити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відсоток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відходів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втрат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тепловій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обробці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риби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Охарактеризу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йте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асортимент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котлетної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маси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риби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реалізуються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зрг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базі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практики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Запропонуйте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варіанти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розширення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асортименту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січеної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натуральної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котлетної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маси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базі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практики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Способи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подаваня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варених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і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тушковних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мʼясних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підбір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посуду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340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Самостійна робота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932" y="5269758"/>
            <a:ext cx="85913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+mj-lt"/>
              <a:buAutoNum type="arabicPeriod" startAt="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DEC0279-791A-482D-8660-CBBC890B8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306" y="647339"/>
            <a:ext cx="8792307" cy="4622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пом’якшувачів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підвищення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якості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смажених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м’ясних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кулінарних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Характеристика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хлібної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панади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фаршу-мусліну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Розробити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калькуляційну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карту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визначити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продажну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ціну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запеченої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м’яса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згідно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меню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ЗРГ.)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діть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карту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 «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Язик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смажений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тісті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розрахувати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сировину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порцій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Організація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робочого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місця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приготуванню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птиці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діть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послідовність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операцій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курей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смажених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Розробити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карту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порції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Фрікасе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куряче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Способи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подавання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яєць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пашот.Яйця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ко-кот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особливості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Запропону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йте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асортимент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посуд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подавання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холодних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фуршетних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закусок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подача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салатів-коктейлів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закусочних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десертних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якості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Особливості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подавання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делікатесних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продуктів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моря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устриці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мідії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кальмари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омари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лангусти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граб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натуральні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раки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криветки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Запропонуйте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холодні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дієтичні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закуски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людей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дотримуються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дієтичного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раціону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дієта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ваш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вибір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0563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Самостійна робота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932" y="5269758"/>
            <a:ext cx="85913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+mj-lt"/>
              <a:buAutoNum type="arabicPeriod" startAt="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DEC0279-791A-482D-8660-CBBC890B8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306" y="469953"/>
            <a:ext cx="8792307" cy="5918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Дайте коротку характеристику харчовій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цінн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ості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фрешів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коктейлів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морсів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фізів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крюшонів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коблерів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асортимент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техніки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способів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подавання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солодких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жельованих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іноземної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кухні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панна-котта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желе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вина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мус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шоколадний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пудинг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желе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кокосовий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діть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таблицю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дефектів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дріжджового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тіста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способи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усунення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Технології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оформлення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тортів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«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перекладні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картинки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друк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глазурі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торта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зображення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харчовій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вафельні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квіти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дати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їм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характеристику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Розраху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йте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набір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продуктів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100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штук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кільця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пісочного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Підіб</a:t>
            </a:r>
            <a:r>
              <a:rPr lang="uk-UA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еріть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посуд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відпуску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ресторані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заливне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морепродуктів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риба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маринадом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паштет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печінки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рулет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курячий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сухофруктами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Послідовність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меню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прейскурантів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оформлення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затвердження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прейскурантів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меню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Функціональні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обов’язки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метрдотеля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офіціанта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бармена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Послідовність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подавання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Надайте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рекомендації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позитивно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вплинути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відвідувача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умовах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повітряної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тривоги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Оформлення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касової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документації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Додайте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рахунок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замовлення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обслуговування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бенкету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закладі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базі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практики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Разом 90 годин</a:t>
            </a:r>
            <a:endParaRPr lang="uk-UA" sz="16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88235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932" y="5269758"/>
            <a:ext cx="85913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+mj-lt"/>
              <a:buAutoNum type="arabicPeriod" startAt="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DEC0279-791A-482D-8660-CBBC890B8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386" y="2737063"/>
            <a:ext cx="8680388" cy="1723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sz="1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 startAt="1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 startAt="14"/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3508E34-3569-4AD0-9028-A23498D9BFD1}"/>
              </a:ext>
            </a:extLst>
          </p:cNvPr>
          <p:cNvSpPr txBox="1"/>
          <p:nvPr/>
        </p:nvSpPr>
        <p:spPr>
          <a:xfrm>
            <a:off x="492369" y="363915"/>
            <a:ext cx="8159261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 </a:t>
            </a: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 освіти повністю виконав програму практики, продемонстрував високий рівень професійних знань і практичних умінь. Уміє самостійно застосовувати теоретичні знання у виробничих умовах, швидко орієнтується в технологічних процесах. Виконує роботу акуратно, раціонально, дотримується правил охорони праці, санітарії та гігієни виробництва. Виявляє ініціативність і творчий підхід, приймає обґрунтовані рішення у виробничих ситуаціях. Звітну документацію оформив своєчасно та без зауважень.</a:t>
            </a:r>
          </a:p>
          <a:p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Добре </a:t>
            </a: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 освіти виконав програму практики у повному обсязі, але потребував періодичних консультацій. Має достатні знання й уміння, застосовує їх у роботі, допускаючи несуттєві помилки. Дотримується правил безпеки, санітарії та виробничої дисципліни.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Працює старанно, але проявляє менше самостійності та ініціативи. Звіт подано вчасно, але з дрібними недоліками у змісті чи оформленні.</a:t>
            </a:r>
          </a:p>
          <a:p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Задовільно </a:t>
            </a: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Програму практики виконано частково, окремі завдання залишилися невиконаними.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 та навички обмежені, здобувач освіти потребує постійного контролю та допомоги керівника. При виконанні завдань допускає систематичні помилки, працює повільно.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 вимог охорони праці та санітарії носить формальний характер.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Звіт подано, але він має суттєві недоліки у змісті чи структурі.</a:t>
            </a:r>
          </a:p>
          <a:p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Незадовільно</a:t>
            </a: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 освіти не виконав програму практики, пропустив значну частину завдань.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володіє необхідними знаннями й уміннями для виконання виробничих операцій.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Порушує правила технологічної дисципліни, охорони праці та санітарії.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 завдання з численними помилками, не здатний працювати самостійно.</a:t>
            </a:r>
          </a:p>
          <a:p>
            <a:r>
              <a:rPr lang="uk-UA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Звіт відсутній або не відповідає вимогам, не відображає виконаної роботи.</a:t>
            </a:r>
          </a:p>
          <a:p>
            <a:endParaRPr lang="uk-UA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529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Прямоугольник 2"/>
          <p:cNvSpPr/>
          <p:nvPr/>
        </p:nvSpPr>
        <p:spPr>
          <a:xfrm>
            <a:off x="685581" y="1161676"/>
            <a:ext cx="7941365" cy="61540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lvl="0">
              <a:tabLst>
                <a:tab pos="228600" algn="l"/>
              </a:tabLst>
            </a:pP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1.Про затвердження Правил роботи закладів (підприємств) господарського харчування: Наказ М-ва економіки та з питань європейської інтеграції України від 24.07.2002р. № 219.</a:t>
            </a:r>
          </a:p>
          <a:p>
            <a:pPr lvl="0">
              <a:tabLst>
                <a:tab pos="228600" algn="l"/>
              </a:tabLst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2.Про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затвердження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Рекомендованих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норм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технічного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оснащення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закладів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господарського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харчування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Наказ М-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економіки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з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питань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європейської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інтеграції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03.01.2003р. № 2.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3.ДСТУ 4281 : 2004.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Заклади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ресторанного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Класифікація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4.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ДСТУ 3278-95.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Стандартизація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положення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ДСТУ 3862-99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Ресторанне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господарство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Терміни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Збірник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рецептур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національних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страв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кулінарних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виробів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ресторанного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господарства</a:t>
            </a: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О. </a:t>
            </a:r>
            <a:r>
              <a:rPr lang="ru-RU" sz="140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Шалимінов</a:t>
            </a: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 </a:t>
            </a:r>
            <a:r>
              <a:rPr lang="ru-RU" sz="14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Т, Дяченко</a:t>
            </a: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 </a:t>
            </a:r>
            <a:r>
              <a:rPr lang="ru-RU" sz="14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Л. Кравченко</a:t>
            </a: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К.: АРІЙ, 2022.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Архіпов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В.В.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ресторанного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пос. – К.: Центр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учбової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літератури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Фірма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Інкос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», 20</a:t>
            </a: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24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Архіпов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В.В.Організація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обслуговування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ресторанного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пос.[ для студ.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вищ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закл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.] - К.: Центр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учбової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літератури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, 201</a:t>
            </a: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.- 342с.</a:t>
            </a:r>
          </a:p>
          <a:p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ресторанного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(Блок 1) [Текст]: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посібник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/ І.А. Назаренко, Р.П. Никифоров, Н.В.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Лохман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–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Кривий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Ріг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ДонНУЕТ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2017 –165с.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</a:t>
            </a: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Організація виробництва : </a:t>
            </a:r>
            <a:r>
              <a:rPr lang="uk-UA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навч</a:t>
            </a: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посібник / В. В. Прохорова, О. Ю. Давидова. – Х. : Вид-во Іванченка І.С., 2018. – 275 с. ISBN. 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обслуговування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підприємствах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ресторанного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Підручн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для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ВУЗів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/ За ред. проф. Н.О.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П’ятницької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– К.: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Київ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Нац. Торг.-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ун-т, 2010.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11.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 виробництва та оснащення в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заклад</a:t>
            </a: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ах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ресторанного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господарства</a:t>
            </a: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Навчальний посібник/</a:t>
            </a:r>
            <a:r>
              <a:rPr lang="uk-UA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Л.І.Сєногонова</a:t>
            </a: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В.В.Євлаш,О.В.Новікова</a:t>
            </a: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</a:t>
            </a:r>
            <a:r>
              <a:rPr lang="uk-UA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Х.;Світ</a:t>
            </a: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книг,2025.-417с</a:t>
            </a:r>
          </a:p>
          <a:p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Проектування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закладів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ресторанного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підручник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/ [А.А.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Мазаракі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С.Л. Шаповал, О.М. Григоренко та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.] ; за ред. А.А.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Мазаракі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–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Київ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Київ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нац. торг.-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ун-т, 2017. – 184 с.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just"/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2" name="TextBox 3"/>
          <p:cNvSpPr/>
          <p:nvPr/>
        </p:nvSpPr>
        <p:spPr>
          <a:xfrm>
            <a:off x="1908312" y="556590"/>
            <a:ext cx="4444247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0" u="none" strike="noStrike" dirty="0">
                <a:solidFill>
                  <a:schemeClr val="bg1"/>
                </a:solidFill>
                <a:uFillTx/>
                <a:latin typeface="Times New Roman"/>
              </a:rPr>
              <a:t>РЕКОМЕНДОВАНІ ДЖЕРЕЛА ІНФОРМАЦІЇ</a:t>
            </a:r>
            <a:endParaRPr lang="uk-UA" sz="2000" b="0" u="none" strike="noStrike" dirty="0">
              <a:solidFill>
                <a:schemeClr val="bg1"/>
              </a:solidFill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Прямоугольник 2"/>
          <p:cNvSpPr/>
          <p:nvPr/>
        </p:nvSpPr>
        <p:spPr>
          <a:xfrm>
            <a:off x="705678" y="1272208"/>
            <a:ext cx="7941365" cy="439975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r>
              <a:rPr lang="uk-UA" dirty="0">
                <a:solidFill>
                  <a:srgbClr val="002060"/>
                </a:solidFill>
                <a:latin typeface="Times New Roman"/>
                <a:ea typeface="Times New Roman"/>
              </a:rPr>
              <a:t>	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Л-7.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Дробот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В.І. Технологічні розрахунки у хлібопекарному виробництві.- К.: Ліра-К, 2010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Л-8.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Жидецький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В.Ц. Основи охорони праці Л.: Афіша, 2002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Л-9. Петько В.Ф. Технологічне устаткування хлібопекарного, макаронного і кондитерського виробництв.- К.: Центр навчальної літератури,2007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Л-10. Ростовський В.С., Новікова О.В. Технологія виробництва борошняних кондитерських виробів .- К.: Ліка-К,2009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Л-11. Технологія кондитерського виробництва. Практикум/ За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ред. К.Г.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Іоргачової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- ОНАХТ:, 2011 -  208 с. 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Л-12. Технологія виробництва борошняних кондитерських виробів. Абетка кондитерського мистецтва. Навчальний посібник / В.С. Ростовський, О.М.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Кукуєва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           	“Видавничий дім - Кондор”:, 2016 -  497 с. 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Л-13. Технохімічний контроль сировини та хлібобулочних і макаронних виробів \ В.І. </a:t>
            </a:r>
            <a:r>
              <a:rPr lang="uk-UA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Дробот</a:t>
            </a:r>
            <a:r>
              <a:rPr lang="uk-UA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“Видавничий дім - Кондор”:, 2015 -  948 с.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Font typeface="+mj-lt"/>
              <a:buAutoNum type="arabicPeriod"/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2" name="TextBox 3"/>
          <p:cNvSpPr/>
          <p:nvPr/>
        </p:nvSpPr>
        <p:spPr>
          <a:xfrm>
            <a:off x="1908312" y="556590"/>
            <a:ext cx="4444247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0" u="none" strike="noStrike" dirty="0">
                <a:solidFill>
                  <a:schemeClr val="bg1"/>
                </a:solidFill>
                <a:uFillTx/>
                <a:latin typeface="Times New Roman"/>
              </a:rPr>
              <a:t>РЕКОМЕНДОВАНІ ДЖЕРЕЛА ІНФОРМАЦІЇ</a:t>
            </a:r>
            <a:endParaRPr lang="uk-UA" sz="2000" b="0" u="none" strike="noStrike" dirty="0">
              <a:solidFill>
                <a:schemeClr val="bg1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7050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1" name="Таблица 3"/>
          <p:cNvGraphicFramePr/>
          <p:nvPr>
            <p:extLst>
              <p:ext uri="{D42A27DB-BD31-4B8C-83A1-F6EECF244321}">
                <p14:modId xmlns:p14="http://schemas.microsoft.com/office/powerpoint/2010/main" val="1249047544"/>
              </p:ext>
            </p:extLst>
          </p:nvPr>
        </p:nvGraphicFramePr>
        <p:xfrm>
          <a:off x="844062" y="0"/>
          <a:ext cx="8068394" cy="705249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0297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658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727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47860">
                <a:tc rowSpan="3">
                  <a:txBody>
                    <a:bodyPr/>
                    <a:lstStyle/>
                    <a:p>
                      <a:endParaRPr lang="uk-UA" sz="1800" b="1" u="none" strike="noStrike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uFillTx/>
                        <a:latin typeface="Trebuchet M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ГАЛУЗЬ ЗНАНЬ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18 ВИРОБНИЦТВО ТА ТЕХНОЛОГІЇ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786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Спеціальність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181 ХАРЧОВІ ТЕХНОЛОГІЇ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17454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Освітньо - професійна програма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Виробництво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</a:t>
                      </a: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харчової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</a:t>
                      </a: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продукції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7860">
                <a:tc rowSpan="7"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chemeClr val="tx1"/>
                        </a:solidFill>
                        <a:uFillTx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ТЕХНОЛОГІЧНЕ ВІДДІЛЕННЯ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Освітньо - професійний ступінь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фаховий молодший бакалавр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555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Статус освітнього компонента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обов’язковий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3063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Мова викладання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УКРАЇНСЬКА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8353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Кількість кредитів ЄКТС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9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4786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Розподіл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за видами занять та годинами </a:t>
                      </a:r>
                      <a:r>
                        <a:rPr lang="ru-RU" sz="1800" b="1" u="none" strike="noStrike" dirty="0" err="1">
                          <a:solidFill>
                            <a:schemeClr val="bg1"/>
                          </a:solidFill>
                          <a:uFillTx/>
                        </a:rPr>
                        <a:t>навчання</a:t>
                      </a:r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  <a:latin typeface="Arial"/>
                        </a:rPr>
                        <a:t>270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252251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аудиторні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лекційні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практичні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семінарські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самостійна робота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</a:rPr>
                        <a:t>180</a:t>
                      </a: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</a:rPr>
                        <a:t>-</a:t>
                      </a: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</a:rPr>
                        <a:t>180</a:t>
                      </a: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</a:rPr>
                        <a:t>-</a:t>
                      </a: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  <a:latin typeface="Arial"/>
                        </a:rPr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3063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Форма підсумкового контролю 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</a:rPr>
                        <a:t>залік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383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7B5A083-459B-4803-807C-E47E756A9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974" y="1020735"/>
            <a:ext cx="8912080" cy="3016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uk-UA" altLang="uk-UA" sz="14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Метою технологічної практики є:</a:t>
            </a:r>
          </a:p>
          <a:p>
            <a:endParaRPr lang="uk-UA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закріплення та систематизація знань, отриманих здобувачами освіти під час вивчення освітніх компонентів спеціального циклу;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та розвиток фахових </a:t>
            </a:r>
            <a:r>
              <a:rPr lang="uk-UA" sz="1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компетентностей</a:t>
            </a:r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сфері виробництва харчової продукції;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засвоєння вимог охорони праці, пожежної безпеки та виробничої санітарії;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 практичних умінь, отриманих у процесі навчальної практики;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набуття досвіду роботи з технологічним устаткуванням та його обслуговування;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оволодіння методами організації праці на робочому місці, у виробничих підрозділах і колективах;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комунікативних навичок та вміння працювати у виробничому середовищі.</a:t>
            </a:r>
          </a:p>
          <a:p>
            <a:pPr indent="359410" algn="just"/>
            <a:r>
              <a:rPr lang="uk-UA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7B5A083-459B-4803-807C-E47E756A9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920" y="87076"/>
            <a:ext cx="891208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359410" algn="just"/>
            <a:r>
              <a:rPr lang="uk-UA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</a:t>
            </a:r>
          </a:p>
          <a:p>
            <a:pPr indent="359410" algn="just"/>
            <a:r>
              <a:rPr lang="uk-UA" sz="1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результаті проходження технологічної практики здобувач освіти повинен</a:t>
            </a:r>
          </a:p>
          <a:p>
            <a:pPr indent="359410" algn="just"/>
            <a:endParaRPr lang="uk-UA" sz="14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Знати:</a:t>
            </a:r>
            <a:endParaRPr lang="uk-UA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 тенденції розвитку харчової промисловості;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технологічні схеми та режими виробництва різних видів харчової продукції;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 підвищення якості готових виробів та попередження дефектів;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 використання і раціональної переробки сировини та відходів виробництва;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норми виходу продукції та санітарно-гігієнічні вимоги до технологічних процесів;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кваліфікаційні характеристики основних професій у сфері харчових технологій.</a:t>
            </a:r>
          </a:p>
          <a:p>
            <a:r>
              <a:rPr lang="uk-UA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Вміти:</a:t>
            </a:r>
            <a:endParaRPr lang="uk-UA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обирати оптимальні технологічні режими для виробництва напівфабрикатів і готової продукції залежно від умов виробництва;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 сучасні способи приготування та обробки харчових продуктів з урахуванням асортименту і якості сировини;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 розрахунки виробничих рецептур;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 причини виникнення дефектів і знаходити шляхи їх усунення;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оцінювати економічну ефективність використання сировини та ресурсів;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експлуатувати технологічне устаткування з дотриманням правил безпеки;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користуватися стандартами, нормативно-технологічною та довідковою літературою у професійній діяльності.</a:t>
            </a:r>
          </a:p>
        </p:txBody>
      </p:sp>
    </p:spTree>
    <p:extLst>
      <p:ext uri="{BB962C8B-B14F-4D97-AF65-F5344CB8AC3E}">
        <p14:creationId xmlns:p14="http://schemas.microsoft.com/office/powerpoint/2010/main" val="1895660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Прямоугольник 3"/>
          <p:cNvSpPr/>
          <p:nvPr/>
        </p:nvSpPr>
        <p:spPr>
          <a:xfrm>
            <a:off x="391886" y="482321"/>
            <a:ext cx="9143999" cy="535385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lvl="0" algn="just" defTabSz="457200"/>
            <a:r>
              <a:rPr lang="uk-UA" b="1" dirty="0">
                <a:solidFill>
                  <a:schemeClr val="bg1"/>
                </a:solidFill>
                <a:latin typeface="Times New Roman"/>
              </a:rPr>
              <a:t>Програмні результати навчання:</a:t>
            </a:r>
            <a:endParaRPr lang="uk-UA" dirty="0">
              <a:solidFill>
                <a:schemeClr val="bg1"/>
              </a:solidFill>
              <a:latin typeface="Arial"/>
            </a:endParaRP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 1.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Виконувати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технологічні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виробництва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харчової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продукції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із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застосуванням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сучасного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технологічного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устаткування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 3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Визначати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показники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сировини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напівфабрикатів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готової</a:t>
            </a:r>
            <a:endParaRPr lang="ru-R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продукції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нормативних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вимог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 4.Контролювати технологічні процеси харчових і суміжних виробництв.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 5. Виявляти причини виникнення виробничих ситуацій і знаходити шляхи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їх вирішення.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 6. Вносити пропозиції щодо удосконалення технології харчової продукції.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 7. Застосовувати вимоги законодавства, нормативно-технічну та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технологічну документацію в галузі харчових технологій в професійній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діяльності.</a:t>
            </a:r>
          </a:p>
          <a:p>
            <a:pPr algn="just"/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РН 15. Організовувати безпечні умови праці під час виробничої діяльності.</a:t>
            </a:r>
          </a:p>
          <a:p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dirty="0">
              <a:solidFill>
                <a:schemeClr val="bg1"/>
              </a:solidFill>
              <a:latin typeface="Arial"/>
            </a:endParaRPr>
          </a:p>
          <a:p>
            <a:r>
              <a:rPr lang="ru-RU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dirty="0">
              <a:solidFill>
                <a:schemeClr val="bg1"/>
              </a:solidFill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32098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Прямоугольник 2"/>
          <p:cNvSpPr/>
          <p:nvPr/>
        </p:nvSpPr>
        <p:spPr>
          <a:xfrm>
            <a:off x="100484" y="775252"/>
            <a:ext cx="8721969" cy="403041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marL="285840" indent="-285840" algn="ctr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3К 3. Здатність застосовувати знання у практичних ситуаціях. 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ЗК 4. Здатність спілкуватися державною мовою як усно, так і письмово. </a:t>
            </a:r>
          </a:p>
          <a:p>
            <a:pPr algn="just" defTabSz="457200">
              <a:lnSpc>
                <a:spcPct val="100000"/>
              </a:lnSpc>
            </a:pPr>
            <a:r>
              <a:rPr lang="ru-RU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ЗК5. </a:t>
            </a:r>
            <a:r>
              <a:rPr lang="ru-RU" sz="1600" b="0" u="none" strike="noStrike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u="none" strike="noStrike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спілкуватися</a:t>
            </a:r>
            <a:r>
              <a:rPr lang="ru-RU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u="none" strike="noStrike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іноземною</a:t>
            </a:r>
            <a:r>
              <a:rPr lang="ru-RU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u="none" strike="noStrike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1600" b="0" u="none" strike="noStrike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ЗК7. Здатність вчитися і оволодівати сучасними знаннями. 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ЗК8. Здатність оцінювати та забезпечувати якість виконуваних робіт. </a:t>
            </a:r>
          </a:p>
          <a:p>
            <a:pPr algn="just" defTabSz="457200">
              <a:lnSpc>
                <a:spcPct val="100000"/>
              </a:lnSpc>
            </a:pPr>
            <a:r>
              <a:rPr lang="ru-RU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ЗК10. </a:t>
            </a:r>
            <a:r>
              <a:rPr lang="ru-RU" sz="1600" b="0" u="none" strike="noStrike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u="none" strike="noStrike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володіння</a:t>
            </a:r>
            <a:r>
              <a:rPr lang="ru-RU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u="none" strike="noStrike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навичками</a:t>
            </a:r>
            <a:r>
              <a:rPr lang="ru-RU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u="none" strike="noStrike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міжособистісної</a:t>
            </a:r>
            <a:endParaRPr lang="ru-RU" sz="1600" b="0" u="none" strike="noStrike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ru-RU" sz="1600" b="0" u="none" strike="noStrike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0" u="none" strike="noStrike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0" u="none" strike="noStrike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b="0" u="none" strike="noStrike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команді</a:t>
            </a:r>
            <a:r>
              <a:rPr lang="ru-RU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0" u="none" strike="noStrike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налагоджувати</a:t>
            </a:r>
            <a:endParaRPr lang="ru-RU" sz="1600" b="0" u="none" strike="noStrike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ru-RU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 з </a:t>
            </a:r>
            <a:r>
              <a:rPr lang="ru-RU" sz="1600" b="0" u="none" strike="noStrike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b="0" u="none" strike="noStrike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віком</a:t>
            </a:r>
            <a:r>
              <a:rPr lang="ru-RU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характером і статусом людьми.</a:t>
            </a:r>
            <a:endParaRPr lang="uk-UA" sz="1600" b="0" u="none" strike="noStrike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ЗК11. Здатність виявляти ініціативу, повагу до інших людей,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брати на себе відповідальність за певну ділянку роботи,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розділити успіхи свого колективу, мотивувати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 та рухатися до спільної мети.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ЗК12. Здатність працювати в команді.</a:t>
            </a: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ЗК13.Здатність працювати самостійно та </a:t>
            </a:r>
            <a:r>
              <a:rPr lang="uk-UA" sz="1600" b="0" u="none" strike="noStrike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автономно</a:t>
            </a:r>
            <a:r>
              <a:rPr lang="uk-UA" sz="16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600" b="0" u="none" strike="noStrike" dirty="0">
              <a:solidFill>
                <a:schemeClr val="bg1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Прямоугольник 2"/>
          <p:cNvSpPr/>
          <p:nvPr/>
        </p:nvSpPr>
        <p:spPr>
          <a:xfrm>
            <a:off x="723481" y="221064"/>
            <a:ext cx="8521002" cy="603096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marL="285840" indent="-285840" algn="ctr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16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пеціальні  компетентності: 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4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СК1. Здатність здійснювати виробництво харчової продукції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4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та продукції суміжних виробництв на основі розуміння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4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сутності перетворень основних компонентів продовольчої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4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 впродовж технологічного процесу. 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4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СК3. Здатність проводити контроль якості і безпечності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4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сировини, напівфабрикатів, харчової продукції та продукції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4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суміжних виробництв.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4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СК4. Здатність застосовувати практичні уміння і навички під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4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час виробництва якісної і безпечної продукції.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4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СК6. Здатність заповнювати обліково-звітну документацію і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4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 технологічні та економічні розрахунки.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4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СК7. Здатність обирати технологічне обладнання, складати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400" b="0" u="none" strike="noStrike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апаратурно</a:t>
            </a:r>
            <a:r>
              <a:rPr lang="uk-UA" sz="14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-технологічні схеми виробництва харчової та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4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суміжної продукції. 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4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СК9. Здатність організовувати безпечну роботу виробничої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4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дільниці (підрозділу) з урахуванням вимог законодавства з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4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 праці.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4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СК10. Здатність забезпечувати екологічну безпеку під час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4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 харчової та суміжної продукції.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4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СК12. Здатність застосовувати отримані нові знання й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4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пропозиції для розв’язання комплексних проблем у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4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сфері професійної діяльності, адаптувати їх до умов змінного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4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середовища, здатність до професійного самовдосконалення</a:t>
            </a: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400" b="0" u="none" strike="noStrike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потреб ринку праці.</a:t>
            </a:r>
          </a:p>
          <a:p>
            <a:pPr algn="just" defTabSz="457200">
              <a:lnSpc>
                <a:spcPct val="100000"/>
              </a:lnSpc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68301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КУРСУ</a:t>
            </a:r>
          </a:p>
        </p:txBody>
      </p:sp>
      <p:graphicFrame>
        <p:nvGraphicFramePr>
          <p:cNvPr id="2" name="Таблиця 2">
            <a:extLst>
              <a:ext uri="{FF2B5EF4-FFF2-40B4-BE49-F238E27FC236}">
                <a16:creationId xmlns:a16="http://schemas.microsoft.com/office/drawing/2014/main" xmlns="" id="{4D4567A9-A904-45AA-8112-9D88818EEA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84054"/>
              </p:ext>
            </p:extLst>
          </p:nvPr>
        </p:nvGraphicFramePr>
        <p:xfrm>
          <a:off x="823965" y="493895"/>
          <a:ext cx="7697036" cy="352552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663417">
                  <a:extLst>
                    <a:ext uri="{9D8B030D-6E8A-4147-A177-3AD203B41FA5}">
                      <a16:colId xmlns:a16="http://schemas.microsoft.com/office/drawing/2014/main" xmlns="" val="2066541389"/>
                    </a:ext>
                  </a:extLst>
                </a:gridCol>
                <a:gridCol w="4400952">
                  <a:extLst>
                    <a:ext uri="{9D8B030D-6E8A-4147-A177-3AD203B41FA5}">
                      <a16:colId xmlns:a16="http://schemas.microsoft.com/office/drawing/2014/main" xmlns="" val="1989709232"/>
                    </a:ext>
                  </a:extLst>
                </a:gridCol>
                <a:gridCol w="2632667">
                  <a:extLst>
                    <a:ext uri="{9D8B030D-6E8A-4147-A177-3AD203B41FA5}">
                      <a16:colId xmlns:a16="http://schemas.microsoft.com/office/drawing/2014/main" xmlns="" val="39765484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r>
                        <a:rPr lang="uk-UA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з.п</a:t>
                      </a:r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К-сть годин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2033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Ознайомлення з підприємством. Інструктаж по ТБ, виробничій санітарії.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90753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ІІ Робота у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виробничих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цехах</a:t>
                      </a:r>
                      <a:endParaRPr lang="uk-UA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61195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ІІІ </a:t>
                      </a:r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Холодний цех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51104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І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Кондитерський цех</a:t>
                      </a:r>
                    </a:p>
                    <a:p>
                      <a:pPr algn="just"/>
                      <a:endParaRPr lang="uk-UA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63619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Роздавальня</a:t>
                      </a:r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та робота в залі</a:t>
                      </a:r>
                    </a:p>
                    <a:p>
                      <a:pPr algn="just"/>
                      <a:endParaRPr lang="uk-UA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0760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Захист звітів-щоденників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656814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uk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2086219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Прямоугольник 1"/>
          <p:cNvSpPr/>
          <p:nvPr/>
        </p:nvSpPr>
        <p:spPr>
          <a:xfrm>
            <a:off x="2123260" y="95240"/>
            <a:ext cx="4513336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Зміст </a:t>
            </a:r>
            <a:r>
              <a:rPr lang="uk-UA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</a:t>
            </a:r>
            <a:r>
              <a:rPr lang="uk-UA" sz="20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ної практики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7B085FA6-CBBA-43B0-AEDB-6E690E49E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611" y="673803"/>
            <a:ext cx="8742066" cy="5826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Розділ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</a:t>
            </a:r>
            <a:r>
              <a:rPr lang="uk-UA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підприємством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типом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режимом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специфікою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роботи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формою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власності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структурою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інтер’єром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виробничим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підрозділом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2.1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Вдосконалення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навичок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бульйонів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заправних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перших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борщів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розсольників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солянок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юшок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. 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2.2.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Вдосконалення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навичок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пюреподібних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прозорих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молочних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холодних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солодких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супів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2.3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других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Засвоєння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прийомів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овочевих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складної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технології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2.4.Відпрацювання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прийомів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круп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бобових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макаронних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2.5.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риби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2.6.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Удосконалення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навичок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смаженої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запеченої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риби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2.7.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Засвоєння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техніки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приготувания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січеної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натуральної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риби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котлетної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маси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2.8.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Пригоповання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мʼяса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2.9.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смаженого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м’яса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великим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натуральним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панірованим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порційним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шматком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2.10.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Вдосконаленя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навичок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запечених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мʼяса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січеного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натурального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мʼяса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2.11.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Засвоєння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прийомів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мʼясних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субпродуктів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2.12.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сільськогосподарської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птиці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дичини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кролика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2.13.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Вдосконалення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навичок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порційних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смаженої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птиці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кролика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дичини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2.14.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Вдосканалення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навичок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приготування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страв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яєць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сиру</a:t>
            </a:r>
            <a:r>
              <a:rPr lang="en-US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7D93D41-009D-4619-98C0-3CF333F77785}"/>
              </a:ext>
            </a:extLst>
          </p:cNvPr>
          <p:cNvSpPr txBox="1"/>
          <p:nvPr/>
        </p:nvSpPr>
        <p:spPr>
          <a:xfrm>
            <a:off x="2280976" y="3402595"/>
            <a:ext cx="45820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b="1" u="none" strike="noStrike" dirty="0">
                <a:solidFill>
                  <a:schemeClr val="bg1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07748217"/>
      </p:ext>
    </p:extLst>
  </p:cSld>
  <p:clrMapOvr>
    <a:masterClrMapping/>
  </p:clrMapOvr>
</p:sld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Схема">
  <a:themeElements>
    <a:clrScheme name="Схема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Схем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хема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ircuit" id="{0AC2F7E7-15F5-431C-B2A2-456FE929F56C}" vid="{0911B802-464C-4241-8DD9-B60FF88E379F}"/>
    </a:ext>
  </a:extLst>
</a:theme>
</file>

<file path=ppt/theme/theme14.xml><?xml version="1.0" encoding="utf-8"?>
<a:theme xmlns:a="http://schemas.openxmlformats.org/drawingml/2006/main" name="1_Схема">
  <a:themeElements>
    <a:clrScheme name="Схема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Схем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хема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ircuit" id="{0AC2F7E7-15F5-431C-B2A2-456FE929F56C}" vid="{0911B802-464C-4241-8DD9-B60FF88E379F}"/>
    </a:ext>
  </a:extLst>
</a:theme>
</file>

<file path=ppt/theme/theme1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1276</TotalTime>
  <Words>1833</Words>
  <Application>Microsoft Office PowerPoint</Application>
  <PresentationFormat>Екран (4:3)</PresentationFormat>
  <Paragraphs>264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14</vt:i4>
      </vt:variant>
      <vt:variant>
        <vt:lpstr>Заголовки слайдів</vt:lpstr>
      </vt:variant>
      <vt:variant>
        <vt:i4>17</vt:i4>
      </vt:variant>
    </vt:vector>
  </HeadingPairs>
  <TitlesOfParts>
    <vt:vector size="31" baseType="lpstr"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Схема</vt:lpstr>
      <vt:lpstr>1_Схема</vt:lpstr>
      <vt:lpstr>ТЕХНОЛОГІЧНА практика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111</cp:revision>
  <cp:lastPrinted>2025-06-11T12:28:56Z</cp:lastPrinted>
  <dcterms:created xsi:type="dcterms:W3CDTF">2024-02-06T17:10:51Z</dcterms:created>
  <dcterms:modified xsi:type="dcterms:W3CDTF">2025-08-25T18:17:14Z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i4>14</vt:i4>
  </property>
</Properties>
</file>