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2DFB44A-528E-4A7C-812B-EA59C9E5A150}" type="datetimeFigureOut">
              <a:rPr lang="uk-UA" smtClean="0"/>
              <a:t>03.04.2023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1668794-B08A-4418-A86E-5F8CCBF82C7C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958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B44A-528E-4A7C-812B-EA59C9E5A150}" type="datetimeFigureOut">
              <a:rPr lang="uk-UA" smtClean="0"/>
              <a:t>03.04.2023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8794-B08A-4418-A86E-5F8CCBF82C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883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B44A-528E-4A7C-812B-EA59C9E5A150}" type="datetimeFigureOut">
              <a:rPr lang="uk-UA" smtClean="0"/>
              <a:t>03.04.2023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8794-B08A-4418-A86E-5F8CCBF82C7C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784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B44A-528E-4A7C-812B-EA59C9E5A150}" type="datetimeFigureOut">
              <a:rPr lang="uk-UA" smtClean="0"/>
              <a:t>03.04.2023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8794-B08A-4418-A86E-5F8CCBF82C7C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765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B44A-528E-4A7C-812B-EA59C9E5A150}" type="datetimeFigureOut">
              <a:rPr lang="uk-UA" smtClean="0"/>
              <a:t>03.04.2023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8794-B08A-4418-A86E-5F8CCBF82C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2157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B44A-528E-4A7C-812B-EA59C9E5A150}" type="datetimeFigureOut">
              <a:rPr lang="uk-UA" smtClean="0"/>
              <a:t>03.04.2023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8794-B08A-4418-A86E-5F8CCBF82C7C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700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B44A-528E-4A7C-812B-EA59C9E5A150}" type="datetimeFigureOut">
              <a:rPr lang="uk-UA" smtClean="0"/>
              <a:t>03.04.2023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8794-B08A-4418-A86E-5F8CCBF82C7C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440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B44A-528E-4A7C-812B-EA59C9E5A150}" type="datetimeFigureOut">
              <a:rPr lang="uk-UA" smtClean="0"/>
              <a:t>03.04.2023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8794-B08A-4418-A86E-5F8CCBF82C7C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956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B44A-528E-4A7C-812B-EA59C9E5A150}" type="datetimeFigureOut">
              <a:rPr lang="uk-UA" smtClean="0"/>
              <a:t>03.04.2023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8794-B08A-4418-A86E-5F8CCBF82C7C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32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B44A-528E-4A7C-812B-EA59C9E5A150}" type="datetimeFigureOut">
              <a:rPr lang="uk-UA" smtClean="0"/>
              <a:t>03.04.2023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8794-B08A-4418-A86E-5F8CCBF82C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018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B44A-528E-4A7C-812B-EA59C9E5A150}" type="datetimeFigureOut">
              <a:rPr lang="uk-UA" smtClean="0"/>
              <a:t>03.04.2023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8794-B08A-4418-A86E-5F8CCBF82C7C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02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B44A-528E-4A7C-812B-EA59C9E5A150}" type="datetimeFigureOut">
              <a:rPr lang="uk-UA" smtClean="0"/>
              <a:t>03.04.2023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8794-B08A-4418-A86E-5F8CCBF82C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219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B44A-528E-4A7C-812B-EA59C9E5A150}" type="datetimeFigureOut">
              <a:rPr lang="uk-UA" smtClean="0"/>
              <a:t>03.04.2023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8794-B08A-4418-A86E-5F8CCBF82C7C}" type="slidenum">
              <a:rPr lang="uk-UA" smtClean="0"/>
              <a:t>‹#›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32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B44A-528E-4A7C-812B-EA59C9E5A150}" type="datetimeFigureOut">
              <a:rPr lang="uk-UA" smtClean="0"/>
              <a:t>03.04.2023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8794-B08A-4418-A86E-5F8CCBF82C7C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9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B44A-528E-4A7C-812B-EA59C9E5A150}" type="datetimeFigureOut">
              <a:rPr lang="uk-UA" smtClean="0"/>
              <a:t>03.04.2023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8794-B08A-4418-A86E-5F8CCBF82C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0802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B44A-528E-4A7C-812B-EA59C9E5A150}" type="datetimeFigureOut">
              <a:rPr lang="uk-UA" smtClean="0"/>
              <a:t>03.04.2023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8794-B08A-4418-A86E-5F8CCBF82C7C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57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B44A-528E-4A7C-812B-EA59C9E5A150}" type="datetimeFigureOut">
              <a:rPr lang="uk-UA" smtClean="0"/>
              <a:t>03.04.2023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8794-B08A-4418-A86E-5F8CCBF82C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699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DFB44A-528E-4A7C-812B-EA59C9E5A150}" type="datetimeFigureOut">
              <a:rPr lang="uk-UA" smtClean="0"/>
              <a:t>03.04.2023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668794-B08A-4418-A86E-5F8CCBF82C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840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Теоретичні основи харчових технологій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463093"/>
            <a:ext cx="5010150" cy="261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437014" y="2779414"/>
            <a:ext cx="41102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0" cap="all" spc="0" normalizeH="0" baseline="0" noProof="0" dirty="0" smtClean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Освітній компонент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0" cap="all" spc="0" normalizeH="0" baseline="0" noProof="0" dirty="0" smtClean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за вибором</a:t>
            </a:r>
            <a:r>
              <a:rPr kumimoji="0" lang="uk-UA" sz="1400" b="1" i="0" u="none" strike="noStrike" kern="0" cap="all" spc="0" normalizeH="0" noProof="0" dirty="0" smtClean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здобувачів освіти</a:t>
            </a:r>
            <a:r>
              <a:rPr kumimoji="0" lang="uk-UA" sz="1400" b="1" i="0" u="none" strike="noStrike" kern="0" cap="all" spc="0" normalizeH="0" baseline="0" noProof="0" dirty="0" smtClean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/>
            </a:r>
            <a:br>
              <a:rPr kumimoji="0" lang="uk-UA" sz="1400" b="1" i="0" u="none" strike="noStrike" kern="0" cap="all" spc="0" normalizeH="0" baseline="0" noProof="0" dirty="0" smtClean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uk-UA" sz="1400" b="1" i="0" u="none" strike="noStrike" kern="0" cap="all" spc="0" normalizeH="0" baseline="0" noProof="0" dirty="0" smtClean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Спеціальність : 181 Харчові технології</a:t>
            </a:r>
            <a:br>
              <a:rPr kumimoji="0" lang="uk-UA" sz="1400" b="1" i="0" u="none" strike="noStrike" kern="0" cap="all" spc="0" normalizeH="0" baseline="0" noProof="0" dirty="0" smtClean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uk-UA" sz="1400" b="1" i="0" u="none" strike="noStrike" kern="0" cap="all" spc="0" normalizeH="0" baseline="0" noProof="0" dirty="0" smtClean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ОПП «Виробництво хліба, кондитерських, </a:t>
            </a:r>
            <a:r>
              <a:rPr kumimoji="0" lang="uk-UA" sz="1400" b="1" i="0" u="none" strike="noStrike" kern="0" cap="all" spc="0" normalizeH="0" baseline="0" noProof="0" dirty="0" err="1" smtClean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макароних</a:t>
            </a:r>
            <a:r>
              <a:rPr kumimoji="0" lang="uk-UA" sz="1400" b="1" i="0" u="none" strike="noStrike" kern="0" cap="all" spc="0" normalizeH="0" baseline="0" noProof="0" dirty="0" smtClean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 виробів та </a:t>
            </a:r>
            <a:r>
              <a:rPr kumimoji="0" lang="uk-UA" sz="1400" b="1" i="0" u="none" strike="noStrike" kern="0" cap="all" spc="0" normalizeH="0" baseline="0" noProof="0" dirty="0" err="1" smtClean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харчоконцентратів</a:t>
            </a:r>
            <a:r>
              <a:rPr kumimoji="0" lang="uk-UA" sz="1400" b="1" i="0" u="none" strike="noStrike" kern="0" cap="all" spc="0" normalizeH="0" baseline="0" noProof="0" dirty="0" smtClean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»</a:t>
            </a:r>
            <a:br>
              <a:rPr kumimoji="0" lang="uk-UA" sz="1400" b="1" i="0" u="none" strike="noStrike" kern="0" cap="all" spc="0" normalizeH="0" baseline="0" noProof="0" dirty="0" smtClean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uk-UA" sz="1400" b="1" i="0" u="none" strike="noStrike" kern="0" cap="all" spc="0" normalizeH="0" baseline="0" noProof="0" dirty="0" smtClean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3</a:t>
            </a:r>
            <a:r>
              <a:rPr kumimoji="0" lang="uk-UA" sz="1400" b="1" i="0" u="none" strike="noStrike" kern="0" cap="all" spc="0" normalizeH="0" noProof="0" dirty="0" smtClean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uk-UA" sz="1400" b="1" i="0" u="none" strike="noStrike" kern="0" cap="all" spc="0" normalizeH="0" baseline="0" noProof="0" dirty="0" smtClean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– кредити </a:t>
            </a:r>
            <a:r>
              <a:rPr kumimoji="0" lang="en-US" sz="1400" b="1" i="0" u="none" strike="noStrike" kern="0" cap="all" spc="0" normalizeH="0" baseline="0" noProof="0" dirty="0" smtClean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ECTS</a:t>
            </a:r>
            <a:endParaRPr kumimoji="0" lang="uk-UA" sz="1400" b="1" i="0" u="none" strike="noStrike" kern="0" cap="all" spc="0" normalizeH="0" baseline="0" noProof="0" dirty="0" smtClean="0">
              <a:ln w="3175" cmpd="sng"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all" spc="0" normalizeH="0" baseline="0" noProof="0" dirty="0" smtClean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         </a:t>
            </a:r>
            <a:r>
              <a:rPr kumimoji="0" lang="uk-UA" sz="1400" b="1" i="0" u="none" strike="noStrike" kern="0" cap="all" spc="0" normalizeH="0" baseline="0" noProof="0" dirty="0" smtClean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Форма контролю- залік</a:t>
            </a:r>
            <a:r>
              <a:rPr kumimoji="0" lang="en-US" sz="1400" b="1" i="0" u="none" strike="noStrike" kern="0" cap="all" spc="0" normalizeH="0" baseline="0" noProof="0" dirty="0" smtClean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uk-UA" sz="1400" b="1" i="0" u="none" strike="noStrike" kern="0" cap="all" spc="0" normalizeH="0" baseline="0" noProof="0" dirty="0" smtClean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/>
            </a:r>
            <a:br>
              <a:rPr kumimoji="0" lang="uk-UA" sz="1400" b="1" i="0" u="none" strike="noStrike" kern="0" cap="all" spc="0" normalizeH="0" baseline="0" noProof="0" dirty="0" smtClean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uk-UA" sz="1400" b="1" i="0" u="none" strike="noStrike" kern="0" cap="all" spc="0" normalizeH="0" baseline="0" noProof="0" dirty="0" smtClean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3 семестр</a:t>
            </a:r>
            <a:r>
              <a:rPr kumimoji="0" lang="en-US" sz="1400" b="1" i="0" u="none" strike="noStrike" kern="0" cap="all" spc="0" normalizeH="0" baseline="0" noProof="0" dirty="0" smtClean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endParaRPr kumimoji="0" lang="uk-UA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51339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2173" y="682865"/>
            <a:ext cx="9203599" cy="7566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PT Sans"/>
                <a:cs typeface="Aharoni" panose="02010803020104030203" pitchFamily="2" charset="-79"/>
              </a:rPr>
              <a:t>Мета </a:t>
            </a:r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  <a:latin typeface="PT Sans"/>
                <a:cs typeface="Aharoni" panose="02010803020104030203" pitchFamily="2" charset="-79"/>
              </a:rPr>
              <a:t>викладання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PT Sans"/>
                <a:cs typeface="Aharoni" panose="02010803020104030203" pitchFamily="2" charset="-79"/>
              </a:rPr>
              <a:t> курсу: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756" y="3661819"/>
            <a:ext cx="6572815" cy="241279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21805" y="1193042"/>
            <a:ext cx="99188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 отримання здобувачами знань і навичок необхідних для </a:t>
            </a:r>
            <a:r>
              <a:rPr lang="uk-UA" dirty="0" err="1"/>
              <a:t>виробничотехнологічної</a:t>
            </a:r>
            <a:r>
              <a:rPr lang="uk-UA" dirty="0"/>
              <a:t> діяльності в сфері харчових технологій, в тому числі забезпечення якості продукції, зокрема, розуміння теоретичних основ кулінарної обробки харчових продуктів та її впливу на їхню харчову цінність, вивчення характеристики технологічних процесів, </a:t>
            </a:r>
            <a:endParaRPr lang="uk-UA" dirty="0" smtClean="0"/>
          </a:p>
          <a:p>
            <a:r>
              <a:rPr lang="uk-UA" dirty="0" smtClean="0"/>
              <a:t> </a:t>
            </a:r>
            <a:r>
              <a:rPr lang="uk-UA" dirty="0"/>
              <a:t>ознайомлення з питаннями стосовно зміни білкових речовин, цукрів, крохмалю, вуглеводів в умовах теплового кулінарного оброблення, та процесів, які відбуваються в сировині, напівфабрикатах, готовій продукції в ході технологічного процесу приготування, </a:t>
            </a:r>
            <a:endParaRPr lang="uk-UA" dirty="0" smtClean="0"/>
          </a:p>
          <a:p>
            <a:r>
              <a:rPr lang="uk-UA" dirty="0" smtClean="0"/>
              <a:t> </a:t>
            </a:r>
            <a:r>
              <a:rPr lang="uk-UA" dirty="0"/>
              <a:t>освоєння технологічних прийомів, які забезпечують максимальне збереження вітамінів в готовій продукції</a:t>
            </a:r>
          </a:p>
        </p:txBody>
      </p:sp>
    </p:spTree>
    <p:extLst>
      <p:ext uri="{BB962C8B-B14F-4D97-AF65-F5344CB8AC3E}">
        <p14:creationId xmlns:p14="http://schemas.microsoft.com/office/powerpoint/2010/main" val="2149439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1973" y="1017843"/>
            <a:ext cx="10072732" cy="5165674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uk-UA" sz="6300" b="1" dirty="0">
                <a:solidFill>
                  <a:schemeClr val="accent1">
                    <a:lumMod val="75000"/>
                  </a:schemeClr>
                </a:solidFill>
                <a:latin typeface="PT Sans"/>
              </a:rPr>
              <a:t>Завданнями </a:t>
            </a:r>
            <a:r>
              <a:rPr lang="uk-UA" sz="6300" b="1" dirty="0" smtClean="0">
                <a:solidFill>
                  <a:schemeClr val="accent1">
                    <a:lumMod val="75000"/>
                  </a:schemeClr>
                </a:solidFill>
                <a:latin typeface="PT Sans"/>
              </a:rPr>
              <a:t>освітнього компонента є:</a:t>
            </a:r>
            <a:endParaRPr lang="uk-UA" sz="6300" b="1" dirty="0">
              <a:solidFill>
                <a:schemeClr val="accent1">
                  <a:lumMod val="75000"/>
                </a:schemeClr>
              </a:solidFill>
              <a:latin typeface="PT Sans"/>
            </a:endParaRPr>
          </a:p>
          <a:p>
            <a:pPr algn="just"/>
            <a:r>
              <a:rPr lang="uk-UA" sz="5000" dirty="0">
                <a:solidFill>
                  <a:srgbClr val="555555"/>
                </a:solidFill>
                <a:latin typeface="PT Sans"/>
              </a:rPr>
              <a:t>– </a:t>
            </a:r>
            <a:r>
              <a:rPr lang="uk-UA" sz="5000" dirty="0">
                <a:solidFill>
                  <a:schemeClr val="tx1">
                    <a:lumMod val="95000"/>
                    <a:lumOff val="5000"/>
                  </a:schemeClr>
                </a:solidFill>
                <a:latin typeface="PT Sans"/>
              </a:rPr>
              <a:t>основні технологічні, наукові та техніко-економічні терміни і поняття;</a:t>
            </a:r>
          </a:p>
          <a:p>
            <a:pPr algn="just"/>
            <a:r>
              <a:rPr lang="uk-UA" sz="5000" dirty="0">
                <a:solidFill>
                  <a:schemeClr val="tx1">
                    <a:lumMod val="95000"/>
                    <a:lumOff val="5000"/>
                  </a:schemeClr>
                </a:solidFill>
                <a:latin typeface="PT Sans"/>
              </a:rPr>
              <a:t>– науково-теоретичні  основи класичних і сучасних технологічних процесів і способи їх практичної реалізації;</a:t>
            </a:r>
          </a:p>
          <a:p>
            <a:pPr algn="just"/>
            <a:r>
              <a:rPr lang="uk-UA" sz="5000" dirty="0">
                <a:solidFill>
                  <a:schemeClr val="tx1">
                    <a:lumMod val="95000"/>
                    <a:lumOff val="5000"/>
                  </a:schemeClr>
                </a:solidFill>
                <a:latin typeface="PT Sans"/>
              </a:rPr>
              <a:t>– основні принципи технології, умови проведення технологічних операцій;</a:t>
            </a:r>
          </a:p>
          <a:p>
            <a:pPr algn="just"/>
            <a:r>
              <a:rPr lang="uk-UA" sz="5000" dirty="0">
                <a:solidFill>
                  <a:schemeClr val="tx1">
                    <a:lumMod val="95000"/>
                    <a:lumOff val="5000"/>
                  </a:schemeClr>
                </a:solidFill>
                <a:latin typeface="PT Sans"/>
              </a:rPr>
              <a:t>– шляхи вдосконалення існуючих технологій, підвищення безпеки і якості продукції та зниження її собівартості, перспективи розвитку галузі, екологічний стан діючих виробництв;</a:t>
            </a:r>
          </a:p>
          <a:p>
            <a:pPr algn="just"/>
            <a:r>
              <a:rPr lang="uk-UA" sz="5000" dirty="0">
                <a:solidFill>
                  <a:schemeClr val="tx1">
                    <a:lumMod val="95000"/>
                    <a:lumOff val="5000"/>
                  </a:schemeClr>
                </a:solidFill>
                <a:latin typeface="PT Sans"/>
              </a:rPr>
              <a:t>– основні вимоги щодо безпеки і якості основної сировини, допоміжних матеріалів і цільової продукції;</a:t>
            </a:r>
          </a:p>
          <a:p>
            <a:pPr algn="just"/>
            <a:r>
              <a:rPr lang="uk-UA" sz="5000" dirty="0">
                <a:solidFill>
                  <a:schemeClr val="tx1">
                    <a:lumMod val="95000"/>
                    <a:lumOff val="5000"/>
                  </a:schemeClr>
                </a:solidFill>
                <a:latin typeface="PT Sans"/>
              </a:rPr>
              <a:t>– сучасний рівень та шляхи і перспективи розвитку харчових виробництв  Україні та світу.</a:t>
            </a:r>
          </a:p>
          <a:p>
            <a:endParaRPr lang="uk-UA" sz="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76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9545" y="700970"/>
            <a:ext cx="7360467" cy="5102301"/>
          </a:xfrm>
        </p:spPr>
        <p:txBody>
          <a:bodyPr>
            <a:normAutofit fontScale="62500" lnSpcReduction="20000"/>
          </a:bodyPr>
          <a:lstStyle/>
          <a:p>
            <a:r>
              <a:rPr lang="uk-UA" sz="2900" b="1" dirty="0">
                <a:solidFill>
                  <a:schemeClr val="accent1">
                    <a:lumMod val="75000"/>
                  </a:schemeClr>
                </a:solidFill>
                <a:latin typeface="PT Sans"/>
              </a:rPr>
              <a:t>У результаті вивчення </a:t>
            </a:r>
            <a:r>
              <a:rPr lang="uk-UA" sz="2900" b="1" dirty="0" smtClean="0">
                <a:solidFill>
                  <a:schemeClr val="accent1">
                    <a:lumMod val="75000"/>
                  </a:schemeClr>
                </a:solidFill>
                <a:latin typeface="PT Sans"/>
              </a:rPr>
              <a:t>освітнього </a:t>
            </a:r>
            <a:r>
              <a:rPr lang="uk-UA" sz="2900" b="1" dirty="0" err="1" smtClean="0">
                <a:solidFill>
                  <a:schemeClr val="accent1">
                    <a:lumMod val="75000"/>
                  </a:schemeClr>
                </a:solidFill>
                <a:latin typeface="PT Sans"/>
              </a:rPr>
              <a:t>компоненнта</a:t>
            </a:r>
            <a:r>
              <a:rPr lang="uk-UA" sz="2900" b="1" dirty="0" smtClean="0">
                <a:solidFill>
                  <a:schemeClr val="accent1">
                    <a:lumMod val="75000"/>
                  </a:schemeClr>
                </a:solidFill>
                <a:latin typeface="PT Sans"/>
              </a:rPr>
              <a:t> здобувач освіти повинен</a:t>
            </a:r>
            <a:endParaRPr lang="uk-UA" sz="2900" b="1" dirty="0">
              <a:solidFill>
                <a:schemeClr val="accent1">
                  <a:lumMod val="75000"/>
                </a:schemeClr>
              </a:solidFill>
              <a:latin typeface="PT Sans"/>
            </a:endParaRPr>
          </a:p>
          <a:p>
            <a:pPr algn="just"/>
            <a:r>
              <a:rPr lang="uk-UA" sz="2900" b="1" dirty="0">
                <a:solidFill>
                  <a:srgbClr val="555555"/>
                </a:solidFill>
                <a:latin typeface="PT Sans"/>
              </a:rPr>
              <a:t>знати:</a:t>
            </a:r>
            <a:r>
              <a:rPr lang="uk-UA" sz="2900" dirty="0">
                <a:solidFill>
                  <a:srgbClr val="555555"/>
                </a:solidFill>
                <a:latin typeface="PT Sans"/>
              </a:rPr>
              <a:t> фізичні методи переробки сировини, електрофізичні методи, теплофізичні методи обробки харчових продуктів, суть окремих хімічних, біохімічних, мікробіологічних процесів і їх роль  у харчовій промисловості теоретичні основи охолодження, заморожування, сушіння,  соління, копчення при виробництві харчових продуктів</a:t>
            </a:r>
          </a:p>
          <a:p>
            <a:pPr algn="just"/>
            <a:r>
              <a:rPr lang="uk-UA" sz="2900" b="1" dirty="0">
                <a:solidFill>
                  <a:srgbClr val="555555"/>
                </a:solidFill>
                <a:latin typeface="PT Sans"/>
              </a:rPr>
              <a:t>вміти:</a:t>
            </a:r>
            <a:r>
              <a:rPr lang="uk-UA" sz="2900" dirty="0">
                <a:solidFill>
                  <a:srgbClr val="555555"/>
                </a:solidFill>
                <a:latin typeface="PT Sans"/>
              </a:rPr>
              <a:t> обґрунтовувати технологічні режими і параметри процесів фізичних, електрофізичних, теплофізичних методів обробки сировини і харчових </a:t>
            </a:r>
            <a:r>
              <a:rPr lang="uk-UA" sz="2900" dirty="0" smtClean="0">
                <a:solidFill>
                  <a:srgbClr val="555555"/>
                </a:solidFill>
                <a:latin typeface="PT Sans"/>
              </a:rPr>
              <a:t>продуктів</a:t>
            </a:r>
            <a:r>
              <a:rPr lang="uk-UA" sz="2900" dirty="0">
                <a:solidFill>
                  <a:srgbClr val="555555"/>
                </a:solidFill>
                <a:latin typeface="PT Sans"/>
              </a:rPr>
              <a:t>.</a:t>
            </a:r>
          </a:p>
          <a:p>
            <a:pPr algn="just"/>
            <a:r>
              <a:rPr lang="uk-UA" sz="2900" dirty="0">
                <a:solidFill>
                  <a:srgbClr val="555555"/>
                </a:solidFill>
                <a:latin typeface="PT Sans"/>
              </a:rPr>
              <a:t>Студент повинен:</a:t>
            </a:r>
          </a:p>
          <a:p>
            <a:pPr algn="just"/>
            <a:r>
              <a:rPr lang="uk-UA" sz="2900" b="1" dirty="0">
                <a:solidFill>
                  <a:srgbClr val="555555"/>
                </a:solidFill>
                <a:latin typeface="PT Sans"/>
              </a:rPr>
              <a:t>отримати навички</a:t>
            </a:r>
            <a:r>
              <a:rPr lang="uk-UA" sz="2900" dirty="0">
                <a:solidFill>
                  <a:srgbClr val="555555"/>
                </a:solidFill>
                <a:latin typeface="PT Sans"/>
              </a:rPr>
              <a:t> роботи в лабораторії зі спеціальними приладами та обладнанням, проведення розрахунків, що використовуються в </a:t>
            </a:r>
            <a:r>
              <a:rPr lang="uk-UA" sz="2900" dirty="0" smtClean="0">
                <a:solidFill>
                  <a:srgbClr val="555555"/>
                </a:solidFill>
                <a:latin typeface="PT Sans"/>
              </a:rPr>
              <a:t>аналізуванні </a:t>
            </a:r>
            <a:r>
              <a:rPr lang="uk-UA" sz="2900" smtClean="0">
                <a:solidFill>
                  <a:srgbClr val="555555"/>
                </a:solidFill>
                <a:latin typeface="PT Sans"/>
              </a:rPr>
              <a:t>харчових виробництв.</a:t>
            </a:r>
            <a:endParaRPr lang="uk-UA" sz="2900" dirty="0">
              <a:solidFill>
                <a:srgbClr val="555555"/>
              </a:solidFill>
              <a:latin typeface="PT Sans"/>
            </a:endParaRPr>
          </a:p>
          <a:p>
            <a:pPr algn="just"/>
            <a:r>
              <a:rPr lang="uk-UA" sz="2900" b="1" dirty="0">
                <a:solidFill>
                  <a:srgbClr val="555555"/>
                </a:solidFill>
                <a:latin typeface="PT Sans"/>
              </a:rPr>
              <a:t>володіти:</a:t>
            </a:r>
            <a:r>
              <a:rPr lang="uk-UA" sz="2900" dirty="0">
                <a:solidFill>
                  <a:srgbClr val="555555"/>
                </a:solidFill>
                <a:latin typeface="PT Sans"/>
              </a:rPr>
              <a:t> класичними і сучасними технологічними прийомами обробки сировини і харчових продуктів для організації технологічного процесу виробництва продуктів харчування.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7504" y="2629984"/>
            <a:ext cx="3086994" cy="2992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3016" y="700970"/>
            <a:ext cx="2347357" cy="1760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8214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3508" y="700971"/>
            <a:ext cx="9601196" cy="331893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ТЕМАТИЧНИЙ ПЛАН ДИСЦИПЛІНИ: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2000" b="1" dirty="0" smtClean="0"/>
              <a:t>Тема </a:t>
            </a:r>
            <a:r>
              <a:rPr lang="uk-UA" sz="2000" b="1" dirty="0"/>
              <a:t>1.</a:t>
            </a:r>
            <a:r>
              <a:rPr lang="uk-UA" sz="2000" dirty="0"/>
              <a:t> Характеристика технологічних процесів виробництва </a:t>
            </a:r>
            <a:r>
              <a:rPr lang="uk-UA" sz="2000" dirty="0" smtClean="0"/>
              <a:t>харчової продукції</a:t>
            </a:r>
            <a:r>
              <a:rPr lang="uk-UA" sz="2000" dirty="0"/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2000" b="1" dirty="0" smtClean="0"/>
              <a:t>Тема </a:t>
            </a:r>
            <a:r>
              <a:rPr lang="uk-UA" sz="2000" b="1" dirty="0"/>
              <a:t>2.</a:t>
            </a:r>
            <a:r>
              <a:rPr lang="uk-UA" sz="2000" dirty="0"/>
              <a:t> Зміна білкових речовин при тепловій кулінарній </a:t>
            </a:r>
            <a:r>
              <a:rPr lang="uk-UA" sz="2000" dirty="0" smtClean="0"/>
              <a:t>обробці продуктів</a:t>
            </a:r>
            <a:r>
              <a:rPr lang="uk-UA" sz="2000" dirty="0"/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2000" b="1" dirty="0" smtClean="0"/>
              <a:t>Тема </a:t>
            </a:r>
            <a:r>
              <a:rPr lang="uk-UA" sz="2000" b="1" dirty="0"/>
              <a:t>3.</a:t>
            </a:r>
            <a:r>
              <a:rPr lang="uk-UA" sz="2000" dirty="0"/>
              <a:t> Зміни жирів при тепловій кулінарній обробці продуктів.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2000" b="1" dirty="0" smtClean="0"/>
              <a:t>Тема </a:t>
            </a:r>
            <a:r>
              <a:rPr lang="uk-UA" sz="2000" b="1" dirty="0"/>
              <a:t>4.</a:t>
            </a:r>
            <a:r>
              <a:rPr lang="uk-UA" sz="2000" dirty="0"/>
              <a:t> Вивчення зміни вуглеводів під час теплової обробки продукції.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uk-UA" sz="2000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2000" b="1" dirty="0" smtClean="0"/>
              <a:t>Тема </a:t>
            </a:r>
            <a:r>
              <a:rPr lang="uk-UA" sz="2000" b="1" dirty="0"/>
              <a:t>5.</a:t>
            </a:r>
            <a:r>
              <a:rPr lang="uk-UA" sz="2000" dirty="0"/>
              <a:t> Вивчення зміни вмісту вітамінів на різних стадіях </a:t>
            </a:r>
            <a:r>
              <a:rPr lang="uk-UA" sz="2000" dirty="0" smtClean="0"/>
              <a:t>виробничого процесу</a:t>
            </a:r>
            <a:r>
              <a:rPr lang="uk-UA" sz="2000" dirty="0"/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2000" b="1" dirty="0" smtClean="0"/>
              <a:t>Тема </a:t>
            </a:r>
            <a:r>
              <a:rPr lang="uk-UA" sz="2000" b="1" dirty="0"/>
              <a:t>6.</a:t>
            </a:r>
            <a:r>
              <a:rPr lang="uk-UA" sz="2000" dirty="0"/>
              <a:t> Зміна кольору продуктів під час технологічної обробки.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2000" b="1" dirty="0" smtClean="0"/>
              <a:t>Тема </a:t>
            </a:r>
            <a:r>
              <a:rPr lang="uk-UA" sz="2000" b="1" dirty="0"/>
              <a:t>7.</a:t>
            </a:r>
            <a:r>
              <a:rPr lang="uk-UA" sz="2000" dirty="0"/>
              <a:t> Утворення нових смакових і ароматичних речовин при </a:t>
            </a:r>
            <a:r>
              <a:rPr lang="uk-UA" sz="2000" dirty="0" smtClean="0"/>
              <a:t>тепловій обробці </a:t>
            </a:r>
            <a:r>
              <a:rPr lang="uk-UA" sz="2000" dirty="0"/>
              <a:t>харчових продуктів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2000" b="1" dirty="0" smtClean="0"/>
              <a:t>Тема </a:t>
            </a:r>
            <a:r>
              <a:rPr lang="uk-UA" sz="2000" b="1" dirty="0"/>
              <a:t>8.</a:t>
            </a:r>
            <a:r>
              <a:rPr lang="uk-UA" sz="2000" dirty="0"/>
              <a:t> Зміни складових компонентів харчових продуктів при </a:t>
            </a:r>
            <a:r>
              <a:rPr lang="uk-UA" sz="2000" dirty="0" smtClean="0"/>
              <a:t>зберіганні на </a:t>
            </a:r>
            <a:r>
              <a:rPr lang="uk-UA" sz="2000" dirty="0"/>
              <a:t>підприємствах.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2000" b="1" dirty="0" smtClean="0"/>
              <a:t>Тема </a:t>
            </a:r>
            <a:r>
              <a:rPr lang="uk-UA" sz="2000" b="1" dirty="0"/>
              <a:t>9.</a:t>
            </a:r>
            <a:r>
              <a:rPr lang="uk-UA" sz="2000" dirty="0"/>
              <a:t> Зміна складових компонентів харчових продуктів </a:t>
            </a:r>
            <a:r>
              <a:rPr lang="uk-UA" sz="2000" dirty="0" smtClean="0"/>
              <a:t>рослинного походження </a:t>
            </a:r>
            <a:r>
              <a:rPr lang="uk-UA" sz="2000" dirty="0"/>
              <a:t>під час технологічної обробки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2000" b="1" dirty="0" smtClean="0"/>
              <a:t>Тема </a:t>
            </a:r>
            <a:r>
              <a:rPr lang="uk-UA" sz="2000" b="1" dirty="0"/>
              <a:t>10. </a:t>
            </a:r>
            <a:r>
              <a:rPr lang="uk-UA" sz="2000" dirty="0"/>
              <a:t>Вивчення впливу технологічної обробки на продукти </a:t>
            </a:r>
            <a:r>
              <a:rPr lang="uk-UA" sz="2000" dirty="0" smtClean="0"/>
              <a:t>тваринного походження</a:t>
            </a:r>
            <a:r>
              <a:rPr lang="uk-UA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47174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</TotalTime>
  <Words>246</Words>
  <Application>Microsoft Office PowerPoint</Application>
  <PresentationFormat>Широкоэкранный</PresentationFormat>
  <Paragraphs>33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Aharoni</vt:lpstr>
      <vt:lpstr>Arial</vt:lpstr>
      <vt:lpstr>Century Gothic</vt:lpstr>
      <vt:lpstr>Garamond</vt:lpstr>
      <vt:lpstr>PT Sans</vt:lpstr>
      <vt:lpstr>Натуральные материалы</vt:lpstr>
      <vt:lpstr>Теоретичні основи харчових технологій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Теоретичні основи харчових технологій</dc:title>
  <dc:creator>oleh pyrih</dc:creator>
  <cp:lastModifiedBy>oleh pyrih</cp:lastModifiedBy>
  <cp:revision>8</cp:revision>
  <dcterms:created xsi:type="dcterms:W3CDTF">2023-04-03T19:58:16Z</dcterms:created>
  <dcterms:modified xsi:type="dcterms:W3CDTF">2023-04-03T20:33:04Z</dcterms:modified>
</cp:coreProperties>
</file>