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66" r:id="rId5"/>
    <p:sldId id="262" r:id="rId6"/>
    <p:sldId id="261" r:id="rId7"/>
    <p:sldId id="263" r:id="rId8"/>
    <p:sldId id="264" r:id="rId9"/>
    <p:sldId id="268" r:id="rId10"/>
    <p:sldId id="267" r:id="rId11"/>
    <p:sldId id="265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adeinua.org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50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accent4">
                <a:lumMod val="5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solidFill>
              <a:srgbClr val="0070C0"/>
            </a:solidFill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ТЕОРЕТИЧНІ ОСНОВИ ТОВАРОЗНАВСТВА ТА ОЦІНКА ВІДПОВІДНОСТІ</a:t>
            </a:r>
            <a:br>
              <a:rPr lang="uk-UA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uk-UA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ctr"/>
            <a:endParaRPr lang="uk-UA" sz="1600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>
              <a:ln/>
              <a:solidFill>
                <a:schemeClr val="accent4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</a:p>
          <a:p>
            <a:pPr algn="ctr"/>
            <a:endParaRPr lang="uk-UA" b="1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266428"/>
              </p:ext>
            </p:extLst>
          </p:nvPr>
        </p:nvGraphicFramePr>
        <p:xfrm>
          <a:off x="323528" y="260648"/>
          <a:ext cx="8568952" cy="6142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4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6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DejaVu Sans"/>
                        </a:rPr>
                        <a:t>КРИТЕРІЇ ОЦІНЮВАННЯ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7425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семінарське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заняття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наступних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критеріїв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: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«</a:t>
                      </a: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відмінно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» 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-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якщо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тестуванні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правильно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90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більше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відсотків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;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відповідях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чи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під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час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дискусії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виявив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всебічні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систематизовані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глибокі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основних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додаткових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джерел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інформації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передбачених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програмою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рівні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творчого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використання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 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«</a:t>
                      </a: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добре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»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-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якщо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тестуванні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правильно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65-89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відсотків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;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виявив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повне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обсягом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необхідний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для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подальшого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навчання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роботи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успішне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виконання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освоєння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основної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літератури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передбаченої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програмою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рівні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аналітичного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відтворення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виявляє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безумовне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розуміння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проте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зовсім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повно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відповідає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припускається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неточностей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«</a:t>
                      </a: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задовільно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» 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-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якщо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тестуванні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правильно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40-64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відсотки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;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виявив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повне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основного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обсягом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необхідний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для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подальшого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навчання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роботи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здатність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упоратися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з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виконанням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передбачених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програмою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рівні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репродуктивного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відтворення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припускається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неточностей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«</a:t>
                      </a: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незадовільно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» 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-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якщо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тестуванні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правильно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менше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ніж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40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більше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відсотків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;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виявив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серйозні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прогалини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в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основного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припустився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принципових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помилок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виконанні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рівні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нижче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репродуктивного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відтворення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може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проаналізувати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певні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явища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чи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процеси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атестацію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є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середнім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арифметичним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оцінок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всі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практичні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семестрові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заняття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даного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розділу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(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розділів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). 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семестр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(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залік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) є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середнім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арифметичним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усіх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атестацій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семестр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</a:t>
                      </a:r>
                    </a:p>
                    <a:p>
                      <a:pPr algn="ctr"/>
                      <a:endParaRPr lang="uk-UA" sz="14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745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50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88640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 ІНФОРМАЦІЙНІ  ДЖЕРЕЛА: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373306"/>
            <a:ext cx="9031281" cy="67916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endParaRPr lang="uk-UA" sz="1100" b="1" spc="-5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uk-UA" sz="1100" b="1" spc="-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Нормативно-правова база</a:t>
            </a:r>
            <a:endParaRPr lang="uk-UA" sz="1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«Про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захист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прав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»: № 3161-IV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01.01.2005 р.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Відомості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Верховної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Ради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«Про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якість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безпеку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харчових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продовольчої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сировини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»:№ 2116-15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21.10.2004 р.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Відомості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Верховної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Ради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продовольчі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непродовольчі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Чинні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Держспоживстандарт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Bef>
                <a:spcPts val="200"/>
              </a:spcBef>
            </a:pPr>
            <a:r>
              <a:rPr lang="uk-UA" sz="14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</a:t>
            </a:r>
          </a:p>
          <a:p>
            <a:pPr algn="just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 Бровко О. Г.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Товарознавство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Продовольчі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Кондор, 2010. 730 с.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Букрєєва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О. С.,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Рибалко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І. В.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стандартизації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оцінки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відповідності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електрон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 схемах і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таблицях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Харків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ХНАДУ, 2019. 76 с.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Власенко В. В., Власенко І. Г.,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Сіренко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С. О.,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Гирич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С. В., Бандура В. М.,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Коляновська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Л. М.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товарознавства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Вінниця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РВВ ВНАУ, 2016. 273 с.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 Дикань В. Л.,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Каграманян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А. О.,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Каличева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Н. Є. та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Товарознавство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комерційна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підручник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Харків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УкрДУЗТ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2018. 362 с.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 . Мельник Т. Ю.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Товарознавство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підручник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(для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студентів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економічних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спеціальностей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Житомир: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Державний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університет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Житомирська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політехніка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», 2020. 364 с.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 Павлова В. А.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Комерційне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товарознавство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Кондор, 2024. 286 с.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7.  </a:t>
            </a:r>
            <a:r>
              <a:rPr lang="uk-UA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Сирохман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І. В. Товарознавство продовольчих товарів: підручник. </a:t>
            </a:r>
            <a:r>
              <a:rPr lang="uk-UA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Харків:Світ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Книг,       2019.713с.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8 .Топольник В. Г., Котляр М. А. Метрологія, стандартизація, сертифікація і управління якістю: </a:t>
            </a:r>
            <a:r>
              <a:rPr lang="uk-UA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навч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посіб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Львів: Магнолія 2006, 2015. 216 с. (Серія «Вища освіта в Україні»).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Чорна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Т. М.</a:t>
            </a: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Товарознавство</a:t>
            </a: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продовольчих</a:t>
            </a: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товарів</a:t>
            </a: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частина</a:t>
            </a: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Ірпінь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Державний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податковий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університет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2023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.326с.</a:t>
            </a:r>
          </a:p>
          <a:p>
            <a:pPr algn="ctr"/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uk-UA" sz="14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 ресурси в Інтернеті</a:t>
            </a:r>
          </a:p>
          <a:p>
            <a:pPr algn="just">
              <a:spcAft>
                <a:spcPts val="1000"/>
              </a:spcAf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Made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UA.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харчування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Зроблено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</a:t>
            </a:r>
            <a:r>
              <a:rPr lang="ru-RU" sz="1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https://madeinua.org/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(дата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звернення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12.09.2025).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Made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UA.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Виробники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харчування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https://madeinua.org/catalog/produkti-harchuvannya (дата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звернення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12.09.2025).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endParaRPr lang="uk-UA" sz="1600" b="1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2099532"/>
              </p:ext>
            </p:extLst>
          </p:nvPr>
        </p:nvGraphicFramePr>
        <p:xfrm>
          <a:off x="107504" y="188430"/>
          <a:ext cx="8712967" cy="6669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04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02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80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80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07 </a:t>
                      </a:r>
                      <a:r>
                        <a:rPr lang="ru-RU" sz="18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Управління</a:t>
                      </a:r>
                      <a:r>
                        <a:rPr lang="ru-RU" sz="180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та </a:t>
                      </a:r>
                      <a:r>
                        <a:rPr lang="ru-RU" sz="18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адміністрування</a:t>
                      </a:r>
                      <a:endParaRPr lang="uk-UA" sz="18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lain" startAt="76"/>
                        <a:tabLst/>
                        <a:defRPr/>
                      </a:pPr>
                      <a:r>
                        <a:rPr lang="uk-UA" sz="14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ПІДПРИЄМНИЦТВО ТА ТОРГІВЛЯ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281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ПІДПРИЄМНИЦТВО, ТОРГІВЛЯ ТА БІРЖОВА ДІЯЛЬНІСТЬ</a:t>
                      </a:r>
                    </a:p>
                    <a:p>
                      <a:pPr algn="ctr"/>
                      <a:endParaRPr lang="uk-UA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753">
                <a:tc rowSpan="7">
                  <a:txBody>
                    <a:bodyPr/>
                    <a:lstStyle/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</a:p>
                    <a:p>
                      <a:pPr algn="l"/>
                      <a:r>
                        <a:rPr lang="uk-UA" sz="1600" b="1" i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</a:t>
                      </a:r>
                      <a:r>
                        <a:rPr lang="uk-UA" sz="1600" b="1" i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– ресторанного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baseline="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4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baseline="300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обов’язковий</a:t>
                      </a:r>
                      <a:endParaRPr lang="uk-UA" sz="20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українська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417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3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8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90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370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4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48</a:t>
                      </a: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30</a:t>
                      </a: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8</a:t>
                      </a: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42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3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залік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E7FB47E8-E4D5-4348-A5E8-0B3C46179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50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  <a:ln>
            <a:gradFill flip="none" rotWithShape="1">
              <a:gsLst>
                <a:gs pos="0">
                  <a:srgbClr val="4D743D"/>
                </a:gs>
                <a:gs pos="0">
                  <a:schemeClr val="accent4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3500000" scaled="1"/>
              <a:tileRect/>
            </a:gradFill>
          </a:ln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 useBgFill="1">
        <p:nvSpPr>
          <p:cNvPr id="4" name="Прямоугольник 3"/>
          <p:cNvSpPr/>
          <p:nvPr/>
        </p:nvSpPr>
        <p:spPr>
          <a:xfrm>
            <a:off x="179512" y="116632"/>
            <a:ext cx="8936717" cy="6301469"/>
          </a:xfrm>
          <a:prstGeom prst="rect">
            <a:avLst/>
          </a:prstGeom>
          <a:ln>
            <a:solidFill>
              <a:schemeClr val="accent4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Мета: </a:t>
            </a:r>
            <a:r>
              <a:rPr lang="uk-UA" sz="1800" b="1" dirty="0">
                <a:effectLst/>
                <a:ea typeface="Calibri" panose="020F0502020204030204" pitchFamily="34" charset="0"/>
              </a:rPr>
              <a:t>надання здобувачам освіти  системи знань щодо наукових основ формування системного підходу до пізнання товару, предмету товарознавства  як освітнього компонента, надання знань щодо суті основних категорій та понять, принципів і методів теоретичного товарознавства, закономірностей формування споживних властивостей, якості й асортименту товарів народного споживання, їх класифікації.</a:t>
            </a:r>
          </a:p>
          <a:p>
            <a:pPr algn="just"/>
            <a:endParaRPr lang="uk-UA" b="1" dirty="0">
              <a:solidFill>
                <a:schemeClr val="tx1">
                  <a:lumMod val="75000"/>
                </a:schemeClr>
              </a:solidFill>
            </a:endParaRPr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Завдання:</a:t>
            </a:r>
            <a:r>
              <a:rPr lang="uk-UA" b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uk-UA" sz="1800" b="1" dirty="0">
                <a:effectLst/>
                <a:ea typeface="Calibri" panose="020F0502020204030204" pitchFamily="34" charset="0"/>
              </a:rPr>
              <a:t>підвищення загальної професійної підготовки фахівців товарознавчого профілю , оволодіння  знаннями , необхідними для дослідження споживних властивостей і споживної цінності товарів , їх якості в торговельній мережі.</a:t>
            </a:r>
          </a:p>
          <a:p>
            <a:pPr algn="just"/>
            <a:endParaRPr lang="uk-UA" sz="1800" b="1" dirty="0">
              <a:effectLst/>
              <a:ea typeface="Calibri" panose="020F0502020204030204" pitchFamily="34" charset="0"/>
            </a:endParaRPr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Програмні результати навчання:</a:t>
            </a:r>
          </a:p>
          <a:p>
            <a:pPr algn="just"/>
            <a:r>
              <a:rPr lang="uk-UA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РН 14.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Визначати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потреби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споживачів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асортименту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товарів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підприємницькій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торговельній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endParaRPr lang="uk-UA" sz="18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1800"/>
              </a:spcBef>
              <a:spcAft>
                <a:spcPts val="600"/>
              </a:spcAft>
            </a:pPr>
            <a:r>
              <a:rPr lang="uk-UA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РН 18.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отримані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знання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й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уміння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реалізації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заходів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щодо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збереження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навколишнього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природного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безпечної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соціально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відповідальної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підприємницьких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торговельних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структур на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основі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наукових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цінностей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досягнень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суспільства</a:t>
            </a:r>
            <a:endParaRPr lang="uk-UA" sz="18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tint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736D80-D737-4BE4-81E6-1276086F6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376264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uk-UA" sz="2000" b="1" i="1" dirty="0">
                <a:solidFill>
                  <a:schemeClr val="bg2"/>
                </a:solidFill>
              </a:rPr>
              <a:t>У результаті навчання здобувач освіти повинен отримати:</a:t>
            </a:r>
            <a:br>
              <a:rPr lang="uk-UA" sz="2000" b="1" i="1" dirty="0">
                <a:solidFill>
                  <a:schemeClr val="bg2"/>
                </a:solidFill>
              </a:rPr>
            </a:br>
            <a:br>
              <a:rPr lang="uk-UA" sz="2000" b="1" i="1" dirty="0">
                <a:solidFill>
                  <a:schemeClr val="bg2"/>
                </a:solidFill>
              </a:rPr>
            </a:br>
            <a:r>
              <a:rPr lang="uk-UA" sz="2000" b="1" i="1" dirty="0">
                <a:solidFill>
                  <a:schemeClr val="bg2"/>
                </a:solidFill>
              </a:rPr>
              <a:t>загальні компетентності: </a:t>
            </a:r>
            <a:br>
              <a:rPr lang="uk-UA" sz="2000" b="1" i="1" dirty="0">
                <a:solidFill>
                  <a:schemeClr val="bg2"/>
                </a:solidFill>
              </a:rPr>
            </a:br>
            <a:r>
              <a:rPr lang="uk-UA" sz="1800" b="1" dirty="0">
                <a:solidFill>
                  <a:schemeClr val="bg2"/>
                </a:solidFill>
                <a:effectLst/>
                <a:latin typeface="+mn-lt"/>
                <a:ea typeface="Calibri" panose="020F0502020204030204" pitchFamily="34" charset="0"/>
              </a:rPr>
              <a:t>ЗК 7.</a:t>
            </a:r>
            <a:r>
              <a:rPr lang="uk-UA" sz="1800" b="1" dirty="0">
                <a:solidFill>
                  <a:schemeClr val="accent4">
                    <a:lumMod val="5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Здатність до пошуку, оброблення та аналізу інформації з різних джерел.</a:t>
            </a:r>
            <a:br>
              <a:rPr lang="uk-UA" sz="1800" b="1" dirty="0">
                <a:solidFill>
                  <a:schemeClr val="accent4">
                    <a:lumMod val="5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</a:br>
            <a:br>
              <a:rPr lang="uk-UA" b="1" i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</a:br>
            <a:endParaRPr lang="uk-UA" b="1" dirty="0">
              <a:solidFill>
                <a:schemeClr val="accent4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16D53A1-D353-45EE-8CF0-14B0EC4EB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98016"/>
          </a:xfrm>
          <a:solidFill>
            <a:schemeClr val="accent2">
              <a:lumMod val="50000"/>
            </a:schemeClr>
          </a:solidFill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800" b="1" i="1" dirty="0">
                <a:solidFill>
                  <a:srgbClr val="FFA015"/>
                </a:solidFill>
              </a:rPr>
              <a:t>Спеціальні компетентності: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solidFill>
                  <a:schemeClr val="accent1"/>
                </a:solidFill>
                <a:effectLst/>
                <a:ea typeface="Calibri" panose="020F0502020204030204" pitchFamily="34" charset="0"/>
              </a:rPr>
              <a:t>СК 1.</a:t>
            </a:r>
            <a:r>
              <a:rPr lang="uk-UA" sz="1800" b="1" dirty="0">
                <a:effectLst/>
                <a:ea typeface="Calibri" panose="020F0502020204030204" pitchFamily="34" charset="0"/>
              </a:rPr>
              <a:t> Здатність враховувати основні закономірності й сучасні досягнення у підприємницькій та торговельній діяльності.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solidFill>
                  <a:schemeClr val="accent1"/>
                </a:solidFill>
                <a:effectLst/>
                <a:ea typeface="Calibri" panose="020F0502020204030204" pitchFamily="34" charset="0"/>
              </a:rPr>
              <a:t>СК 8.</a:t>
            </a:r>
            <a:r>
              <a:rPr lang="uk-UA" sz="1800" b="1" dirty="0">
                <a:effectLst/>
                <a:ea typeface="Calibri" panose="020F0502020204030204" pitchFamily="34" charset="0"/>
              </a:rPr>
              <a:t> Здатність визначати і задовольняти потреби споживачів як пріоритетних суб’єктів ринку.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612640" algn="r"/>
              </a:tabLst>
            </a:pPr>
            <a:r>
              <a:rPr lang="uk-UA" sz="1800" b="1" dirty="0">
                <a:solidFill>
                  <a:schemeClr val="accent1"/>
                </a:solidFill>
                <a:effectLst/>
                <a:ea typeface="Calibri" panose="020F0502020204030204" pitchFamily="34" charset="0"/>
              </a:rPr>
              <a:t>СК 11. </a:t>
            </a:r>
            <a:r>
              <a:rPr lang="uk-UA" sz="1800" b="1" dirty="0">
                <a:effectLst/>
                <a:ea typeface="Calibri" panose="020F0502020204030204" pitchFamily="34" charset="0"/>
              </a:rPr>
              <a:t>Здатність формувати інформаційне середовище щодо якості і безпечності товарів, товарної асортиментної структури, правового поля здійснення торговельно-технологічних процесів.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612640" algn="r"/>
              </a:tabLst>
            </a:pPr>
            <a:r>
              <a:rPr lang="uk-UA" sz="1800" b="1" dirty="0">
                <a:solidFill>
                  <a:schemeClr val="accent1"/>
                </a:solidFill>
                <a:effectLst/>
                <a:ea typeface="Calibri" panose="020F0502020204030204" pitchFamily="34" charset="0"/>
              </a:rPr>
              <a:t>СК 12. </a:t>
            </a:r>
            <a:r>
              <a:rPr lang="uk-UA" sz="1800" b="1" dirty="0">
                <a:effectLst/>
                <a:ea typeface="Calibri" panose="020F0502020204030204" pitchFamily="34" charset="0"/>
              </a:rPr>
              <a:t>Вміння визначати відповідність якості товарів, тари, послуг вимогам законодавчо-правових актів.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81016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38414"/>
              </p:ext>
            </p:extLst>
          </p:nvPr>
        </p:nvGraphicFramePr>
        <p:xfrm>
          <a:off x="251520" y="905436"/>
          <a:ext cx="8496944" cy="5766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Лекції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Предмет, об’єкти. Зміст і завдання товарознавства товарів народного споживання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b="1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bg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Теоретичні основи формування потреб людини і споживання товарів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Споживні властивості і споживча цінність товарів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Класифікація та асортимент товарів. Штрихове  кодування товарів.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Види і засоби інформації про товари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3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Загальні</a:t>
                      </a:r>
                      <a:r>
                        <a:rPr kumimoji="0" lang="ru-RU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положення</a:t>
                      </a:r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функціонування  Державної системи стандартизації. Органи та служби  стандартизації України Категорії та види нормативних документів. 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метрології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Якість товарів. Контроль якості товарів. Оцінка рівня якості продукції. 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Сертифікація та її роль в управлінні якістю продукції. Міжгалузеві системи стандартизації. Міжнародна стандартизація.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збереження якості і маси товарів під час </a:t>
                      </a:r>
                      <a:r>
                        <a:rPr kumimoji="0" lang="uk-UA" sz="14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товаропросування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742781"/>
              </p:ext>
            </p:extLst>
          </p:nvPr>
        </p:nvGraphicFramePr>
        <p:xfrm>
          <a:off x="611560" y="1135792"/>
          <a:ext cx="8352928" cy="5075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4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5471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                                        Тема:                                                  </a:t>
                      </a:r>
                      <a:r>
                        <a:rPr lang="uk-UA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336"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Визначення енергетичної цінності продовольчих товарів.</a:t>
                      </a: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1828"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Розшифрування маркувальних  знаків і символів на товарах, тарі і упаковці.</a:t>
                      </a: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1828"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Вивчення  будови стандартів різних категорій та видів на продовольчі  і непродовольчі товари.</a:t>
                      </a: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5093"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Вивчення нормативної документації на продовольчі і непродовольчі товари. Оцінка рівня якості та контролю якості продукції різними методами , за різними показниками. 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1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Приймання</a:t>
                      </a:r>
                      <a:r>
                        <a:rPr kumimoji="0" lang="ru-RU" sz="18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товарів</a:t>
                      </a:r>
                      <a:r>
                        <a:rPr kumimoji="0" lang="ru-RU" sz="18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 </a:t>
                      </a:r>
                      <a:r>
                        <a:rPr kumimoji="0" lang="ru-RU" sz="18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якістю</a:t>
                      </a:r>
                      <a:r>
                        <a:rPr kumimoji="0" lang="ru-RU" sz="18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8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Відбір</a:t>
                      </a:r>
                      <a:r>
                        <a:rPr kumimoji="0" lang="ru-RU" sz="18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проб для </a:t>
                      </a:r>
                      <a:r>
                        <a:rPr kumimoji="0" lang="ru-RU" sz="18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аналізу</a:t>
                      </a:r>
                      <a:r>
                        <a:rPr kumimoji="0" lang="ru-RU" sz="18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продовольчих</a:t>
                      </a:r>
                      <a:r>
                        <a:rPr kumimoji="0" lang="ru-RU" sz="18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товарів</a:t>
                      </a:r>
                      <a:r>
                        <a:rPr kumimoji="0" lang="uk-UA" sz="18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336">
                <a:tc>
                  <a:txBody>
                    <a:bodyPr/>
                    <a:lstStyle/>
                    <a:p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336">
                <a:tc>
                  <a:txBody>
                    <a:bodyPr/>
                    <a:lstStyle/>
                    <a:p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730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Семінарські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490780"/>
              </p:ext>
            </p:extLst>
          </p:nvPr>
        </p:nvGraphicFramePr>
        <p:xfrm>
          <a:off x="503547" y="1628800"/>
          <a:ext cx="8280921" cy="3334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04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2898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з/п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89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Споживні властивості і споживча цінність товарів.</a:t>
                      </a:r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89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Види і засоби інформації про товар</a:t>
                      </a:r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89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Якість товарів.</a:t>
                      </a:r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44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збереження якості і маси товарів під час </a:t>
                      </a:r>
                      <a:r>
                        <a:rPr kumimoji="0" lang="uk-UA" sz="18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товаропросування</a:t>
                      </a:r>
                      <a:r>
                        <a:rPr kumimoji="0" lang="uk-UA" sz="18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449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047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111913"/>
              </p:ext>
            </p:extLst>
          </p:nvPr>
        </p:nvGraphicFramePr>
        <p:xfrm>
          <a:off x="395536" y="404664"/>
          <a:ext cx="8496944" cy="6145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4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Предмет, об’єкти. Зміст і завдання товарознавства товарів народного споживання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-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Теоретичні основи формування потреб людини і споживання товарів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Споживні властивості і споживча цінність товарів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10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Класифікація та асортимент товарів. Штрихове  кодування товарів.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Види і засоби інформації про товари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Загальні</a:t>
                      </a:r>
                      <a:r>
                        <a:rPr kumimoji="0" lang="ru-RU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положення</a:t>
                      </a:r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функціонування  Державної системи стандартизації. Органи та служби  стандартизації України Категорії та види нормативних документів. 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метрології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Якість товарів. Контроль якості товарів. Оцінка рівня якості продукції. 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6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Сертифікація та її роль в управлінні якістю продукції. Міжгалузеві системи стандартизації. Міжнародна стандартизація.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збереження якості і маси товарів під час </a:t>
                      </a:r>
                      <a:r>
                        <a:rPr kumimoji="0" lang="uk-UA" sz="14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товаропросування</a:t>
                      </a:r>
                      <a:endParaRPr kumimoji="0" lang="uk-UA" sz="1400" b="1" kern="1200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6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42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533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408455"/>
              </p:ext>
            </p:extLst>
          </p:nvPr>
        </p:nvGraphicFramePr>
        <p:xfrm>
          <a:off x="395536" y="404664"/>
          <a:ext cx="8496944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8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DejaVu Sans"/>
                        </a:rPr>
                        <a:t>КРИТЕРІЇ ОЦІНЮВАННЯ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Оцінювання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здійснюється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4-бальною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шкалою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 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Робота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здобувача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освіти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заняттях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з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предмету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оцінюється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такими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критеріями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: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відмінно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високий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ґрунтовна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аргументація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);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добре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високий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часткова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аргументація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);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задовільно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достатній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повна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аргументація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);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задовільно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низький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підготовки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відсутність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).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Оцінювання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результатів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практичних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занять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відбувається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такими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загальними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критеріями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: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-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відмінно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–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повністю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обґрунтовано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висновки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та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пропозиції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аргументовано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і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належним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чином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;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-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добре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–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повністю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але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допущено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незначні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неточності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у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розрахунках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або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оформленні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;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але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умови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належного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менше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ніж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80%;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задовільно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–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менш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ніж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70%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умови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належного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;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або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менше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ніж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80%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умови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припущення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незначних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помилок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у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розрахунках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або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оформленні</a:t>
                      </a:r>
                      <a:r>
                        <a:rPr lang="uk-UA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</a:t>
                      </a:r>
                      <a:endParaRPr lang="uk-UA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96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0" lang="uk-UA" sz="1400" b="1" kern="1200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26197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298</TotalTime>
  <Words>1598</Words>
  <Application>Microsoft Office PowerPoint</Application>
  <PresentationFormat>Екран (4:3)</PresentationFormat>
  <Paragraphs>208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Cambria</vt:lpstr>
      <vt:lpstr>Century Gothic</vt:lpstr>
      <vt:lpstr>Times New Roman</vt:lpstr>
      <vt:lpstr>Verdana</vt:lpstr>
      <vt:lpstr>Wingdings 2</vt:lpstr>
      <vt:lpstr>Яркая</vt:lpstr>
      <vt:lpstr>ТЕОРЕТИЧНІ ОСНОВИ ТОВАРОЗНАВСТВА ТА ОЦІНКА ВІДПОВІДНОСТІ </vt:lpstr>
      <vt:lpstr>Презентація PowerPoint</vt:lpstr>
      <vt:lpstr> </vt:lpstr>
      <vt:lpstr>У результаті навчання здобувач освіти повинен отримати:  загальні компетентності:  ЗК 7. Здатність до пошуку, оброблення та аналізу інформації з різних джерел.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Family</cp:lastModifiedBy>
  <cp:revision>33</cp:revision>
  <dcterms:created xsi:type="dcterms:W3CDTF">2024-02-06T17:10:51Z</dcterms:created>
  <dcterms:modified xsi:type="dcterms:W3CDTF">2025-09-29T12:20:36Z</dcterms:modified>
</cp:coreProperties>
</file>