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31.01.2013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31.01.2013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31.01.2013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31.01.2013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31.01.2013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31.01.2013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31.01.2013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31.01.2013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31.01.2013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31.01.2013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31.01.2013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31.01.2013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3;&#1086;&#1074;&#1072;&#1103;%20&#1087;&#1072;&#1087;&#1082;&#1072;%20(6)\01%20-%20Ave%20Paternum%20Deo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TLRG9xGMZVWwniVVXs6kan6WeifQp8CpscT5fkzUwKslwiLl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Презентація</a:t>
            </a:r>
          </a:p>
          <a:p>
            <a:endParaRPr lang="uk-UA" sz="3600" dirty="0" smtClean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uk-UA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     На тему </a:t>
            </a:r>
            <a:r>
              <a:rPr lang="uk-UA" sz="3600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“Соціалізація</a:t>
            </a:r>
            <a:r>
              <a:rPr lang="uk-UA" sz="3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uk-UA" sz="3600" dirty="0" err="1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особистості”</a:t>
            </a:r>
            <a:endParaRPr lang="uk-UA" sz="3600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3714752"/>
            <a:ext cx="5643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Підготувала студентка </a:t>
            </a:r>
          </a:p>
          <a:p>
            <a:r>
              <a:rPr lang="uk-UA" sz="32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Групи 3 ТКД 123.11</a:t>
            </a:r>
          </a:p>
          <a:p>
            <a:r>
              <a:rPr lang="uk-UA" sz="32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Шевчук Юстина</a:t>
            </a:r>
            <a:endParaRPr lang="uk-UA" sz="3200" dirty="0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01 - Ave Paternum De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s4.mm.bing.net/th?id=H.4951337891332255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2" name="Picture 4" descr="http://usembassykyivukr.files.wordpress.com/2010/12/untitle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276725" cy="40719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4810" y="0"/>
            <a:ext cx="49291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Arial Black" pitchFamily="34" charset="0"/>
              </a:rPr>
              <a:t>двостороннього процесу соціалізації</a:t>
            </a:r>
          </a:p>
          <a:p>
            <a:r>
              <a:rPr lang="uk-UA" sz="2400" dirty="0" smtClean="0">
                <a:solidFill>
                  <a:srgbClr val="FFFF00"/>
                </a:solidFill>
                <a:latin typeface="Arial Black" pitchFamily="34" charset="0"/>
              </a:rPr>
              <a:t>входження індивіда в систему міжособистісних стосунків і одночасне відтворення цих відносин, що реалізується в структурі сімейних, шкільних, товариських та інших зв'язків</a:t>
            </a:r>
            <a:r>
              <a:rPr lang="uk-UA" dirty="0" smtClean="0">
                <a:solidFill>
                  <a:srgbClr val="FFFF00"/>
                </a:solidFill>
                <a:latin typeface="Arial Black" pitchFamily="34" charset="0"/>
              </a:rPr>
              <a:t>).</a:t>
            </a:r>
            <a:endParaRPr lang="uk-UA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расивые обои на рабочий стол 1280x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88582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dirty="0" smtClean="0">
                <a:latin typeface="Arial Black" pitchFamily="34" charset="0"/>
              </a:rPr>
              <a:t>Міждисциплінарний підхід до вивчення процесу соціалізації передбачає виокремлення й розмежування в ньому двох взаємопов'язаних напрямів: змістового та функціонального, де перший представлений особистісними надбаннями й утвореннями, а другий характеризує те, як і під дією яких соціально-психологічних механізмів відбувається їх формування.</a:t>
            </a:r>
            <a:endParaRPr lang="uk-UA" sz="30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24.media.tumblr.com/tumblr_lwfs3qa7Of1qfjvexo1_5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878684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  <a:latin typeface="Arial Black" pitchFamily="34" charset="0"/>
              </a:rPr>
              <a:t>Характеризуючи реальні біологічні, соціальні, моральні та інші процеси, варто розглядати щось одне (розвиток чи становлення) в ролі пріоритетного, провідного. Так, з погляду фізіологічного зростання індивіда, цей процес розглядається передусім як розвиток —</a:t>
            </a:r>
          </a:p>
          <a:p>
            <a:r>
              <a:rPr lang="uk-UA" sz="2800" dirty="0" smtClean="0">
                <a:solidFill>
                  <a:srgbClr val="FF0000"/>
                </a:solidFill>
                <a:latin typeface="Arial Black" pitchFamily="34" charset="0"/>
              </a:rPr>
              <a:t>моменти становлення новоутворень тут виступають як другорядні, як такі, за допомогою яких здійснюється фізіологічний розвиток; водночас процес перетворення людського індивіда в особистість є процесом становлення, а потім уже розвитку. </a:t>
            </a:r>
          </a:p>
          <a:p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1086.photobucket.com/albums/j460/bi0tech/giftrash_stuff/3lvl/tumblr_ll3yrwenoe1qzt4vjo1_r1_5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Така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логіка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викладу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матеріалу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може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бути 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прийнятною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і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розгляді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співвідношення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дефініцій</a:t>
            </a:r>
            <a:endParaRPr lang="uk-UA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5604" name="Picture 4" descr="http://img-fotki.yandex.ru/get/5507/mobilo4kin.0/0_46fe8_874ddce0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4714876" cy="33575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785926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latin typeface="Arial Black" pitchFamily="34" charset="0"/>
              </a:rPr>
              <a:t>“Соціалізація”</a:t>
            </a:r>
            <a:endParaRPr lang="uk-UA" sz="2800" dirty="0">
              <a:latin typeface="Arial Black" pitchFamily="34" charset="0"/>
            </a:endParaRPr>
          </a:p>
        </p:txBody>
      </p:sp>
      <p:sp>
        <p:nvSpPr>
          <p:cNvPr id="8" name="Вигнута вліво стрілка 7"/>
          <p:cNvSpPr/>
          <p:nvPr/>
        </p:nvSpPr>
        <p:spPr>
          <a:xfrm rot="16200000">
            <a:off x="3643306" y="4357694"/>
            <a:ext cx="1143008" cy="25717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25606" name="Picture 6" descr="http://mms.mts.ru/datas1/000/003/419/3419094_thum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00174"/>
            <a:ext cx="4000496" cy="36433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57818" y="1428736"/>
            <a:ext cx="3786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Arial Black" pitchFamily="34" charset="0"/>
              </a:rPr>
              <a:t>розвиток</a:t>
            </a:r>
            <a:endParaRPr lang="uk-UA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best-animation.ru/lanim/fantasy/fentezy_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88582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n>
                  <a:solidFill>
                    <a:srgbClr val="FFC000"/>
                  </a:solidFill>
                </a:ln>
                <a:latin typeface="Arial Black" pitchFamily="34" charset="0"/>
              </a:rPr>
              <a:t>Загалом поняття «соціалізація» та «розвиток» не протиставляються й не ототожнюються, а взаємодоповнюються одне одним: саме психологічні особливості розвитку детермінують процес вибірковості особистості до різного роду взаємодій з оточенням; знання цих особливостей допомагає успішно здійснювати процеси навчання, виховання та формування соціально зрілої особистості.</a:t>
            </a:r>
            <a:endParaRPr lang="uk-UA" sz="3200" dirty="0">
              <a:ln>
                <a:solidFill>
                  <a:srgbClr val="FFC000"/>
                </a:solidFill>
              </a:ln>
              <a:latin typeface="Arial Black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interface.ru/iarticle/img/31851_471329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857256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Соціалізація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людини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розгортається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за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конкретних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умов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життєдіяльності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індивіда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Цей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процес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охоплює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всі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аспекти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прилучення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особистості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до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культури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навчання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й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виховання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, за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допомогою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яких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людина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набуває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спроможності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брати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участь у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суспільному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житті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Arial Black" pitchFamily="34" charset="0"/>
              </a:rPr>
              <a:t>У діяльності людина виражає себе як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Arial Black" pitchFamily="34" charset="0"/>
              </a:rPr>
              <a:t>суспільний індивід, проявляє особистісні смисли, самостійність, ініціативу, творчість і професіоналізм, засвоює нові види прояву власної активності.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Arial Black" pitchFamily="34" charset="0"/>
              </a:rPr>
              <a:t>У сфері спілкування відбувається поглиблене розуміння себе та інших учасників комунікативного процесу, збагачення змісту взаємодії та сприйняття людьми один одного. Сфера самосвідомості передбачає становлення «Я-концепції» індивіда, осмислення свого соціального статусу, засвоєння соціальних ролей, формування соціальної позиції, моральної орієнтації людини.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017.radikal.ru/i420/1111/21/e3d4918fd3a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9001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 Black" pitchFamily="34" charset="0"/>
              </a:rPr>
              <a:t>     Питання етапів і стадій соціалізації вирішується в соціально-психологічній літературі неоднозначно. За ознакою «ставлення до трудової діяльності» Г. </a:t>
            </a:r>
            <a:r>
              <a:rPr lang="uk-UA" dirty="0" err="1" smtClean="0">
                <a:latin typeface="Arial Black" pitchFamily="34" charset="0"/>
              </a:rPr>
              <a:t>Андреева</a:t>
            </a:r>
            <a:r>
              <a:rPr lang="uk-UA" dirty="0" smtClean="0">
                <a:latin typeface="Arial Black" pitchFamily="34" charset="0"/>
              </a:rPr>
              <a:t> виокремлює три стадії соціалізації — </a:t>
            </a:r>
            <a:r>
              <a:rPr lang="uk-UA" dirty="0" err="1" smtClean="0">
                <a:latin typeface="Arial Black" pitchFamily="34" charset="0"/>
              </a:rPr>
              <a:t>дотрудова</a:t>
            </a:r>
            <a:r>
              <a:rPr lang="uk-UA" dirty="0" smtClean="0">
                <a:latin typeface="Arial Black" pitchFamily="34" charset="0"/>
              </a:rPr>
              <a:t>, трудова й </a:t>
            </a:r>
            <a:r>
              <a:rPr lang="uk-UA" dirty="0" err="1" smtClean="0">
                <a:latin typeface="Arial Black" pitchFamily="34" charset="0"/>
              </a:rPr>
              <a:t>післятрудова</a:t>
            </a:r>
            <a:r>
              <a:rPr lang="uk-UA" dirty="0" smtClean="0">
                <a:latin typeface="Arial Black" pitchFamily="34" charset="0"/>
              </a:rPr>
              <a:t>.</a:t>
            </a:r>
            <a:endParaRPr lang="uk-UA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    Людина, яка </a:t>
            </a:r>
            <a:r>
              <a:rPr lang="ru-RU" dirty="0" err="1" smtClean="0">
                <a:latin typeface="Arial Black" pitchFamily="34" charset="0"/>
              </a:rPr>
              <a:t>народилася</a:t>
            </a:r>
            <a:r>
              <a:rPr lang="ru-RU" dirty="0" smtClean="0">
                <a:latin typeface="Arial Black" pitchFamily="34" charset="0"/>
              </a:rPr>
              <a:t>, не </a:t>
            </a:r>
            <a:r>
              <a:rPr lang="ru-RU" dirty="0" err="1" smtClean="0">
                <a:latin typeface="Arial Black" pitchFamily="34" charset="0"/>
              </a:rPr>
              <a:t>здатна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самостійно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існувати</a:t>
            </a:r>
            <a:r>
              <a:rPr lang="ru-RU" dirty="0" smtClean="0">
                <a:latin typeface="Arial Black" pitchFamily="34" charset="0"/>
              </a:rPr>
              <a:t> в </a:t>
            </a:r>
            <a:r>
              <a:rPr lang="ru-RU" dirty="0" err="1" smtClean="0">
                <a:latin typeface="Arial Black" pitchFamily="34" charset="0"/>
              </a:rPr>
              <a:t>соціумі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і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взаємодіяти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з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соціальним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середовищем</a:t>
            </a:r>
            <a:r>
              <a:rPr lang="ru-RU" dirty="0" smtClean="0">
                <a:latin typeface="Arial Black" pitchFamily="34" charset="0"/>
              </a:rPr>
              <a:t> без </a:t>
            </a:r>
            <a:r>
              <a:rPr lang="ru-RU" dirty="0" err="1" smtClean="0">
                <a:latin typeface="Arial Black" pitchFamily="34" charset="0"/>
              </a:rPr>
              <a:t>допомоги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й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піклування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дорослого</a:t>
            </a:r>
            <a:r>
              <a:rPr lang="ru-RU" dirty="0" smtClean="0">
                <a:latin typeface="Arial Black" pitchFamily="34" charset="0"/>
              </a:rPr>
              <a:t>. </a:t>
            </a:r>
          </a:p>
          <a:p>
            <a:r>
              <a:rPr lang="ru-RU" dirty="0" smtClean="0">
                <a:latin typeface="Arial Black" pitchFamily="34" charset="0"/>
              </a:rPr>
              <a:t>Людина </a:t>
            </a:r>
            <a:r>
              <a:rPr lang="ru-RU" dirty="0" err="1" smtClean="0">
                <a:latin typeface="Arial Black" pitchFamily="34" charset="0"/>
              </a:rPr>
              <a:t>відповідає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самій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собі</a:t>
            </a:r>
            <a:r>
              <a:rPr lang="ru-RU" dirty="0" smtClean="0">
                <a:latin typeface="Arial Black" pitchFamily="34" charset="0"/>
              </a:rPr>
              <a:t> на </a:t>
            </a:r>
            <a:r>
              <a:rPr lang="ru-RU" dirty="0" err="1" smtClean="0">
                <a:latin typeface="Arial Black" pitchFamily="34" charset="0"/>
              </a:rPr>
              <a:t>запитання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28676" name="Picture 4" descr="http://st.varietyrussia.com/pic/data/news/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0"/>
            <a:ext cx="4143372" cy="3786190"/>
          </a:xfrm>
          <a:prstGeom prst="rect">
            <a:avLst/>
          </a:prstGeom>
          <a:noFill/>
        </p:spPr>
      </p:pic>
      <p:pic>
        <p:nvPicPr>
          <p:cNvPr id="28677" name="Picture 5" descr="E:\Фото\прикольно\l_fcf7eae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071810"/>
            <a:ext cx="5357818" cy="37861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3286124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C000"/>
                </a:solidFill>
                <a:latin typeface="Arial Black" pitchFamily="34" charset="0"/>
              </a:rPr>
              <a:t>«хто я є?»</a:t>
            </a:r>
            <a:endParaRPr lang="uk-UA" sz="28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472" y="2857496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«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що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я хочу 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й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можу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?»</a:t>
            </a:r>
            <a:endParaRPr lang="uk-UA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blestiashky.narod.ru/6/animashki-5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428604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n>
                  <a:solidFill>
                    <a:srgbClr val="FFC000"/>
                  </a:solidFill>
                </a:ln>
                <a:latin typeface="Arial Black" pitchFamily="34" charset="0"/>
              </a:rPr>
              <a:t>Сучасна вітчизняна психологічна наука дедалі більшого значення надає проблемі допомоги особистості в подоланні нею кризових станів особливо на етапі набуття та закріплення професійного досвіду, що за часом може збігатися з так званою кризою середини життя людини як переходу від молодості до зрілості, нового етапу в осмисленні нею змісту власного буття і призначення в суспільстві</a:t>
            </a:r>
            <a:r>
              <a:rPr lang="uk-UA" dirty="0" smtClean="0">
                <a:ln>
                  <a:solidFill>
                    <a:srgbClr val="FFC000"/>
                  </a:solidFill>
                </a:ln>
              </a:rPr>
              <a:t>.</a:t>
            </a:r>
            <a:endParaRPr lang="uk-UA" dirty="0">
              <a:ln>
                <a:solidFill>
                  <a:srgbClr val="FFC000"/>
                </a:solidFill>
              </a:ln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s3gaming.ucoz.ru/_ph/12/2/2060988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   А</a:t>
            </a:r>
            <a:r>
              <a:rPr lang="uk-UA" sz="2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. </a:t>
            </a:r>
            <a:r>
              <a:rPr lang="uk-UA" sz="2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Мілтс</a:t>
            </a:r>
            <a:r>
              <a:rPr lang="uk-UA" sz="2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 вирішує питання розвитку і становлення особистості в суспільстві шляхом розв'язання проблеми гармонії та дисгармонії особистості. </a:t>
            </a:r>
            <a:endParaRPr lang="uk-UA" sz="2600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  <a:p>
            <a:r>
              <a:rPr lang="uk-UA" sz="2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uk-UA" sz="2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  </a:t>
            </a:r>
            <a:r>
              <a:rPr lang="uk-UA" sz="2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Гармонію </a:t>
            </a:r>
            <a:r>
              <a:rPr lang="uk-UA" sz="2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автор розглядає як поняття, яке охоплює проблему узгодження між природою, суспільством і людиною, що передбачає взаємну відповідність, рівновагу, порядок, пропорційність різних предметів і явищ.</a:t>
            </a:r>
            <a:endParaRPr lang="en-US" sz="2600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  <a:p>
            <a:r>
              <a:rPr lang="uk-UA" sz="2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 </a:t>
            </a:r>
            <a:r>
              <a:rPr lang="uk-UA" sz="2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  Поняттям </a:t>
            </a:r>
            <a:r>
              <a:rPr lang="uk-UA" sz="2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«дисгармонія» позначається брак погодженості, прояв </a:t>
            </a:r>
            <a:r>
              <a:rPr lang="uk-UA" sz="2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диспропорцій, хаос</a:t>
            </a:r>
            <a:r>
              <a:rPr lang="uk-UA" sz="2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, втрата </a:t>
            </a:r>
            <a:r>
              <a:rPr lang="uk-UA" sz="2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рівноваг</a:t>
            </a:r>
            <a:r>
              <a:rPr lang="uk-UA" sz="2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, </a:t>
            </a:r>
            <a:r>
              <a:rPr lang="uk-UA" sz="2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невідповідність предметів і явиш або їхня невідповідність наявній нормі, </a:t>
            </a:r>
            <a:r>
              <a:rPr lang="uk-UA" sz="26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взірцю.Часто-густо</a:t>
            </a:r>
            <a:r>
              <a:rPr lang="uk-UA" sz="2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uk-UA" sz="2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дане поняття поєднують з характеристиками драматичних чи трагічних проявів у людському житті. </a:t>
            </a:r>
            <a:endParaRPr lang="uk-UA" sz="2600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ISEBQUEhQWFRQUFRQVFBUVFRQVFRUUFBQVFBQUFBQXHCYeFxkjGRQUHy8gIycpLCwsFR4xNTAqNSYrLCkBCQoKDgwOGg8PGikcHBwpKSwpKSksKSkpKSksKSkpKSkpKSwpKSksKSkpLCwsLCkpLCwpKSkpLCwsKSksLCkpLP/AABEIAN8A4gMBIgACEQEDEQH/xAAbAAACAgMBAAAAAAAAAAAAAAADBAIFAAEGB//EAEIQAAEDAgIECQkHBAIDAQAAAAEAAgMEESExBRJBURNSYXGBkaGx0QYUIjJTcpKy8AcVIzNCwfFDc6LhYpMWY9IX/8QAGgEAAwEBAQEAAAAAAAAAAAAAAQIDBAAFBv/EACsRAAIBAwQCAQMEAwEAAAAAAAABAgMRIQQSMVETQXEUImEFQpGhUoGxMv/aAAwDAQACEQMRAD8A86pKZnBtuxvqt/SNw5Ewymi4jPhb4IdOLRs9xvyhaMq8aTbbyWwNtpIvZs+BvgieZRezZ8DfBItlKNHUFSlv7DgYFLF7JnwN8EVtFF7KP4G+Ci110zEy6jKcl7YyQI0EXs4/gb4IT6OIf04/gb4J3glB0aRVH2zrFeYYvZs+Bvgo+bx+zZ8DfBPCnWxQlU8v5AkJijj9mz4G+C22ii9mz4G+CtI6RT8wU3X/ACNtK4aOi9mz4G+Cw0MXsmfA3wVu2jNkF1NilVdv2/5DtK4UEXs2fA3wUvMYfZM+BvgneBsiGEFc60u2dtK40MXs2fA3wQ30UPs2fA3wVk+BBfEiqr7ZziIeZxezZ8DfBS80h9mz4G+CaMajqKnlfbFsLGki9mz4G+C15rD7NnwN8E3wSi6Fd5X2zrChpYvZs+Bvgo+bxezZ8DfBGe1DLVRSfbADMEXs2fA3wQ3QRezZ8LfBSeEF6om+2Ax0UXEZ8LfBAkbHsY34QscUBzleN+2K2U9QRruw/Ue9YtT+u7nPesXpInc6ukF42e435QpcDfJHoYfwo/cZ8oRuAXhyn9zNCQk2FFFOnBTLYhspuoNtF4YirOFiXYxWFOLbFmqyGSDxQXUn6PujwuCdYcFic2ilip+7CMbLbKeyuOFWnMvsCXyN8h2iEdIDkiCkTfAgbUN1RbNLubDYXfBZClgvsTfnQKg6UbLJk2KytkiQhgnqht0pZWixTGi606AIrGBbcV18nCToEMwlPOG9bdGE+9gsV+oUN4Ke1EGQKikI0IvagPTjwlntWiLFFHsS8gKde1KyhaYMUUkKC4orwhkLTERlPOPSdznvWLc3rO5z3rF6CEPQdHQXhj/ts+UIrqQ5hS0O8cDFf2cfyhXEUDSMCF8pVqOM38m6KuisihuMlt8GxWL6UbChNaVHyXGsIMpTsTcbSM0Z0gGxVNXWG+GHMnV6graRbCZts8VJlY0fqXOGRyEXOT/TJ+xd51DtKMAS79OjYucLythydaaPsVzZeSafO5KyaYJ3quWk6owXoG5jvn5Ro9Jb1W64UdbcmdKLBuZetq7haVMyoLU5FVFRlSceBlIsmXzRA4EKu85WmVGKn42NuGHk3WxNdDM6EHIqJ1xrWCXkcoOkQnPTRiBsx5S0hRHvQStEUICegSJiUpV5WiAos8IZajPULLQmKUNR67vePesUqkem73j3rF6SEsd7o2/Ax/22fKE8zW2XCqdG1f4UYv8AoZ8oV7Tzi3Jzr5iumpPHs1xV0EhdJbHJGDicgoefC3cn6GoYMzdYZt82KJC0lOSEhLQDYLldNJOHDYFBrmtGAHKUsarQXA5d+jHDYojR7jmLLpXHWOV+XZ0LXmir9QxfGc0dFKDtEldE+mOwIL4nbUVqJHOCOafSkJd8ZXRyxjaq+SMLTCtcRwKctRYo08aQKQp7KrqoXaKOgUI5bFHnfmkmlNHKyCw26oG5CbLjdDIW2tRsgDsUyKXYKvElslsSlTcA3GyEKS6iJlF0i5RZxoqJKg6RCfMqqILmqgpbWU3yXS0r1ohEVm3uWgFFoRAqAKCq9d3vO7ytrKofiP8Aed3lYvSRM62ipHcFGRtYz5QmGxOCZ0a/8GL+2z5QjlwXz1So9z+TdFYARSusiMkde6lwQRYY1FyQ1iTax987piHSBJ9IfXMgubZDAxwzUWov0Gxd09TvwVhC/wDkqggqbHFOiuWScHfA5cmyFI0bkpDUklMGVS4OEaqAKknbir6qbuVLWDkWqiyckB4YbVCSW6C4rbHrZtsTBSNSrmWTz3paTFWixWgYstErbY7ojYQnukLYCpiEphrGhSuEjl0GwuWWQZJAM0y9wSM2JTwzyBog+fchm5U2xb1IkBXwuBbC7kAtxTTmXWhCnUrAsQa1YiCIrfBWXXOsc3VD03e87vKxaq/zH+87vKxeouCZ3Gj3/gx+4z5QmGFa0bT3hi/ts+UJ6OlC+bqySk/k9GEcIgwBMMhFkeGhBTDdDv2C/MsUqkeyygIGnK35sVYNo3NzaUZtITsU3VsHYVXAkKTHEK3bStyKx1JHvS+ZAcCvZOjNmO8oj6RuwqAisM0LxYNpLhQc0tURgopAQHOxRirPArRXTU9kvqq1fYpaSAbFrjPsk4ieqoPYmHsCXfdWi7i2FiLLYW5ChFWWRbBbLTmoWuVguUbAMc9Ae+5TQjFks9ipGxzRNkYKnwA3ITGFMtGCEnY6wEw9C2IgplqiWlC51iD8EFz0V7TtUGsToVo5es/Mf7zu8rSlWn8V/vu+YrS9lcEbnouiKUmCIkf02fKFcU+jGO2257ro/J3R7TR03oHGCHGw9m1XFL5PRX9IDoXweo11pyX5Z7EYqMU2ckzyXJ9Vw+JHb5OTjJ5+Jd9S6IiblZPCjZyLNGtXqP7bf7sTlXguEzzQaIqb+uT1FP02jZcnMB7F3v3c3kQn6Nbv7UalPVWzBHLVQOOm8ndYXaCO1LDyTkO3vXanRm5x60M6MN76xWTy14YY3mizi/8AxiQHYtO8n3DMdRXaeaPG26iad21qR6uouQqpE4WTQD75JabQEg2FegmhO5QkojbJPHXTQbwZ5w7QzxsSk9ARmvSTRW2JV2joz6zGrTD9Q7QfGnweds0Y45AoM2jXDML0d1FGMhZAmoWuGX+KvH9QzwDwI8zfSFAdTLuK7yfOYAHQUpR6BAJL8RuW6Otja9yboM5JtETkEx92kZhdRV08LT6DSDzoMjHuFrW3k27k31Tl+DvDY5aajN7AYpiLQjrXK6anoWt5TvOKnJHuQlrHxE5UTl3aMsgup10j6feLpaZgbsA6k8dQ2B0yiFOdyFI6ytnuLsh15IRoLnHswV1U7EcSmcCVsQFXIoAFhp2hU869E/Gzzmub+LJ77vmKxMaSaOGl/uP+YrF78ZYRk2nvfkw5vmdNh/Qh2n2bVewvG49a8p0RpsMghDn2tHGMbDJgCt6fy1jbhwretq+C1P6fVdSTjnLPcjtcUr+j1OmIOw9ZT0UN968xh+0GFuco5hY9ybh+06MkBuseX1R24pdHpJU6l6sG18GOrp5t/bk9KEaFLEuTHlkzV1tbouqOt+1JrbgtcfdcP3XuVpUa0NsFdmeOnq82O8mZykdXgq2Ykfrd1N8FyVP9pMEgwkLXcV2B68j1oknlNf8AV3r5iekrRlmNjXSpsvnzP2SnqCGah22R3VZc+7yj5exDd5SfVkVpqnRrUYrk6UVB47utCmrCB67j0/6XOf8AkfOonyiHKmWlqe0G0SzkrXHG7usjvQfvNww17dvcFXO061Ddpsblojp3/ic0uy38/ef6h6womqf7Q9apHaaB2IL9LgciotLLoW67LmWSU/1ndiHGwt/UTzqmOlzsKBJpm2bwOpWWnm8CuUTpTNhkBygWPWoistkFyb/KNnH7D4ILvKFh/X83gqLQzfKF8sezrX6Q5e3/AEgSaUbxz2Fcv96h2Th1haNcd6otHbkXydF3NpG+TnFJSTX2FVxrDvQ3VnKtEaFhXK5YOndzdKG6V29V0lfbaljplvGVo0JP0Tcor2WrpDvQi5Vp0w3ehHTI5VWNCfQjnHsodIH8aT33/MViDVT3ked7nHrJWL3VHBiujIpcAjMeoU9FIQDqOtswOKcioH8U9SnOUUdFMnDIVY00xCXh0dJxT2J+LR8mxvcsNSUTdSnKI42uda10nUeltsmBo+Xid3isdoubiHs8Vljsi8NF51m1Yrfu4nIgpyBs7basjrDZrHuOCOygmb+g9imDKM2FPKo30zLx2hiGtmt6VjyrUuldX1nAd/UAtGpfxHdSrKxjnHFp6lGFOMpfckO6rSwMy+U4HqtLuxLS+Ukp9VgHPcpUxEbOxaJK0qlSX7SLqzfsHLpuox9K3MPFV89XK/1nuPO426lYPbfNDLAtUJRjwkiLcn7Kxsbt5RRwgyc7rKd1AtWVHUv6FsLCsmb+o9K2NJP29lkVzUJzAu+1+gbn2Gj0i054c4/cJpha7Ig8xVY5gQyAg6afGAqdi681UTTO39qqBVuGRRW6TcldKfobeiz4J/GPahvjec3HuVcdJv39gQnaRk43ciqUvwc5oefTHaUM0qSOkJON2Ba+8nciqqcxLocdSlDdAUNukDtRWVV0LTXIMFfI03POVpSld6R5z3rFpyJg62jmbwbPSHqNww4oR47HaFTwx/htw/S3uC02I3yXlSppt5NanY6mniVnBCNy4+mDxkXdBVpT1E2xzlhq0H6ZaNRHVQ0/1ZFMA+gqOnrqjn52ptmkp/Z35r/7XnSozvyiymmMTRgfwkZDjkpy6QlP9B/QD4JYzSH+i8dLR3lVhTkuf+oDkiR5AhSN+sUxCxxPpRkDYSWG/UVkhDTZzSOXC3YnynYFxB8aC6FWTnR8YdZ8FIU4OVlTyNcilPwAO7sUTTjd2K4NJzKJpjyJlWBYqfMWnZ2LX3c3iq4FKtmm5e9HzvsG1FKdFN4qGdEs2jtV75ryqDqT6sitQ+xdq6KN2h493afFDfoaLcesq7fToD4FWNeXYu1dFI7QkXL1lBOhotzusq6fThBdB9YK8a8uxdi6Kr7li/5daidBxb3datuB5Fvg+RN559nbF0Up0FHvd2KP3CzjO7FcujWg1OtRPsGyPRUN8nm8Y9QU2+TY2SH4f9q2YEwwciV6mp2d449HF1FLqvcL3s4i/MbLEev/ADZPff8AMVi9NSdjPZHW6Pd+FH7jPlCZDyltHj8KP3GfKEzb6K8Co/ufybY8DdPVn/Zw7FaU1cdhPLc9wVLG3n7gnoJAP3t+5WSrFMpFl1HVHZcnnN+xM8PbnPOqymqNwtyDHtTjXG2Nh3rz5xsyqYOouTZAkgJItbBMdy0AejeUU2gckIqcG4KkymacHYjL+CtB249Nk1Swi9zkEJSayMuijrdC2Jtsy3HnScNKdmHJzZ4Lo6me5vbkHQqGJwM0oBvYt+Wx7gvT0dWU04yzgRpBYJbYOuOXMeIVlFT63FPNZLGK602O3J9ZJ6umUv8Aw7DKI8dHjm51nmPL3LKapGTh12smgxlrjDkwHZgV5dRVKbtIZwEnUSC6mVnJG7C2I6u9LVMzmC5GF7Y86WEmybSK+Wl50tJAPr+FZmpByztkUIuvu2rRGUlyJZFU6m5OqyE+AblbvaOKOsdyVmgG448/8K0agHErDCNyGYhuTxjbv/dQMHKPratCmJYrngfV0M/WaffTnk60B1Jjl2qsZIFmLg/RKIx3MpmlHKpCPkKLkjrM43SA/Gk99/zFYt6Q/Ok99/zFYvcjwjNg63R35MeP6GfKEbWH1/tJ0QHBR3x9BvyhMscRuC8Sa+5/JpjwHZzdKaheMMyq9r956k1BNu/a571CcR1ctoJuW3Nn0ppp5Md9vFVkMwFsrdJPQjvqmgbL9F+bkWKULsorDrpmjM3Kgai5yvyD9yq8y62f1ZEM+qPVzxx/hDxBvce4RrcT1fstvryRYYDdv5yqSWsxxd2XUW1bbXJPba3Kn+n7Bv8ASGdKadEbb2uf0jeecJbQsDg0vebukOsf2VPqcNOXG+o22r+/bdXomsF6tKiqUbLl8ghl3H2yJiNl1W08tyralAO1CeDTDIJ7bZqHCW+sRzJ+aEEYFVNR6JSq01ZhknEOdJPb/wAgOXG3KNqk7SIdbK/dtVbw9sbqQc124O6g7wPOslTSxWUhGt3A82oB2DoAvnuKE6NuesR2KqnkIdYk2GzDK2ZshtrCPVJJ6bY47EqoP0Qlh2Zb4777UGSU7j+yVZXkbuvHd9cyN51rDPn245IeNrkUG92ONum3b2KBA3Z4qZ1ee+023/XWgmIDd23/AIwVEhSMmry9iDrY5n66Vk2f+rbUtrHE7Np6leMQXGmuOw3+txUQ88ptzJd03Lf6/lRdMMPHLPemUDtxy2kHfjSe+/5isUK782T33fMVi9yKwjLc6SjeeCYBxGZn/iExqj9RSlNKBFHj+lvyhZrk9O3HJeXKOWaU8DLp2jlRo5nHP0RuF0nGBfDE8/Kjt5Tv5kkkgp3H4pRsHT/KZjcMz2cqrXTtbntyzJOO7d0LUlWdmA/31rO6bY97cljJX6ow8O5IzVRccyens5Up5wScPrrWwdp6Bt8LKkaSiI25YDNeeYKurdIuuGNwLsM7rK2uIbuNsAUnodmtLrnYMOla6VL90hW82R0kBDGgbhn3qIqbpSefYhsejtLbrYLWKqVnSVi5xkydpajFJOJSEjpWzYJSqxUqecELU+KglZmh5RWPJuouejTRpYnfmrcmd4MfOSLE4YdiVqpLHC1sLWG/YRjjhdGcLoT7j62IbF6Fcr8i8smw57ri98sAOdY2cjLDNafffbovmh3B2m98dmeQvtC7aQkug4r/AErWNh0YjP8AZGFYN/ekA0m9h08nOl9YkkDIHl2beq67xJibmiwfVi9tt8FGSptcC3LjfalI5eg2xvktGYX39HJdFUwbhrhiTluxN93XsWEXGPZstbHtS7HXz6froTLRfZ/H13LmrDWucxWRjhH++7vKxZW/mP8Afd3lYvTXBnsXFPJ6Ddvot2cgOaYjaScus2Ax2pOk0jC1oDjiGgWsc7DkR3aYjyD7AYYNOI22ww51inCV8IvCz9jfB2GLs74DbbMZodTMB6MQJO0i4t0pE6QjNgXkjH9Nrc2BJ61L7ziAsD2O7rIeNr02O5xWEMRxEek57ieUk/wiF9+jnSH3jHxuc2dj2KTNIRX9bsd4LnTk8tEtyY61xPJ9b1ksh2m3dbbjbl7EsNKRcfLL0XeCWqNKMO2/QfBCNOTfA6lFLkBVP1nWGWXgrWmYGNFtyqIahgdcu23yPgm/vOPjdjvBaZRdrIEWlkeDlIJL7zj43Y7wUvvWPjdjvBLsfQ25djd0eGVVn3pHxux3gpN0tFxux3glcH0FTS9nS0tUnDOuXj03CP1/4u8Ewzygh4/+L/BRlRl0aI1o9l2XiyBI26rh5Qwcf/F/gpO8oYOP/i/wXKlJegucX7PU9AeTdNJBTa0LCZWek9wxAIZrG+12sJQ3bgL4DA9H5MUpETvN4iJXOa0Oa95Gs8NbfG/otY43JubnlI4CD7VWsjZGGQEMa1gcY5tYhoABJDhjYDEblH/9VHEg/wCub/6W+Ljbj+jzZRlfn+z0caC0c4uj81iJu0NkjjLb620Ne7WIyNxcEHPahnyOpLa3m8ABbG4nVBLWO1g+U4+i0BlxbNxK4SH7ZnsHotg3/lz4nefSxKLJ9rMJN7QDb+VPe+BO3eOwKsIqfC/klNuPLO1Hk3SGIWpIPSB1A7WLhrymJgzsCCbY39XMEqcPk1o1hcDRwuBdIWeg4OIbIGNBBODSXABxsDqu6eFP2rw/+n/qn24E8/Ktt+1iHdAeeKc351TxL8CeT5O8b5L0BcR5nTMAEhLjHIQBE5rSNW4JBc+wdvaRqobfJ+gLdbzGnsGveSWPAIY8x43tqFzgQAbnO9lw7vtZi/8AT0R1F92d9yC37VYhgDEBtAimFxrF9jya1jy6rQb2C7xL8Hb/AJPQ6nye0eNdzaCEsa17i4seMI7A4by4loH/ABJyVZ5V+T1K2ll1aSKIh7WBzA5rg64c7VecDgNU2H6sCc1yY+1eHdB/1T9O1BrftNhljLCYmh2rctjnuLEOwvcbLZIqir5sB1HbFzzLSXozSgZCR4HQ4hYoaQla+aRwODnvcM8i4kLa7H4G3S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data:image/jpeg;base64,/9j/4AAQSkZJRgABAQAAAQABAAD/2wCEAAkGBhISEBQUEhQWFRQUFRQVFBUVFRQVFRUUFBQVFBQUFBQXHCYeFxkjGRQUHy8gIycpLCwsFR4xNTAqNSYrLCkBCQoKDgwOGg8PGikcHBwpKSwpKSksKSkpKSksKSkpKSkpKSwpKSksKSkpLCwsLCkpLCwpKSkpLCwsKSksLCkpLP/AABEIAN8A4gMBIgACEQEDEQH/xAAbAAACAgMBAAAAAAAAAAAAAAADBAIFAAEGB//EAEIQAAEDAgIECQkHBAIDAQAAAAEAAgMEESExBRJBURNSYXGBkaGx0QYUIjJTcpKy8AcVIzNCwfFDc6LhYpMWY9IX/8QAGgEAAwEBAQEAAAAAAAAAAAAAAQIDBAAFBv/EACsRAAIBAwQCAQMEAwEAAAAAAAABAgMRIQQSMVETQXEUImEFQpGhUoGxMv/aAAwDAQACEQMRAD8A86pKZnBtuxvqt/SNw5Ewymi4jPhb4IdOLRs9xvyhaMq8aTbbyWwNtpIvZs+BvgieZRezZ8DfBItlKNHUFSlv7DgYFLF7JnwN8EVtFF7KP4G+Ci110zEy6jKcl7YyQI0EXs4/gb4IT6OIf04/gb4J3glB0aRVH2zrFeYYvZs+Bvgo+bx+zZ8DfBPCnWxQlU8v5AkJijj9mz4G+C22ii9mz4G+CtI6RT8wU3X/ACNtK4aOi9mz4G+Cw0MXsmfA3wVu2jNkF1NilVdv2/5DtK4UEXs2fA3wUvMYfZM+BvgneBsiGEFc60u2dtK40MXs2fA3wQ30UPs2fA3wVk+BBfEiqr7ZziIeZxezZ8DfBS80h9mz4G+CaMajqKnlfbFsLGki9mz4G+C15rD7NnwN8E3wSi6Fd5X2zrChpYvZs+Bvgo+bxezZ8DfBGe1DLVRSfbADMEXs2fA3wQ3QRezZ8LfBSeEF6om+2Ax0UXEZ8LfBAkbHsY34QscUBzleN+2K2U9QRruw/Ue9YtT+u7nPesXpInc6ukF42e435QpcDfJHoYfwo/cZ8oRuAXhyn9zNCQk2FFFOnBTLYhspuoNtF4YirOFiXYxWFOLbFmqyGSDxQXUn6PujwuCdYcFic2ilip+7CMbLbKeyuOFWnMvsCXyN8h2iEdIDkiCkTfAgbUN1RbNLubDYXfBZClgvsTfnQKg6UbLJk2KytkiQhgnqht0pZWixTGi606AIrGBbcV18nCToEMwlPOG9bdGE+9gsV+oUN4Ke1EGQKikI0IvagPTjwlntWiLFFHsS8gKde1KyhaYMUUkKC4orwhkLTERlPOPSdznvWLc3rO5z3rF6CEPQdHQXhj/ts+UIrqQ5hS0O8cDFf2cfyhXEUDSMCF8pVqOM38m6KuisihuMlt8GxWL6UbChNaVHyXGsIMpTsTcbSM0Z0gGxVNXWG+GHMnV6graRbCZts8VJlY0fqXOGRyEXOT/TJ+xd51DtKMAS79OjYucLythydaaPsVzZeSafO5KyaYJ3quWk6owXoG5jvn5Ro9Jb1W64UdbcmdKLBuZetq7haVMyoLU5FVFRlSceBlIsmXzRA4EKu85WmVGKn42NuGHk3WxNdDM6EHIqJ1xrWCXkcoOkQnPTRiBsx5S0hRHvQStEUICegSJiUpV5WiAos8IZajPULLQmKUNR67vePesUqkem73j3rF6SEsd7o2/Ax/22fKE8zW2XCqdG1f4UYv8AoZ8oV7Tzi3Jzr5iumpPHs1xV0EhdJbHJGDicgoefC3cn6GoYMzdYZt82KJC0lOSEhLQDYLldNJOHDYFBrmtGAHKUsarQXA5d+jHDYojR7jmLLpXHWOV+XZ0LXmir9QxfGc0dFKDtEldE+mOwIL4nbUVqJHOCOafSkJd8ZXRyxjaq+SMLTCtcRwKctRYo08aQKQp7KrqoXaKOgUI5bFHnfmkmlNHKyCw26oG5CbLjdDIW2tRsgDsUyKXYKvElslsSlTcA3GyEKS6iJlF0i5RZxoqJKg6RCfMqqILmqgpbWU3yXS0r1ohEVm3uWgFFoRAqAKCq9d3vO7ytrKofiP8Aed3lYvSRM62ipHcFGRtYz5QmGxOCZ0a/8GL+2z5QjlwXz1So9z+TdFYARSusiMkde6lwQRYY1FyQ1iTax987piHSBJ9IfXMgubZDAxwzUWov0Gxd09TvwVhC/wDkqggqbHFOiuWScHfA5cmyFI0bkpDUklMGVS4OEaqAKknbir6qbuVLWDkWqiyckB4YbVCSW6C4rbHrZtsTBSNSrmWTz3paTFWixWgYstErbY7ojYQnukLYCpiEphrGhSuEjl0GwuWWQZJAM0y9wSM2JTwzyBog+fchm5U2xb1IkBXwuBbC7kAtxTTmXWhCnUrAsQa1YiCIrfBWXXOsc3VD03e87vKxaq/zH+87vKxeouCZ3Gj3/gx+4z5QmGFa0bT3hi/ts+UJ6OlC+bqySk/k9GEcIgwBMMhFkeGhBTDdDv2C/MsUqkeyygIGnK35sVYNo3NzaUZtITsU3VsHYVXAkKTHEK3bStyKx1JHvS+ZAcCvZOjNmO8oj6RuwqAisM0LxYNpLhQc0tURgopAQHOxRirPArRXTU9kvqq1fYpaSAbFrjPsk4ieqoPYmHsCXfdWi7i2FiLLYW5ChFWWRbBbLTmoWuVguUbAMc9Ae+5TQjFks9ipGxzRNkYKnwA3ITGFMtGCEnY6wEw9C2IgplqiWlC51iD8EFz0V7TtUGsToVo5es/Mf7zu8rSlWn8V/vu+YrS9lcEbnouiKUmCIkf02fKFcU+jGO2257ro/J3R7TR03oHGCHGw9m1XFL5PRX9IDoXweo11pyX5Z7EYqMU2ckzyXJ9Vw+JHb5OTjJ5+Jd9S6IiblZPCjZyLNGtXqP7bf7sTlXguEzzQaIqb+uT1FP02jZcnMB7F3v3c3kQn6Nbv7UalPVWzBHLVQOOm8ndYXaCO1LDyTkO3vXanRm5x60M6MN76xWTy14YY3mizi/8AxiQHYtO8n3DMdRXaeaPG26iad21qR6uouQqpE4WTQD75JabQEg2FegmhO5QkojbJPHXTQbwZ5w7QzxsSk9ARmvSTRW2JV2joz6zGrTD9Q7QfGnweds0Y45AoM2jXDML0d1FGMhZAmoWuGX+KvH9QzwDwI8zfSFAdTLuK7yfOYAHQUpR6BAJL8RuW6Otja9yboM5JtETkEx92kZhdRV08LT6DSDzoMjHuFrW3k27k31Tl+DvDY5aajN7AYpiLQjrXK6anoWt5TvOKnJHuQlrHxE5UTl3aMsgup10j6feLpaZgbsA6k8dQ2B0yiFOdyFI6ytnuLsh15IRoLnHswV1U7EcSmcCVsQFXIoAFhp2hU869E/Gzzmub+LJ77vmKxMaSaOGl/uP+YrF78ZYRk2nvfkw5vmdNh/Qh2n2bVewvG49a8p0RpsMghDn2tHGMbDJgCt6fy1jbhwretq+C1P6fVdSTjnLPcjtcUr+j1OmIOw9ZT0UN968xh+0GFuco5hY9ybh+06MkBuseX1R24pdHpJU6l6sG18GOrp5t/bk9KEaFLEuTHlkzV1tbouqOt+1JrbgtcfdcP3XuVpUa0NsFdmeOnq82O8mZykdXgq2Ykfrd1N8FyVP9pMEgwkLXcV2B68j1oknlNf8AV3r5iekrRlmNjXSpsvnzP2SnqCGah22R3VZc+7yj5exDd5SfVkVpqnRrUYrk6UVB47utCmrCB67j0/6XOf8AkfOonyiHKmWlqe0G0SzkrXHG7usjvQfvNww17dvcFXO061Ddpsblojp3/ic0uy38/ef6h6womqf7Q9apHaaB2IL9LgciotLLoW67LmWSU/1ndiHGwt/UTzqmOlzsKBJpm2bwOpWWnm8CuUTpTNhkBygWPWoistkFyb/KNnH7D4ILvKFh/X83gqLQzfKF8sezrX6Q5e3/AEgSaUbxz2Fcv96h2Th1haNcd6otHbkXydF3NpG+TnFJSTX2FVxrDvQ3VnKtEaFhXK5YOndzdKG6V29V0lfbaljplvGVo0JP0Tcor2WrpDvQi5Vp0w3ehHTI5VWNCfQjnHsodIH8aT33/MViDVT3ked7nHrJWL3VHBiujIpcAjMeoU9FIQDqOtswOKcioH8U9SnOUUdFMnDIVY00xCXh0dJxT2J+LR8mxvcsNSUTdSnKI42uda10nUeltsmBo+Xid3isdoubiHs8Vljsi8NF51m1Yrfu4nIgpyBs7basjrDZrHuOCOygmb+g9imDKM2FPKo30zLx2hiGtmt6VjyrUuldX1nAd/UAtGpfxHdSrKxjnHFp6lGFOMpfckO6rSwMy+U4HqtLuxLS+Ukp9VgHPcpUxEbOxaJK0qlSX7SLqzfsHLpuox9K3MPFV89XK/1nuPO426lYPbfNDLAtUJRjwkiLcn7Kxsbt5RRwgyc7rKd1AtWVHUv6FsLCsmb+o9K2NJP29lkVzUJzAu+1+gbn2Gj0i054c4/cJpha7Ig8xVY5gQyAg6afGAqdi681UTTO39qqBVuGRRW6TcldKfobeiz4J/GPahvjec3HuVcdJv39gQnaRk43ciqUvwc5oefTHaUM0qSOkJON2Ba+8nciqqcxLocdSlDdAUNukDtRWVV0LTXIMFfI03POVpSld6R5z3rFpyJg62jmbwbPSHqNww4oR47HaFTwx/htw/S3uC02I3yXlSppt5NanY6mniVnBCNy4+mDxkXdBVpT1E2xzlhq0H6ZaNRHVQ0/1ZFMA+gqOnrqjn52ptmkp/Z35r/7XnSozvyiymmMTRgfwkZDjkpy6QlP9B/QD4JYzSH+i8dLR3lVhTkuf+oDkiR5AhSN+sUxCxxPpRkDYSWG/UVkhDTZzSOXC3YnynYFxB8aC6FWTnR8YdZ8FIU4OVlTyNcilPwAO7sUTTjd2K4NJzKJpjyJlWBYqfMWnZ2LX3c3iq4FKtmm5e9HzvsG1FKdFN4qGdEs2jtV75ryqDqT6sitQ+xdq6KN2h493afFDfoaLcesq7fToD4FWNeXYu1dFI7QkXL1lBOhotzusq6fThBdB9YK8a8uxdi6Kr7li/5daidBxb3datuB5Fvg+RN559nbF0Up0FHvd2KP3CzjO7FcujWg1OtRPsGyPRUN8nm8Y9QU2+TY2SH4f9q2YEwwciV6mp2d449HF1FLqvcL3s4i/MbLEev/ADZPff8AMVi9NSdjPZHW6Pd+FH7jPlCZDyltHj8KP3GfKEzb6K8Co/ufybY8DdPVn/Zw7FaU1cdhPLc9wVLG3n7gnoJAP3t+5WSrFMpFl1HVHZcnnN+xM8PbnPOqymqNwtyDHtTjXG2Nh3rz5xsyqYOouTZAkgJItbBMdy0AejeUU2gckIqcG4KkymacHYjL+CtB249Nk1Swi9zkEJSayMuijrdC2Jtsy3HnScNKdmHJzZ4Lo6me5vbkHQqGJwM0oBvYt+Wx7gvT0dWU04yzgRpBYJbYOuOXMeIVlFT63FPNZLGK602O3J9ZJ6umUv8Aw7DKI8dHjm51nmPL3LKapGTh12smgxlrjDkwHZgV5dRVKbtIZwEnUSC6mVnJG7C2I6u9LVMzmC5GF7Y86WEmybSK+Wl50tJAPr+FZmpByztkUIuvu2rRGUlyJZFU6m5OqyE+AblbvaOKOsdyVmgG448/8K0agHErDCNyGYhuTxjbv/dQMHKPratCmJYrngfV0M/WaffTnk60B1Jjl2qsZIFmLg/RKIx3MpmlHKpCPkKLkjrM43SA/Gk99/zFYt6Q/Ok99/zFYvcjwjNg63R35MeP6GfKEbWH1/tJ0QHBR3x9BvyhMscRuC8Sa+5/JpjwHZzdKaheMMyq9r956k1BNu/a571CcR1ctoJuW3Nn0ppp5Md9vFVkMwFsrdJPQjvqmgbL9F+bkWKULsorDrpmjM3Kgai5yvyD9yq8y62f1ZEM+qPVzxx/hDxBvce4RrcT1fstvryRYYDdv5yqSWsxxd2XUW1bbXJPba3Kn+n7Bv8ASGdKadEbb2uf0jeecJbQsDg0vebukOsf2VPqcNOXG+o22r+/bdXomsF6tKiqUbLl8ghl3H2yJiNl1W08tyralAO1CeDTDIJ7bZqHCW+sRzJ+aEEYFVNR6JSq01ZhknEOdJPb/wAgOXG3KNqk7SIdbK/dtVbw9sbqQc124O6g7wPOslTSxWUhGt3A82oB2DoAvnuKE6NuesR2KqnkIdYk2GzDK2ZshtrCPVJJ6bY47EqoP0Qlh2Zb4777UGSU7j+yVZXkbuvHd9cyN51rDPn245IeNrkUG92ONum3b2KBA3Z4qZ1ee+023/XWgmIDd23/AIwVEhSMmry9iDrY5n66Vk2f+rbUtrHE7Np6leMQXGmuOw3+txUQ88ptzJd03Lf6/lRdMMPHLPemUDtxy2kHfjSe+/5isUK782T33fMVi9yKwjLc6SjeeCYBxGZn/iExqj9RSlNKBFHj+lvyhZrk9O3HJeXKOWaU8DLp2jlRo5nHP0RuF0nGBfDE8/Kjt5Tv5kkkgp3H4pRsHT/KZjcMz2cqrXTtbntyzJOO7d0LUlWdmA/31rO6bY97cljJX6ow8O5IzVRccyens5Up5wScPrrWwdp6Bt8LKkaSiI25YDNeeYKurdIuuGNwLsM7rK2uIbuNsAUnodmtLrnYMOla6VL90hW82R0kBDGgbhn3qIqbpSefYhsejtLbrYLWKqVnSVi5xkydpajFJOJSEjpWzYJSqxUqecELU+KglZmh5RWPJuouejTRpYnfmrcmd4MfOSLE4YdiVqpLHC1sLWG/YRjjhdGcLoT7j62IbF6Fcr8i8smw57ri98sAOdY2cjLDNafffbovmh3B2m98dmeQvtC7aQkug4r/AErWNh0YjP8AZGFYN/ekA0m9h08nOl9YkkDIHl2beq67xJibmiwfVi9tt8FGSptcC3LjfalI5eg2xvktGYX39HJdFUwbhrhiTluxN93XsWEXGPZstbHtS7HXz6froTLRfZ/H13LmrDWucxWRjhH++7vKxZW/mP8Afd3lYvTXBnsXFPJ6Ddvot2cgOaYjaScus2Ax2pOk0jC1oDjiGgWsc7DkR3aYjyD7AYYNOI22ww51inCV8IvCz9jfB2GLs74DbbMZodTMB6MQJO0i4t0pE6QjNgXkjH9Nrc2BJ61L7ziAsD2O7rIeNr02O5xWEMRxEek57ieUk/wiF9+jnSH3jHxuc2dj2KTNIRX9bsd4LnTk8tEtyY61xPJ9b1ksh2m3dbbjbl7EsNKRcfLL0XeCWqNKMO2/QfBCNOTfA6lFLkBVP1nWGWXgrWmYGNFtyqIahgdcu23yPgm/vOPjdjvBaZRdrIEWlkeDlIJL7zj43Y7wUvvWPjdjvBLsfQ25djd0eGVVn3pHxux3gpN0tFxux3glcH0FTS9nS0tUnDOuXj03CP1/4u8Ewzygh4/+L/BRlRl0aI1o9l2XiyBI26rh5Qwcf/F/gpO8oYOP/i/wXKlJegucX7PU9AeTdNJBTa0LCZWek9wxAIZrG+12sJQ3bgL4DA9H5MUpETvN4iJXOa0Oa95Gs8NbfG/otY43JubnlI4CD7VWsjZGGQEMa1gcY5tYhoABJDhjYDEblH/9VHEg/wCub/6W+Ljbj+jzZRlfn+z0caC0c4uj81iJu0NkjjLb620Ne7WIyNxcEHPahnyOpLa3m8ABbG4nVBLWO1g+U4+i0BlxbNxK4SH7ZnsHotg3/lz4nefSxKLJ9rMJN7QDb+VPe+BO3eOwKsIqfC/klNuPLO1Hk3SGIWpIPSB1A7WLhrymJgzsCCbY39XMEqcPk1o1hcDRwuBdIWeg4OIbIGNBBODSXABxsDqu6eFP2rw/+n/qn24E8/Ktt+1iHdAeeKc351TxL8CeT5O8b5L0BcR5nTMAEhLjHIQBE5rSNW4JBc+wdvaRqobfJ+gLdbzGnsGveSWPAIY8x43tqFzgQAbnO9lw7vtZi/8AT0R1F92d9yC37VYhgDEBtAimFxrF9jya1jy6rQb2C7xL8Hb/AJPQ6nye0eNdzaCEsa17i4seMI7A4by4loH/ABJyVZ5V+T1K2ll1aSKIh7WBzA5rg64c7VecDgNU2H6sCc1yY+1eHdB/1T9O1BrftNhljLCYmh2rctjnuLEOwvcbLZIqir5sB1HbFzzLSXozSgZCR4HQ4hYoaQla+aRwODnvcM8i4kLa7H4G3S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0" name="Picture 6" descr="http://ukr-web.org.ua/uploads/posts/2009-01/1232640897_2008_06_07_06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357166"/>
            <a:ext cx="87154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n>
                  <a:solidFill>
                    <a:schemeClr val="bg2"/>
                  </a:solidFill>
                </a:ln>
                <a:latin typeface="Arial Black" pitchFamily="34" charset="0"/>
              </a:rPr>
              <a:t>Тут учений слушно ставить питання про те, чи завжди трагізм і драматизм — це руйнівна або спустошувальна сила, хіба вони не сприяють появі великих досягнень культури й не збагачують внутрішній світ людини, і чи маємо ми право в будь-якій ситуації стверджувати, що там, де є погодженість, то це добре, а де цього немає — погано? </a:t>
            </a:r>
          </a:p>
          <a:p>
            <a:r>
              <a:rPr lang="uk-UA" sz="2800" dirty="0" smtClean="0">
                <a:ln>
                  <a:solidFill>
                    <a:schemeClr val="bg2"/>
                  </a:solidFill>
                </a:ln>
                <a:latin typeface="Arial Black" pitchFamily="34" charset="0"/>
              </a:rPr>
              <a:t>Дисгармонія вносить стурбованість, тривогу, роздирає, мучить і гризе людські душі, водночас та ж сама дисгармонія породжує чудову </a:t>
            </a:r>
            <a:r>
              <a:rPr lang="uk-UA" sz="2800" dirty="0" smtClean="0">
                <a:ln>
                  <a:solidFill>
                    <a:schemeClr val="bg2"/>
                  </a:solidFill>
                </a:ln>
                <a:latin typeface="Arial Black" pitchFamily="34" charset="0"/>
              </a:rPr>
              <a:t>перлинку нашого життя. </a:t>
            </a:r>
            <a:endParaRPr lang="uk-UA" sz="2800" dirty="0">
              <a:ln>
                <a:solidFill>
                  <a:schemeClr val="bg2"/>
                </a:solidFill>
              </a:ln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wallpage.ru/imgbig/wallpapers_8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solidFill>
                  <a:schemeClr val="tx2"/>
                </a:solidFill>
                <a:latin typeface="Arial Black" pitchFamily="34" charset="0"/>
              </a:rPr>
              <a:t>Згідно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Arial Black" pitchFamily="34" charset="0"/>
              </a:rPr>
              <a:t>з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Arial Black" pitchFamily="34" charset="0"/>
              </a:rPr>
              <a:t>найпоширенішим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Arial Black" pitchFamily="34" charset="0"/>
              </a:rPr>
              <a:t>визначенням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, </a:t>
            </a:r>
            <a:r>
              <a:rPr lang="ru-RU" sz="2000" dirty="0" err="1" smtClean="0">
                <a:solidFill>
                  <a:schemeClr val="tx2"/>
                </a:solidFill>
                <a:latin typeface="Arial Black" pitchFamily="34" charset="0"/>
              </a:rPr>
              <a:t>соціально-психологічна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Arial Black" pitchFamily="34" charset="0"/>
              </a:rPr>
              <a:t>соціалізація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 - </a:t>
            </a:r>
            <a:r>
              <a:rPr lang="ru-RU" sz="2000" dirty="0" err="1" smtClean="0">
                <a:solidFill>
                  <a:schemeClr val="tx2"/>
                </a:solidFill>
                <a:latin typeface="Arial Black" pitchFamily="34" charset="0"/>
              </a:rPr>
              <a:t>це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Arial Black" pitchFamily="34" charset="0"/>
              </a:rPr>
              <a:t>процес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Arial Black" pitchFamily="34" charset="0"/>
              </a:rPr>
              <a:t>входження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Arial Black" pitchFamily="34" charset="0"/>
              </a:rPr>
              <a:t>індивіда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в </a:t>
            </a:r>
            <a:r>
              <a:rPr lang="ru-RU" sz="2000" dirty="0" err="1" smtClean="0">
                <a:solidFill>
                  <a:schemeClr val="tx2"/>
                </a:solidFill>
                <a:latin typeface="Arial Black" pitchFamily="34" charset="0"/>
              </a:rPr>
              <a:t>суспільство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У </a:t>
            </a:r>
            <a:r>
              <a:rPr lang="ru-RU" sz="2000" dirty="0" err="1" smtClean="0">
                <a:solidFill>
                  <a:schemeClr val="tx2"/>
                </a:solidFill>
                <a:latin typeface="Arial Black" pitchFamily="34" charset="0"/>
              </a:rPr>
              <a:t>процесі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Arial Black" pitchFamily="34" charset="0"/>
              </a:rPr>
              <a:t>соціалізації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в </a:t>
            </a:r>
            <a:r>
              <a:rPr lang="ru-RU" sz="2000" dirty="0" err="1" smtClean="0">
                <a:solidFill>
                  <a:schemeClr val="tx2"/>
                </a:solidFill>
                <a:latin typeface="Arial Black" pitchFamily="34" charset="0"/>
              </a:rPr>
              <a:t>людини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Arial Black" pitchFamily="34" charset="0"/>
              </a:rPr>
              <a:t>формуються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Arial Black" pitchFamily="34" charset="0"/>
              </a:rPr>
              <a:t>соціальні</a:t>
            </a:r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Arial Black" pitchFamily="34" charset="0"/>
              </a:rPr>
              <a:t>якості</a:t>
            </a:r>
            <a:r>
              <a:rPr lang="en-US" sz="20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uk-UA" sz="2000" dirty="0" smtClean="0">
                <a:solidFill>
                  <a:schemeClr val="tx2"/>
                </a:solidFill>
                <a:latin typeface="Arial Black" pitchFamily="34" charset="0"/>
              </a:rPr>
              <a:t>такі як:</a:t>
            </a:r>
            <a:endParaRPr lang="uk-UA" sz="20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4340" name="Picture 4" descr="http://hiblogger.net/img/articles_img/b/5/c/236393_610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2857500" cy="2857500"/>
          </a:xfrm>
          <a:prstGeom prst="rect">
            <a:avLst/>
          </a:prstGeom>
          <a:noFill/>
        </p:spPr>
      </p:pic>
      <p:pic>
        <p:nvPicPr>
          <p:cNvPr id="14342" name="Picture 6" descr="http://vau.lviv.ua/static/images/catalog/1/132613015719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071942"/>
            <a:ext cx="3500462" cy="2786058"/>
          </a:xfrm>
          <a:prstGeom prst="rect">
            <a:avLst/>
          </a:prstGeom>
          <a:noFill/>
        </p:spPr>
      </p:pic>
      <p:pic>
        <p:nvPicPr>
          <p:cNvPr id="14344" name="Picture 8" descr="http://dnz37.klasna.com/uploads/editor/434/69260/sitepage_90/image/dsc004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857364"/>
            <a:ext cx="4000496" cy="32861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1928802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Arial Black" pitchFamily="34" charset="0"/>
              </a:rPr>
              <a:t>знання</a:t>
            </a:r>
            <a:endParaRPr lang="uk-UA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4214818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Arial Black" pitchFamily="34" charset="0"/>
              </a:rPr>
              <a:t>вміння</a:t>
            </a:r>
            <a:endParaRPr lang="uk-UA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80" y="121442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Arial Black" pitchFamily="34" charset="0"/>
              </a:rPr>
              <a:t>І інші навички людського життя</a:t>
            </a:r>
            <a:endParaRPr lang="uk-UA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1.wallpapic.org/e8ef8048196f08592e468594ff4f7d79/16/16120/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 Black" pitchFamily="34" charset="0"/>
              </a:rPr>
              <a:t> </a:t>
            </a:r>
            <a:r>
              <a:rPr lang="uk-UA" sz="2100" dirty="0" smtClean="0">
                <a:latin typeface="Arial Black" pitchFamily="34" charset="0"/>
              </a:rPr>
              <a:t>Соціалізація відбувається як за умов стихійного впливу на особистість різних обставин життя, так і за умов цілеспрямованого формування особистості. Завдяки активності людини її життєвий шлях, відображення нею соціально-психологічної реальності перетворюється в складну двосторонню взаємодію особистості та соціального життя.</a:t>
            </a:r>
          </a:p>
          <a:p>
            <a:r>
              <a:rPr lang="uk-UA" sz="2100" dirty="0" smtClean="0">
                <a:latin typeface="Arial Black" pitchFamily="34" charset="0"/>
              </a:rPr>
              <a:t> Складний процес взаємовпливу </a:t>
            </a:r>
            <a:endParaRPr lang="uk-UA" sz="2100" dirty="0">
              <a:latin typeface="Arial Black" pitchFamily="34" charset="0"/>
            </a:endParaRPr>
          </a:p>
        </p:txBody>
      </p:sp>
      <p:pic>
        <p:nvPicPr>
          <p:cNvPr id="15364" name="Picture 4" descr="http://lifetips.org.ua/uploads/posts/2012-09/1347544250_111843_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143249"/>
            <a:ext cx="5429256" cy="37147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9058" y="342900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              Одне на одного</a:t>
            </a:r>
            <a:endParaRPr lang="uk-UA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143248"/>
            <a:ext cx="3714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Arial Black" pitchFamily="34" charset="0"/>
              </a:rPr>
              <a:t>і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є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джерелом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розвитку</a:t>
            </a:r>
            <a:r>
              <a:rPr lang="ru-RU" sz="2400" dirty="0" smtClean="0">
                <a:latin typeface="Arial Black" pitchFamily="34" charset="0"/>
              </a:rPr>
              <a:t> та </a:t>
            </a:r>
            <a:r>
              <a:rPr lang="ru-RU" sz="2400" dirty="0" err="1" smtClean="0">
                <a:latin typeface="Arial Black" pitchFamily="34" charset="0"/>
              </a:rPr>
              <a:t>становлення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індивіда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E:\0_23e2f_55c9751b_XL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571480"/>
            <a:ext cx="871540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   З 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погляду соціальної психології активність індивіда зумовлена людською потребою належати до соціуму, сприймати, оцінювати й осмислювати його, ідентифікувати себе із своїм народом, конкретною соціальною групою. </a:t>
            </a:r>
            <a:endParaRPr lang="uk-UA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   </a:t>
            </a:r>
          </a:p>
          <a:p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   Отже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, основа 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соціально-психологічного 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розуміння соціалізації особистості </a:t>
            </a:r>
            <a:r>
              <a:rPr lang="uk-UA" sz="2400" dirty="0" err="1" smtClean="0">
                <a:solidFill>
                  <a:schemeClr val="bg1"/>
                </a:solidFill>
                <a:latin typeface="Arial Black" pitchFamily="34" charset="0"/>
              </a:rPr>
              <a:t>грунтується</a:t>
            </a:r>
            <a:r>
              <a:rPr lang="uk-UA" sz="2400" dirty="0" smtClean="0">
                <a:solidFill>
                  <a:schemeClr val="bg1"/>
                </a:solidFill>
                <a:latin typeface="Arial Black" pitchFamily="34" charset="0"/>
              </a:rPr>
              <a:t> на характеристиці соціально-психологічного типу особистості як специфічного утворення, продукту соціально-психологічного відображення соціального життя, соціальних відно</a:t>
            </a:r>
            <a:r>
              <a:rPr lang="uk-UA" sz="2800" dirty="0" smtClean="0">
                <a:solidFill>
                  <a:schemeClr val="bg1"/>
                </a:solidFill>
                <a:latin typeface="Arial Black" pitchFamily="34" charset="0"/>
              </a:rPr>
              <a:t>син.</a:t>
            </a:r>
            <a:endParaRPr lang="uk-UA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egainet.info/uploads/posts/2011-06/www.megainet.info_5328_anim-flower-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Людина </a:t>
            </a:r>
            <a:r>
              <a:rPr lang="ru-RU" sz="2400" dirty="0" err="1" smtClean="0">
                <a:latin typeface="Arial Black" pitchFamily="34" charset="0"/>
              </a:rPr>
              <a:t>прилучається</a:t>
            </a:r>
            <a:r>
              <a:rPr lang="ru-RU" sz="2400" dirty="0" smtClean="0">
                <a:latin typeface="Arial Black" pitchFamily="34" charset="0"/>
              </a:rPr>
              <a:t> до </a:t>
            </a:r>
            <a:r>
              <a:rPr lang="ru-RU" sz="2400" dirty="0" err="1" smtClean="0">
                <a:latin typeface="Arial Black" pitchFamily="34" charset="0"/>
              </a:rPr>
              <a:t>тієї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чи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іншої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групи</a:t>
            </a:r>
            <a:r>
              <a:rPr lang="ru-RU" sz="2400" dirty="0" smtClean="0">
                <a:latin typeface="Arial Black" pitchFamily="34" charset="0"/>
              </a:rPr>
              <a:t> часто-густо </a:t>
            </a:r>
            <a:r>
              <a:rPr lang="ru-RU" sz="2400" dirty="0" err="1" smtClean="0">
                <a:latin typeface="Arial Black" pitchFamily="34" charset="0"/>
              </a:rPr>
              <a:t>саме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задля</a:t>
            </a:r>
            <a:r>
              <a:rPr lang="ru-RU" sz="2400" dirty="0" smtClean="0">
                <a:latin typeface="Arial Black" pitchFamily="34" charset="0"/>
              </a:rPr>
              <a:t> того, </a:t>
            </a:r>
            <a:r>
              <a:rPr lang="ru-RU" sz="2400" dirty="0" err="1" smtClean="0">
                <a:latin typeface="Arial Black" pitchFamily="34" charset="0"/>
              </a:rPr>
              <a:t>аби</a:t>
            </a:r>
            <a:r>
              <a:rPr lang="ru-RU" sz="2400" dirty="0" smtClean="0">
                <a:latin typeface="Arial Black" pitchFamily="34" charset="0"/>
              </a:rPr>
              <a:t> стати </a:t>
            </a:r>
            <a:r>
              <a:rPr lang="ru-RU" sz="2400" dirty="0" err="1" smtClean="0">
                <a:latin typeface="Arial Black" pitchFamily="34" charset="0"/>
              </a:rPr>
              <a:t>її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частиною</a:t>
            </a:r>
            <a:r>
              <a:rPr lang="ru-RU" sz="2400" dirty="0" smtClean="0">
                <a:latin typeface="Arial Black" pitchFamily="34" charset="0"/>
              </a:rPr>
              <a:t>, </a:t>
            </a:r>
            <a:r>
              <a:rPr lang="ru-RU" sz="2400" dirty="0" err="1" smtClean="0">
                <a:latin typeface="Arial Black" pitchFamily="34" charset="0"/>
              </a:rPr>
              <a:t>осягнути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почуття</a:t>
            </a:r>
            <a:r>
              <a:rPr lang="ru-RU" sz="2400" dirty="0" smtClean="0">
                <a:latin typeface="Arial Black" pitchFamily="34" charset="0"/>
              </a:rPr>
              <a:t> </a:t>
            </a:r>
            <a:endParaRPr lang="uk-UA" sz="2400" dirty="0">
              <a:latin typeface="Arial Black" pitchFamily="34" charset="0"/>
            </a:endParaRPr>
          </a:p>
        </p:txBody>
      </p:sp>
      <p:pic>
        <p:nvPicPr>
          <p:cNvPr id="17414" name="Picture 6" descr="http://i34.beon.ru/3/27/2022703/54/97830554/tumblr_meotj6lbro1rmua9qo1_500_larg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4572000" cy="27860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285860"/>
            <a:ext cx="128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Arial Black" pitchFamily="34" charset="0"/>
              </a:rPr>
              <a:t>ми</a:t>
            </a:r>
            <a:endParaRPr lang="uk-UA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135729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Arial Black" pitchFamily="34" charset="0"/>
              </a:rPr>
              <a:t>І  почуття </a:t>
            </a:r>
            <a:endParaRPr lang="uk-UA" sz="2400" dirty="0">
              <a:latin typeface="Arial Black" pitchFamily="34" charset="0"/>
            </a:endParaRPr>
          </a:p>
        </p:txBody>
      </p:sp>
      <p:pic>
        <p:nvPicPr>
          <p:cNvPr id="17418" name="Picture 10" descr="http://aratta-ukraine.com/textua/11120303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928934"/>
            <a:ext cx="4714876" cy="37147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00562" y="3214686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Arial Black" pitchFamily="34" charset="0"/>
              </a:rPr>
              <a:t>“Я” серед </a:t>
            </a:r>
            <a:r>
              <a:rPr lang="uk-UA" sz="2400" dirty="0" err="1" smtClean="0">
                <a:latin typeface="Arial Black" pitchFamily="34" charset="0"/>
              </a:rPr>
              <a:t>“ми</a:t>
            </a:r>
            <a:r>
              <a:rPr lang="uk-UA" dirty="0" err="1" smtClean="0">
                <a:latin typeface="Arial Black" pitchFamily="34" charset="0"/>
              </a:rPr>
              <a:t>”</a:t>
            </a:r>
            <a:endParaRPr lang="uk-UA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071942"/>
            <a:ext cx="44291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Arial Black" pitchFamily="34" charset="0"/>
              </a:rPr>
              <a:t>що позбавляє самотності, дає відчуття сили і впевненості, спонукує до впливу на соціальне життя у групі в процесі міжособистісних контактів, сприяє набуттю індивідуального досвіду.</a:t>
            </a:r>
            <a:endParaRPr lang="uk-UA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fonchik.ru/wp-content/uploads/2010/02/circl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84296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Arial Black" pitchFamily="34" charset="0"/>
              </a:rPr>
              <a:t>Отже, двосторонній процес соціалізації передбачає засвоєння індивідом соціального досвіду шляхом входження в соціальне середовище, систему соціальних зв'язків і активне відтворення цих зв'язків. Тобто людина не лише адаптується до умов соціуму, елементів культури, норм, що формуються на різних рівнях життєдіяльності суспільства, але й перетворює їх у власні цінності, орієнтації, установки завдяки власній активності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emiart.ru/forum/uploads3/post-748403-1249690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428604"/>
            <a:ext cx="835824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Arial Black" pitchFamily="34" charset="0"/>
              </a:rPr>
              <a:t>Соціалізація як одиничний процес пов'язана з індивідуалізацією особистості, виробленням нею власної лінії поведінки, набуттям особистого життєвого досвіду і як результат — становленням індивідуальності.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Arial Black" pitchFamily="34" charset="0"/>
              </a:rPr>
              <a:t>Хоч би яка галузь наукового знання досліджувала феномен соціалізації, в ньому постійно розкривають нові якості, що лише підкреслює </a:t>
            </a:r>
            <a:r>
              <a:rPr lang="uk-UA" sz="2800" dirty="0" err="1" smtClean="0">
                <a:solidFill>
                  <a:schemeClr val="bg1"/>
                </a:solidFill>
                <a:latin typeface="Arial Black" pitchFamily="34" charset="0"/>
              </a:rPr>
              <a:t>багатоаспектність</a:t>
            </a:r>
            <a:r>
              <a:rPr lang="uk-UA" sz="2800" dirty="0" smtClean="0">
                <a:solidFill>
                  <a:schemeClr val="bg1"/>
                </a:solidFill>
                <a:latin typeface="Arial Black" pitchFamily="34" charset="0"/>
              </a:rPr>
              <a:t> даного поняття, а не означає щораз нове його тлумачення. </a:t>
            </a:r>
          </a:p>
          <a:p>
            <a:endParaRPr lang="uk-UA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estgif.ru/_ph/48/2/38599976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8715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n>
                  <a:solidFill>
                    <a:srgbClr val="FFC000"/>
                  </a:solidFill>
                </a:ln>
                <a:latin typeface="Arial Black" pitchFamily="34" charset="0"/>
              </a:rPr>
              <a:t>Принагідно слід зазначити, </a:t>
            </a:r>
            <a:r>
              <a:rPr lang="uk-UA" sz="2400" dirty="0" err="1" smtClean="0">
                <a:ln>
                  <a:solidFill>
                    <a:srgbClr val="FFC000"/>
                  </a:solidFill>
                </a:ln>
                <a:latin typeface="Arial Black" pitchFamily="34" charset="0"/>
              </a:rPr>
              <a:t>шо</a:t>
            </a:r>
            <a:r>
              <a:rPr lang="uk-UA" sz="2400" dirty="0" smtClean="0">
                <a:ln>
                  <a:solidFill>
                    <a:srgbClr val="FFC000"/>
                  </a:solidFill>
                </a:ln>
                <a:latin typeface="Arial Black" pitchFamily="34" charset="0"/>
              </a:rPr>
              <a:t> найбільш повну і об'єктивну характеристику соціалізації можна отримати лише внаслідок </a:t>
            </a:r>
            <a:r>
              <a:rPr lang="uk-UA" sz="2400" dirty="0" smtClean="0">
                <a:ln>
                  <a:solidFill>
                    <a:srgbClr val="FFC000"/>
                  </a:solidFill>
                </a:ln>
                <a:latin typeface="Arial Black" pitchFamily="34" charset="0"/>
              </a:rPr>
              <a:t>між дисциплінарною </a:t>
            </a:r>
            <a:r>
              <a:rPr lang="uk-UA" sz="2400" dirty="0" smtClean="0">
                <a:ln>
                  <a:solidFill>
                    <a:srgbClr val="FFC000"/>
                  </a:solidFill>
                </a:ln>
                <a:latin typeface="Arial Black" pitchFamily="34" charset="0"/>
              </a:rPr>
              <a:t>дослідження цього процесу, проведення якого потребує дотримання основних методологічних принципів:</a:t>
            </a:r>
            <a:endParaRPr lang="uk-UA" sz="2400" dirty="0">
              <a:ln>
                <a:solidFill>
                  <a:srgbClr val="FFC000"/>
                </a:solidFill>
              </a:ln>
              <a:latin typeface="Arial Black" pitchFamily="34" charset="0"/>
            </a:endParaRPr>
          </a:p>
        </p:txBody>
      </p:sp>
      <p:pic>
        <p:nvPicPr>
          <p:cNvPr id="20484" name="Picture 4" descr="http://www.pandia.ru/wp-content/uploads/2010/12/wpid-0802336472856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643182"/>
            <a:ext cx="5286380" cy="42148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57620" y="5286388"/>
            <a:ext cx="503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Arial Black" pitchFamily="34" charset="0"/>
              </a:rPr>
              <a:t>соціальної детермінації</a:t>
            </a:r>
            <a:endParaRPr lang="uk-UA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71810"/>
            <a:ext cx="38576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n>
                  <a:solidFill>
                    <a:srgbClr val="FFC000"/>
                  </a:solidFill>
                </a:ln>
              </a:rPr>
              <a:t>(</a:t>
            </a:r>
            <a:r>
              <a:rPr lang="uk-UA" sz="2400" dirty="0" smtClean="0">
                <a:ln>
                  <a:solidFill>
                    <a:srgbClr val="FFC000"/>
                  </a:solidFill>
                </a:ln>
                <a:latin typeface="Arial Black" pitchFamily="34" charset="0"/>
              </a:rPr>
              <a:t>соціально-економічний розвиток суспільства детермінує умови існування найближчого оточення і впливає на процес соціалізації);</a:t>
            </a:r>
            <a:endParaRPr lang="uk-UA" sz="2400" dirty="0">
              <a:ln>
                <a:solidFill>
                  <a:srgbClr val="FFC000"/>
                </a:solidFill>
              </a:ln>
              <a:latin typeface="Arial Black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s3.mm.bing.net/th?id=H.4644187675887778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http://i86.beon.ru/33/19/2321933/49/98313449/FACK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0"/>
            <a:ext cx="4762500" cy="39624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6248" y="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u="sng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самодетермінації</a:t>
            </a:r>
            <a:endParaRPr lang="uk-UA" sz="3200" b="1" i="1" u="sng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14290"/>
            <a:ext cx="36433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(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індивід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процесі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соціалізації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розглядається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як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активне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начало в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перетворенні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матеріальних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і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духовних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 Black" pitchFamily="34" charset="0"/>
              </a:rPr>
              <a:t>цінностей</a:t>
            </a:r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);</a:t>
            </a:r>
            <a:endParaRPr lang="uk-UA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1510" name="Picture 6" descr="http://ukurier.gov.ua/media/images/2012-6/IMG_1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4857752" cy="40719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429264"/>
            <a:ext cx="4500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діяльнісного</a:t>
            </a:r>
            <a:r>
              <a:rPr lang="uk-UA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опосередкування</a:t>
            </a:r>
            <a:endParaRPr lang="uk-UA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066" y="4143380"/>
            <a:ext cx="4071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n>
                  <a:solidFill>
                    <a:srgbClr val="FFC000"/>
                  </a:solidFill>
                </a:ln>
                <a:latin typeface="Arial Black" pitchFamily="34" charset="0"/>
              </a:rPr>
              <a:t>(активна взаємодія зі своїм найближчим оточенням, що здійснюється в процесі спілкування та діяльності);</a:t>
            </a:r>
            <a:endParaRPr lang="uk-UA" sz="2400" dirty="0">
              <a:ln>
                <a:solidFill>
                  <a:srgbClr val="FFC000"/>
                </a:solidFill>
              </a:ln>
              <a:latin typeface="Arial Black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951</Words>
  <Application>Microsoft Office PowerPoint</Application>
  <PresentationFormat>Екран (4:3)</PresentationFormat>
  <Paragraphs>58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Користувач Windows</cp:lastModifiedBy>
  <cp:revision>25</cp:revision>
  <dcterms:created xsi:type="dcterms:W3CDTF">2013-01-30T15:11:51Z</dcterms:created>
  <dcterms:modified xsi:type="dcterms:W3CDTF">2013-01-31T07:38:14Z</dcterms:modified>
</cp:coreProperties>
</file>