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7" r:id="rId1"/>
  </p:sldMasterIdLst>
  <p:sldIdLst>
    <p:sldId id="256" r:id="rId2"/>
    <p:sldId id="257" r:id="rId3"/>
    <p:sldId id="258" r:id="rId4"/>
    <p:sldId id="259" r:id="rId5"/>
    <p:sldId id="262" r:id="rId6"/>
    <p:sldId id="266" r:id="rId7"/>
    <p:sldId id="267" r:id="rId8"/>
    <p:sldId id="270" r:id="rId9"/>
    <p:sldId id="268" r:id="rId10"/>
    <p:sldId id="269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9110" autoAdjust="0"/>
  </p:normalViewPr>
  <p:slideViewPr>
    <p:cSldViewPr>
      <p:cViewPr>
        <p:scale>
          <a:sx n="80" d="100"/>
          <a:sy n="80" d="100"/>
        </p:scale>
        <p:origin x="-1086" y="-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46788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19372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037503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73987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7384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996389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294704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57668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78194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70266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70551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9648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7724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1382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53585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3783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4E190F-EE64-4306-A23C-8668F1499508}" type="datetimeFigureOut">
              <a:rPr lang="uk-UA" smtClean="0"/>
              <a:t>20.08.2025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9822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8" r:id="rId1"/>
    <p:sldLayoutId id="2147483959" r:id="rId2"/>
    <p:sldLayoutId id="2147483960" r:id="rId3"/>
    <p:sldLayoutId id="2147483961" r:id="rId4"/>
    <p:sldLayoutId id="2147483962" r:id="rId5"/>
    <p:sldLayoutId id="2147483963" r:id="rId6"/>
    <p:sldLayoutId id="2147483964" r:id="rId7"/>
    <p:sldLayoutId id="2147483965" r:id="rId8"/>
    <p:sldLayoutId id="2147483966" r:id="rId9"/>
    <p:sldLayoutId id="2147483967" r:id="rId10"/>
    <p:sldLayoutId id="2147483968" r:id="rId11"/>
    <p:sldLayoutId id="2147483969" r:id="rId12"/>
    <p:sldLayoutId id="2147483970" r:id="rId13"/>
    <p:sldLayoutId id="2147483971" r:id="rId14"/>
    <p:sldLayoutId id="2147483972" r:id="rId15"/>
    <p:sldLayoutId id="214748397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068960"/>
            <a:ext cx="8062912" cy="2808312"/>
          </a:xfrm>
          <a:noFill/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САНІТАРІЯ І ГІГІЄНА</a:t>
            </a:r>
            <a:b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i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(на основі повної загальної середньої освіти)</a:t>
            </a:r>
            <a: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4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3094160"/>
          </a:xfrm>
        </p:spPr>
        <p:txBody>
          <a:bodyPr/>
          <a:lstStyle/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ТЕРНОПІЛЬСЬКИЙ ФАХОВИЙ КОЛЕДЖ ХАРЧОВИХ ТЕХНОЛОГІЙ І ТОРГІВЛІ</a:t>
            </a:r>
          </a:p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ЦИКЛОВА КОМІСІЯ ПРИРОДНИЧО-НАУКОВИХ ДИСЦИПЛІН</a:t>
            </a:r>
          </a:p>
          <a:p>
            <a:pPr algn="ctr"/>
            <a:endParaRPr lang="uk-UA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</a:t>
            </a: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ОСВІТНЬОГО  КОМПОНЕНТА</a:t>
            </a:r>
          </a:p>
        </p:txBody>
      </p:sp>
    </p:spTree>
    <p:extLst>
      <p:ext uri="{BB962C8B-B14F-4D97-AF65-F5344CB8AC3E}">
        <p14:creationId xmlns:p14="http://schemas.microsoft.com/office/powerpoint/2010/main" val="2198121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1835696" y="188640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 ОЦІНЮВАННЯ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82DA99F2-5B24-4DA7-904A-D81740A901F3}"/>
              </a:ext>
            </a:extLst>
          </p:cNvPr>
          <p:cNvSpPr txBox="1"/>
          <p:nvPr/>
        </p:nvSpPr>
        <p:spPr>
          <a:xfrm>
            <a:off x="323528" y="689788"/>
            <a:ext cx="6553522" cy="5478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«відмінно»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відповідях на запитання студент виявляє всебічні, систематизовані, глибокі знання програмного матеріалу, уміння виконувати практичні завдання, знання основної і додаткової літератури передбачених програмою на рівні творчого використання. Відповіді свідчать  про розуміння  суті матеріалу та його практичної значимості.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«добре»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повне знання програмного матеріалу, обсягом, що необхідний для подальшого навчання, успішне виконання завдань і освоєння основної літератури, передбаченої програмою на рівні аналітичного відтворення. Студент виявляє знання і розуміння матеріалу, проте не зовсім повно відповідає на запитання, припускається </a:t>
            </a:r>
            <a:r>
              <a:rPr lang="uk-UA" sz="14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неточностей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«задовільно»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повне знання основного програмного матеріалу, обсягом, що необхідний для подальшого навчання і роботи, здатність впоратись з використанням завдань, передбачених програмою на рівні репродуктивного відтворення, припускається </a:t>
            </a:r>
            <a:r>
              <a:rPr lang="uk-UA" sz="14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неточностей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 розв’язуванні вправ, висвітленні окремих понять та визначень.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«незадовільно»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серйозні прогалини в знаннях основного матеріалу, припустився принципових помилок при виконанні завдання на рівні нижче репродуктивного відтворення.</a:t>
            </a:r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1510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1582340"/>
            <a:ext cx="691276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1.Білоруська І.С. Основи мікробіології, санітарії і гігієни. – К.: Техніка, 2008.</a:t>
            </a:r>
          </a:p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2.Векірчик К.М. Практикум з мікробіології. - К.:Либідь, 2007.</a:t>
            </a:r>
          </a:p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3.Векірчик К.М. Мікробіологія з основами вірусології. - К.: Либідь 2006.</a:t>
            </a:r>
          </a:p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4.Зубар Н.М.,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Рудь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Ю.В. Булгакова Н.К. Фізіологія харчування: Практикум: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посібник – К.: Київ. нац.-економ. Університет, 2011.</a:t>
            </a:r>
          </a:p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5.Іванова О.В.,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Капліна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Т.В.Санітарія та гігієна закладів ресторанного господарства:підручник.-Суми:Університетська книга,2015. </a:t>
            </a:r>
          </a:p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6.Коваленко В.О.,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Цихановська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І.В., Лазарєва Т.А. та ін. Технічна мікробіологія: підручник – Х.:Світ Книги, 2016.</a:t>
            </a:r>
          </a:p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7.Корзун В.Н. Гігієна харчування, підручник. Київ нац. торгівельно-економічний університет, 2010.</a:t>
            </a:r>
          </a:p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8.Малигіна В.Д. Мікробіологія та фізіологія харчування. Навчальний посібник. – К.: Кондор, 2009.</a:t>
            </a:r>
          </a:p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9.Олійник О.М. Основи фізіології, санітарії та гігієни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харчування.-Львів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Оріяна-нова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», 2006.</a:t>
            </a:r>
          </a:p>
          <a:p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10.Орлова Н.Я. Фізіологія та біохімія харчування. Київ: Державне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торгово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- економічне управління. 2011.</a:t>
            </a:r>
          </a:p>
          <a:p>
            <a:pPr lvl="0" algn="just">
              <a:spcAft>
                <a:spcPts val="600"/>
              </a:spcAft>
              <a:tabLst>
                <a:tab pos="228600" algn="l"/>
              </a:tabLst>
            </a:pP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3385CF4-B3B7-427C-A3F9-ABEFDF02694E}"/>
              </a:ext>
            </a:extLst>
          </p:cNvPr>
          <p:cNvSpPr txBox="1"/>
          <p:nvPr/>
        </p:nvSpPr>
        <p:spPr>
          <a:xfrm>
            <a:off x="1691680" y="692696"/>
            <a:ext cx="45910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20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РЕКОМЕНДОВАНІ ДЖЕРЕЛА ІНФОРМАЦІЇ</a:t>
            </a:r>
          </a:p>
        </p:txBody>
      </p:sp>
    </p:spTree>
    <p:extLst>
      <p:ext uri="{BB962C8B-B14F-4D97-AF65-F5344CB8AC3E}">
        <p14:creationId xmlns:p14="http://schemas.microsoft.com/office/powerpoint/2010/main" val="2409147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8305326"/>
              </p:ext>
            </p:extLst>
          </p:nvPr>
        </p:nvGraphicFramePr>
        <p:xfrm>
          <a:off x="-267" y="0"/>
          <a:ext cx="9144000" cy="68579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267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88550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1581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61918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ГАЛУЗЬ ЗНАНЬ </a:t>
                      </a:r>
                      <a:endParaRPr lang="uk-UA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 ВИРОБНИЦТВО ТА ТЕХНОЛОГІЇ</a:t>
                      </a: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Спеціальність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181 ХАРЧОВІ ТЕХНОЛОГІЇ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16209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 - професійна програма 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ВИРОБНИЦТВО ХАРЧОВОЇ ПРОДУКЦІЇ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61918">
                <a:tc rowSpan="7">
                  <a:txBody>
                    <a:bodyPr/>
                    <a:lstStyle/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uk-UA" sz="1800" b="1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ТЕХНОЛОГІЧНЕ ВІДДІЛЕННЯ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 - професійний ступінь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фаховий молодший бакалавр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 освітнього компонента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обов’язковий 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83492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Мова викладання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українська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57511">
                <a:tc vMerge="1">
                  <a:txBody>
                    <a:bodyPr/>
                    <a:lstStyle/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кредитів ЄКТС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noProof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Розподіл за видами занять та годинами навчання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51295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аудиторні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лекційні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семінарські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самостійна робота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82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підсумкового контролю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залік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4664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2191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638"/>
            <a:ext cx="8785225" cy="2441575"/>
          </a:xfrm>
        </p:spPr>
        <p:txBody>
          <a:bodyPr>
            <a:noAutofit/>
          </a:bodyPr>
          <a:lstStyle/>
          <a:p>
            <a:pPr algn="just"/>
            <a: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/>
            </a:r>
            <a:b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476672"/>
            <a:ext cx="7128792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anose="02020603050405020304" pitchFamily="18" charset="0"/>
              </a:rPr>
              <a:t>Мета: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 у майбутніх фахівців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системи знань, необхідних для практичної діяльності у закладах харчування, опанування теоретичних основ організації роботи закладів харчового виробництва згідно вимогам державного санітарного законодавства</a:t>
            </a:r>
          </a:p>
          <a:p>
            <a:pPr algn="just"/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Завдання: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оволодіння здобувачами освіти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комплексу теоретичних знань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 практичних навиків мікробіологічного дослідження якості харчових товарів, сировини та матеріалів, гігієнічних нормативів у закладах харчового виробництва, а також вирішальне значення для виробництва харчової продукції високої якості, її повноцінності та нешкідливості для споживачів</a:t>
            </a:r>
          </a:p>
          <a:p>
            <a:pPr algn="just"/>
            <a:endParaRPr lang="uk-UA" sz="16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Програмні результати навчання:</a:t>
            </a: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РН 5.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Виявляти причини виникнення виробничих ситуацій і знаходити шляхи їх вирішення</a:t>
            </a:r>
          </a:p>
          <a:p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РН 8.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Обирати сучасне технологічне устаткування для технічного оснащення</a:t>
            </a:r>
            <a:b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нових або реконструйованих виробничих дільниць (підрозділів).</a:t>
            </a:r>
          </a:p>
          <a:p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РН 10.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Застосовувати системи управління якістю та безпечністю харчової</a:t>
            </a:r>
            <a:b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продукції під час її виробництва.</a:t>
            </a:r>
          </a:p>
          <a:p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РН 12.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Організовувати роботу окремих виробничих дільниць (підрозділів)</a:t>
            </a:r>
            <a:b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харчових підприємств і координувати їх діяльність.</a:t>
            </a:r>
          </a:p>
          <a:p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РН 15.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Організовувати безпечні умови праці під час виробничої діяльності</a:t>
            </a:r>
          </a:p>
          <a:p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РН 16.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Забезпечувати процес виробництва харчової та суміжної продукції з</a:t>
            </a:r>
            <a:b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дотриманням вимог екологічної безпеки.</a:t>
            </a:r>
          </a:p>
          <a:p>
            <a:pPr algn="just"/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779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55576" y="332656"/>
            <a:ext cx="655272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результаті навчання здобувач освіти повинен отримати</a:t>
            </a:r>
          </a:p>
          <a:p>
            <a:pPr algn="just"/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компетентності: </a:t>
            </a:r>
          </a:p>
          <a:p>
            <a:pPr algn="just">
              <a:lnSpc>
                <a:spcPct val="150000"/>
              </a:lnSpc>
            </a:pP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ЗК3.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застосовувати знання у практичних ситуаціях </a:t>
            </a:r>
          </a:p>
          <a:p>
            <a:pPr algn="just">
              <a:lnSpc>
                <a:spcPct val="150000"/>
              </a:lnSpc>
            </a:pP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ЗК7.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вчитися і оволодівати сучасними знаннями. </a:t>
            </a:r>
          </a:p>
          <a:p>
            <a:pPr algn="just"/>
            <a:endParaRPr lang="uk-UA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 компетентності:</a:t>
            </a:r>
          </a:p>
          <a:p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 3.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Здатність проводити контроль якості і безпечності сировини, напівфабрикатів, харчової продукції та продукції суміжних виробництв.</a:t>
            </a:r>
          </a:p>
          <a:p>
            <a:endParaRPr lang="uk-UA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 4.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Здатність застосовувати практичні уміння і навички під час виробництва якісної і безпечної продукції.</a:t>
            </a:r>
          </a:p>
          <a:p>
            <a:endParaRPr lang="uk-UA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 10.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Здатність забезпечувати екологічну безпеку під час виробництва харчової та суміжної продукції.</a:t>
            </a:r>
          </a:p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5641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3446049"/>
              </p:ext>
            </p:extLst>
          </p:nvPr>
        </p:nvGraphicFramePr>
        <p:xfrm>
          <a:off x="251520" y="1556792"/>
          <a:ext cx="7056784" cy="40445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2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62150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9704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РОЗДІЛИ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1. Основи</a:t>
                      </a:r>
                      <a:r>
                        <a:rPr lang="uk-UA" sz="1600" b="1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гігієни і санітарії.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2. Забезпечення</a:t>
                      </a:r>
                      <a:r>
                        <a:rPr lang="uk-UA" sz="1600" b="1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якості харчових продуктів, готових страв у закладах харчування та вимоги до технологічного процесу.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3. Санітарно</a:t>
                      </a:r>
                      <a:r>
                        <a:rPr lang="uk-UA" sz="1600" b="1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гігієнічні основи профілактики харчових захворювань.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31630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  <p:sp>
        <p:nvSpPr>
          <p:cNvPr id="4" name="Прямоугольник 1">
            <a:extLst>
              <a:ext uri="{FF2B5EF4-FFF2-40B4-BE49-F238E27FC236}">
                <a16:creationId xmlns:a16="http://schemas.microsoft.com/office/drawing/2014/main" xmlns="" id="{2295EB47-2BCD-42BD-83F4-051309C6E47D}"/>
              </a:ext>
            </a:extLst>
          </p:cNvPr>
          <p:cNvSpPr/>
          <p:nvPr/>
        </p:nvSpPr>
        <p:spPr>
          <a:xfrm>
            <a:off x="1493912" y="548680"/>
            <a:ext cx="4572000" cy="523220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/>
          <a:p>
            <a:pPr algn="ctr"/>
            <a:r>
              <a:rPr lang="uk-UA" sz="2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СТРУКТУРА КУРСУ</a:t>
            </a:r>
          </a:p>
        </p:txBody>
      </p:sp>
    </p:spTree>
    <p:extLst>
      <p:ext uri="{BB962C8B-B14F-4D97-AF65-F5344CB8AC3E}">
        <p14:creationId xmlns:p14="http://schemas.microsoft.com/office/powerpoint/2010/main" val="1973984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:a16="http://schemas.microsoft.com/office/drawing/2014/main" xmlns="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9874257"/>
              </p:ext>
            </p:extLst>
          </p:nvPr>
        </p:nvGraphicFramePr>
        <p:xfrm>
          <a:off x="611560" y="593150"/>
          <a:ext cx="6336704" cy="67528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7963">
                  <a:extLst>
                    <a:ext uri="{9D8B030D-6E8A-4147-A177-3AD203B41FA5}">
                      <a16:colId xmlns:a16="http://schemas.microsoft.com/office/drawing/2014/main" xmlns="" val="2372197211"/>
                    </a:ext>
                  </a:extLst>
                </a:gridCol>
                <a:gridCol w="5488741">
                  <a:extLst>
                    <a:ext uri="{9D8B030D-6E8A-4147-A177-3AD203B41FA5}">
                      <a16:colId xmlns:a16="http://schemas.microsoft.com/office/drawing/2014/main" xmlns="" val="8197785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5096668"/>
                  </a:ext>
                </a:extLst>
              </a:tr>
              <a:tr h="583107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  <a:p>
                      <a:pPr algn="ctr"/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Вступ.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Завдання і зміст курсу. </a:t>
                      </a:r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Гігієнічні вимоги до факторів зовнішнього середовища, благоустрою підприємства ресторанного господарства</a:t>
                      </a:r>
                    </a:p>
                    <a:p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Навколишнє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середовище та його значення для життєдіяльності людини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31238112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Санітарно – гігієнічні вимоги до забудови, утримання приміщень. Санітарні вимоги до обладнання, інвентарю, посуду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73282165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Санітарні вимоги до транспортування, приймання і зберігання харчових продуктів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07173188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Санітарні вимоги до кулінарної обробки продуктів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06970912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Санітарні вимоги до виробництва виробів з кремом. Харчові добавки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12453329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Особиста гігієна працівників підприємств</a:t>
                      </a:r>
                      <a:r>
                        <a:rPr lang="uk-UA" sz="160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харчування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09974767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Санітарно-харчове законодавство і організація санітарно – харчового нагляду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1349025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Харчові отруєння мікробного походження,  їх профілактика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38782623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Харчові інфекції, їх профілактика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31859324"/>
                  </a:ext>
                </a:extLst>
              </a:tr>
              <a:tr h="583107">
                <a:tc>
                  <a:txBody>
                    <a:bodyPr/>
                    <a:lstStyle/>
                    <a:p>
                      <a:pPr algn="ctr"/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35549491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год.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1658385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1907704" y="-25102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ЛЕКЦІЇ</a:t>
            </a:r>
          </a:p>
        </p:txBody>
      </p:sp>
    </p:spTree>
    <p:extLst>
      <p:ext uri="{BB962C8B-B14F-4D97-AF65-F5344CB8AC3E}">
        <p14:creationId xmlns:p14="http://schemas.microsoft.com/office/powerpoint/2010/main" val="3020068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:a16="http://schemas.microsoft.com/office/drawing/2014/main" xmlns="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0592727"/>
              </p:ext>
            </p:extLst>
          </p:nvPr>
        </p:nvGraphicFramePr>
        <p:xfrm>
          <a:off x="323528" y="543412"/>
          <a:ext cx="6840760" cy="60132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>
                  <a:extLst>
                    <a:ext uri="{9D8B030D-6E8A-4147-A177-3AD203B41FA5}">
                      <a16:colId xmlns:a16="http://schemas.microsoft.com/office/drawing/2014/main" xmlns="" val="2372197211"/>
                    </a:ext>
                  </a:extLst>
                </a:gridCol>
                <a:gridCol w="5904656">
                  <a:extLst>
                    <a:ext uri="{9D8B030D-6E8A-4147-A177-3AD203B41FA5}">
                      <a16:colId xmlns:a16="http://schemas.microsoft.com/office/drawing/2014/main" xmlns="" val="81977858"/>
                    </a:ext>
                  </a:extLst>
                </a:gridCol>
              </a:tblGrid>
              <a:tr h="553974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5096668"/>
                  </a:ext>
                </a:extLst>
              </a:tr>
              <a:tr h="527594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Приготування дезінфікуючих засобів різної концентрації.</a:t>
                      </a: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31238112"/>
                  </a:ext>
                </a:extLst>
              </a:tr>
              <a:tr h="553974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Визначення</a:t>
                      </a:r>
                      <a:r>
                        <a:rPr lang="uk-UA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загальної кількості мікроорганізмів на поверхні промислового обладнання. 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06970912"/>
                  </a:ext>
                </a:extLst>
              </a:tr>
              <a:tr h="727705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Санітарні вимоги до кулінарної обробки продуктів і реалізації готових кулінарних виробів. 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12453329"/>
                  </a:ext>
                </a:extLst>
              </a:tr>
              <a:tr h="553974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Встановлення колі – титру у змивах досліджувального об’єкту.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09974767"/>
                  </a:ext>
                </a:extLst>
              </a:tr>
              <a:tr h="791391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Санітарно – мікробіологічний контроль у закладах методом змивів. Відбір проб повітря на бактеріологічне обстеження. 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1349025"/>
                  </a:ext>
                </a:extLst>
              </a:tr>
              <a:tr h="415832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38782623"/>
                  </a:ext>
                </a:extLst>
              </a:tr>
              <a:tr h="693053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  <a:p>
                      <a:endParaRPr lang="uk-U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10 год.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31859324"/>
                  </a:ext>
                </a:extLst>
              </a:tr>
              <a:tr h="732388">
                <a:tc gridSpan="2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35549491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1763688" y="188640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 ЗАНЯТТЯ</a:t>
            </a:r>
            <a:endParaRPr lang="uk-UA" sz="1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952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4385008"/>
              </p:ext>
            </p:extLst>
          </p:nvPr>
        </p:nvGraphicFramePr>
        <p:xfrm>
          <a:off x="755576" y="-99392"/>
          <a:ext cx="7056784" cy="66118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2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62150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9704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71532">
                <a:tc gridSpan="3"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СЕМІНАРСЬКІ ЗАНЯТТЯ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24612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55526"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Навколишнє середовище та його значення для життя людини. Гігієна води та повітря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55526"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Санітарні вимоги до утримання приміщень, транспортування , приймання і зберігання харчових товарів.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910055"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Санітарно – гігієнічні вимоги до харчових продуктів.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27568"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kern="1200" noProof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Гігієна праці</a:t>
                      </a:r>
                      <a:r>
                        <a:rPr lang="ru-RU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90155"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kern="1200" noProof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Харчові отруєння</a:t>
                      </a:r>
                      <a:r>
                        <a:rPr lang="ru-RU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107892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 10 год.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87059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>
            <a:extLst>
              <a:ext uri="{FF2B5EF4-FFF2-40B4-BE49-F238E27FC236}">
                <a16:creationId xmlns:a16="http://schemas.microsoft.com/office/drawing/2014/main" xmlns="" id="{8F962745-E2C4-418F-BD1C-DB3911CCE1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2065667"/>
              </p:ext>
            </p:extLst>
          </p:nvPr>
        </p:nvGraphicFramePr>
        <p:xfrm>
          <a:off x="395536" y="-99392"/>
          <a:ext cx="7560840" cy="68961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0198">
                  <a:extLst>
                    <a:ext uri="{9D8B030D-6E8A-4147-A177-3AD203B41FA5}">
                      <a16:colId xmlns:a16="http://schemas.microsoft.com/office/drawing/2014/main" xmlns="" val="2976640617"/>
                    </a:ext>
                  </a:extLst>
                </a:gridCol>
                <a:gridCol w="5960200">
                  <a:extLst>
                    <a:ext uri="{9D8B030D-6E8A-4147-A177-3AD203B41FA5}">
                      <a16:colId xmlns:a16="http://schemas.microsoft.com/office/drawing/2014/main" xmlns="" val="2594486781"/>
                    </a:ext>
                  </a:extLst>
                </a:gridCol>
                <a:gridCol w="1040442">
                  <a:extLst>
                    <a:ext uri="{9D8B030D-6E8A-4147-A177-3AD203B41FA5}">
                      <a16:colId xmlns:a16="http://schemas.microsoft.com/office/drawing/2014/main" xmlns="" val="4221066492"/>
                    </a:ext>
                  </a:extLst>
                </a:gridCol>
              </a:tblGrid>
              <a:tr h="769852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02830391"/>
                  </a:ext>
                </a:extLst>
              </a:tr>
              <a:tr h="481665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437480032"/>
                  </a:ext>
                </a:extLst>
              </a:tr>
              <a:tr h="334596">
                <a:tc>
                  <a:txBody>
                    <a:bodyPr/>
                    <a:lstStyle/>
                    <a:p>
                      <a:pPr algn="ctr"/>
                      <a:r>
                        <a:rPr lang="uk-UA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Гігієнічні   вимоги   до   факторів   зовнішнього</a:t>
                      </a:r>
                      <a:r>
                        <a:rPr lang="uk-UA" sz="14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uk-UA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середовища </a:t>
                      </a:r>
                      <a:endParaRPr lang="uk-UA" sz="14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4174732714"/>
                  </a:ext>
                </a:extLst>
              </a:tr>
              <a:tr h="287348">
                <a:tc>
                  <a:txBody>
                    <a:bodyPr/>
                    <a:lstStyle/>
                    <a:p>
                      <a:pPr algn="ctr"/>
                      <a:r>
                        <a:rPr lang="uk-UA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Гігієна</a:t>
                      </a:r>
                      <a:r>
                        <a:rPr lang="uk-UA" sz="14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води </a:t>
                      </a:r>
                      <a:endParaRPr lang="uk-UA" sz="14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983224562"/>
                  </a:ext>
                </a:extLst>
              </a:tr>
              <a:tr h="312108">
                <a:tc>
                  <a:txBody>
                    <a:bodyPr/>
                    <a:lstStyle/>
                    <a:p>
                      <a:pPr algn="ctr"/>
                      <a:r>
                        <a:rPr lang="uk-UA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Санітарно – гігієнічні вимоги до вентиляції, опалення,</a:t>
                      </a:r>
                      <a:r>
                        <a:rPr lang="uk-UA" sz="14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uk-UA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освітлення.</a:t>
                      </a:r>
                      <a:endParaRPr lang="uk-UA" sz="14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049043927"/>
                  </a:ext>
                </a:extLst>
              </a:tr>
              <a:tr h="480884">
                <a:tc>
                  <a:txBody>
                    <a:bodyPr/>
                    <a:lstStyle/>
                    <a:p>
                      <a:pPr algn="ctr"/>
                      <a:r>
                        <a:rPr lang="uk-UA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Санітарно-гігієнічні вимоги до благоустрою підприємств ресторанного господарства.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757500157"/>
                  </a:ext>
                </a:extLst>
              </a:tr>
              <a:tr h="518595">
                <a:tc>
                  <a:txBody>
                    <a:bodyPr/>
                    <a:lstStyle/>
                    <a:p>
                      <a:pPr algn="ctr"/>
                      <a:r>
                        <a:rPr lang="uk-UA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Санітарно-гігієнічні вимоги до  забудови і утримання  приміщень підприємств  ресторанного господарства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486125275"/>
                  </a:ext>
                </a:extLst>
              </a:tr>
              <a:tr h="556306">
                <a:tc>
                  <a:txBody>
                    <a:bodyPr/>
                    <a:lstStyle/>
                    <a:p>
                      <a:pPr algn="ctr"/>
                      <a:r>
                        <a:rPr lang="uk-UA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Санітарно-гігієнічні вимоги до  матеріалів</a:t>
                      </a:r>
                    </a:p>
                    <a:p>
                      <a:r>
                        <a:rPr lang="uk-UA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 якого виготовляють кухонний посуд, інвентар, обладнання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367779882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uk-UA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Санітарні вимоги до транспортування,  приймання   та зберігання харчових продуктів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6416">
                <a:tc>
                  <a:txBody>
                    <a:bodyPr/>
                    <a:lstStyle/>
                    <a:p>
                      <a:pPr algn="ctr"/>
                      <a:r>
                        <a:rPr lang="uk-UA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Санітарно – гігієнічні   вимоги до</a:t>
                      </a:r>
                      <a:r>
                        <a:rPr lang="uk-UA" sz="14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зберігання сировини та готової продукції</a:t>
                      </a:r>
                      <a:endParaRPr lang="uk-UA" sz="14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48776">
                <a:tc>
                  <a:txBody>
                    <a:bodyPr/>
                    <a:lstStyle/>
                    <a:p>
                      <a:pPr algn="ctr"/>
                      <a:r>
                        <a:rPr lang="uk-UA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  <a:p>
                      <a:pPr algn="ctr"/>
                      <a:endParaRPr lang="uk-UA" sz="14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uk-UA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Санітарно – гігієнічні   вимоги до </a:t>
                      </a:r>
                      <a:r>
                        <a:rPr lang="uk-UA" sz="14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кулінарної обробки харчових продуктів.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400" b="0" kern="1200" baseline="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Санітарно – гігієнічні вимоги до харчових добавок.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  <a:p>
                      <a:pPr algn="ctr"/>
                      <a:endParaRPr lang="uk-UA" sz="14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uk-UA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613810">
                <a:tc>
                  <a:txBody>
                    <a:bodyPr/>
                    <a:lstStyle/>
                    <a:p>
                      <a:pPr algn="ctr"/>
                      <a:r>
                        <a:rPr lang="uk-UA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0" i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Харчові  захворювання мікробного  походження,    та  заходи  щодо   їх  профілактики</a:t>
                      </a:r>
                      <a:endParaRPr lang="uk-UA" sz="14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98448">
                <a:tc>
                  <a:txBody>
                    <a:bodyPr/>
                    <a:lstStyle/>
                    <a:p>
                      <a:pPr algn="ctr"/>
                      <a:r>
                        <a:rPr lang="uk-UA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0" i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Гельмінтози   та  загальні  принципи їх  профілактики</a:t>
                      </a:r>
                      <a:endParaRPr lang="uk-UA" sz="14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85432">
                <a:tc>
                  <a:txBody>
                    <a:bodyPr/>
                    <a:lstStyle/>
                    <a:p>
                      <a:pPr algn="ctr"/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  <a:p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 год.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2043212" y="187466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САМОСТІЙНА РОБОТА</a:t>
            </a:r>
          </a:p>
        </p:txBody>
      </p:sp>
    </p:spTree>
    <p:extLst>
      <p:ext uri="{BB962C8B-B14F-4D97-AF65-F5344CB8AC3E}">
        <p14:creationId xmlns:p14="http://schemas.microsoft.com/office/powerpoint/2010/main" val="1863163129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417</TotalTime>
  <Words>1073</Words>
  <Application>Microsoft Office PowerPoint</Application>
  <PresentationFormat>Екран (4:3)</PresentationFormat>
  <Paragraphs>208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2" baseType="lpstr">
      <vt:lpstr>Грань</vt:lpstr>
      <vt:lpstr>САНІТАРІЯ І ГІГІЄНА (на основі повної загальної середньої освіти) </vt:lpstr>
      <vt:lpstr>Презентація PowerPoint</vt:lpstr>
      <vt:lpstr>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admin</cp:lastModifiedBy>
  <cp:revision>44</cp:revision>
  <cp:lastPrinted>2025-06-11T12:28:56Z</cp:lastPrinted>
  <dcterms:created xsi:type="dcterms:W3CDTF">2024-02-06T17:10:51Z</dcterms:created>
  <dcterms:modified xsi:type="dcterms:W3CDTF">2025-08-20T12:07:50Z</dcterms:modified>
</cp:coreProperties>
</file>