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59" r:id="rId6"/>
    <p:sldId id="262" r:id="rId7"/>
    <p:sldId id="261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F6F04-EE03-4221-A30D-AA950008EB25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13A4C-9F72-475E-A458-A0AD019DAC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7784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3A4C-9F72-475E-A458-A0AD019DACC5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461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212530"/>
            <a:ext cx="8062912" cy="1080120"/>
          </a:xfrm>
          <a:noFill/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5400" b="1" cap="all" dirty="0" smtClean="0">
                <a:ln/>
                <a:solidFill>
                  <a:schemeClr val="tx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Процеси і апарати харчових виробництв</a:t>
            </a:r>
            <a:endParaRPr lang="uk-UA" sz="5400" b="1" cap="all" dirty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4176464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87" y="4249393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ІНФОРМАЦІЙНІ  ДЖЕРЕЛА: 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8924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1.Процеси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і апарати харчових виробництв: Підручник / За ред. проф.</a:t>
            </a:r>
          </a:p>
          <a:p>
            <a:pPr algn="just"/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І.Ф.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Малежика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. - К.:НУХТ, 2018. - 400с</a:t>
            </a:r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uk-UA" sz="1600" b="1" dirty="0">
              <a:solidFill>
                <a:schemeClr val="tx1">
                  <a:lumMod val="85000"/>
                </a:schemeClr>
              </a:solidFill>
            </a:endParaRP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2.Марценюк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О.С. Процеси і апарати харчових виробництв 2011. - 402 с</a:t>
            </a:r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uk-UA" sz="1600" b="1" dirty="0">
              <a:solidFill>
                <a:schemeClr val="tx1">
                  <a:lumMod val="85000"/>
                </a:schemeClr>
              </a:solidFill>
            </a:endParaRP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3.Тарасенко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І. І. Процеси і апарати харчових виробництв. К.:НТЕУ,2012.</a:t>
            </a:r>
          </a:p>
          <a:p>
            <a:pPr algn="just"/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- 203с.</a:t>
            </a: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4.Черевко   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О.І.,   Поперечний   А.М.    Процеси    і    апарати   харчових виробництв: Підручник / 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Харк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. 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держ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. акад. 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технол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. та орг. харч. 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-Харків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, 2022.-494с.</a:t>
            </a: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5.Шалугін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В. С. Процеси і апарати промислових технологій: 2008. -</a:t>
            </a:r>
          </a:p>
          <a:p>
            <a:pPr algn="just"/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с.392.</a:t>
            </a: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6.Шинкаренко  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О.П.   та   ін...   Технологічне   оснащення   підприємств громадського харчування. - Львів: видавництво «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Оріяна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 - Нова» , 2015.-240с.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003232" cy="1217290"/>
          </a:xfrm>
        </p:spPr>
        <p:txBody>
          <a:bodyPr>
            <a:noAutofit/>
          </a:bodyPr>
          <a:lstStyle/>
          <a:p>
            <a:r>
              <a:rPr lang="ru-RU" sz="2400" dirty="0" err="1"/>
              <a:t>Критерії</a:t>
            </a:r>
            <a:r>
              <a:rPr lang="ru-RU" sz="2400" dirty="0"/>
              <a:t> </a:t>
            </a:r>
            <a:r>
              <a:rPr lang="ru-RU" sz="2400" dirty="0" err="1"/>
              <a:t>оцінювання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</a:t>
            </a:r>
            <a:r>
              <a:rPr lang="ru-RU" sz="2400" dirty="0" err="1"/>
              <a:t>здобувачів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</a:t>
            </a:r>
            <a:r>
              <a:rPr lang="ru-RU" sz="2400" dirty="0" smtClean="0"/>
              <a:t> з </a:t>
            </a:r>
            <a:r>
              <a:rPr lang="ru-RU" sz="2400" dirty="0" err="1"/>
              <a:t>освітнього</a:t>
            </a:r>
            <a:r>
              <a:rPr lang="ru-RU" sz="2400" dirty="0"/>
              <a:t> компонента </a:t>
            </a:r>
            <a:r>
              <a:rPr lang="ru-RU" sz="2400" dirty="0" smtClean="0"/>
              <a:t>«</a:t>
            </a:r>
            <a:r>
              <a:rPr lang="ru-RU" sz="2400" dirty="0" err="1" smtClean="0"/>
              <a:t>Процеси</a:t>
            </a:r>
            <a:r>
              <a:rPr lang="ru-RU" sz="2400" dirty="0" smtClean="0"/>
              <a:t> і </a:t>
            </a:r>
            <a:r>
              <a:rPr lang="ru-RU" sz="2400" dirty="0" err="1" smtClean="0"/>
              <a:t>апарати</a:t>
            </a:r>
            <a:r>
              <a:rPr lang="ru-RU" sz="2400" dirty="0" smtClean="0"/>
              <a:t> </a:t>
            </a:r>
            <a:r>
              <a:rPr lang="ru-RU" sz="2400" dirty="0" err="1" smtClean="0"/>
              <a:t>харчових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виробництв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784976" cy="5229200"/>
          </a:xfrm>
        </p:spPr>
        <p:txBody>
          <a:bodyPr>
            <a:normAutofit fontScale="25000" lnSpcReduction="20000"/>
          </a:bodyPr>
          <a:lstStyle/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«відмінно»</a:t>
            </a:r>
            <a:r>
              <a:rPr lang="uk-UA" sz="6400" dirty="0"/>
              <a:t> – виставляється, якщо при відповідях на запитання здобувач освіти виявляє всебічні, систематизовані, глибокі знання програмного матеріалу, уміння виконувати практичні завдання, знання основної  літератури передбачених програмою на рівні творчого використання</a:t>
            </a:r>
            <a:r>
              <a:rPr lang="uk-UA" sz="6400" dirty="0" smtClean="0"/>
              <a:t>.</a:t>
            </a:r>
            <a:r>
              <a:rPr lang="uk-UA" sz="6400" dirty="0"/>
              <a:t> 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«добре»</a:t>
            </a:r>
            <a:r>
              <a:rPr lang="uk-UA" sz="6400" dirty="0"/>
              <a:t> – виставляється, якщо при відповіді на запитання здобувач освіти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здобувач освіти виявляє знання і розуміння матеріалу, проте не зовсім повно відповідає на запитання, припускається неточностей</a:t>
            </a:r>
            <a:r>
              <a:rPr lang="uk-UA" sz="6400" dirty="0" smtClean="0"/>
              <a:t>.</a:t>
            </a:r>
            <a:endParaRPr lang="uk-UA" sz="6400" dirty="0"/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«задовільно»</a:t>
            </a:r>
            <a:r>
              <a:rPr lang="uk-UA" sz="6400" dirty="0"/>
              <a:t> -  виставляється якщо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впоратись з використанням завдань передбачених програмою на рівні репродуктивного відтворення, припускається неточностей при розв’язанні ситуацій, висвітленні окремих методичних визначень.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«незадовільно»</a:t>
            </a:r>
            <a:r>
              <a:rPr lang="uk-UA" sz="6400" dirty="0"/>
              <a:t> – виставляється, якщо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розібратись у вирішенні ситуаційних завдань.</a:t>
            </a:r>
          </a:p>
          <a:p>
            <a:pPr marL="64008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520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989385"/>
              </p:ext>
            </p:extLst>
          </p:nvPr>
        </p:nvGraphicFramePr>
        <p:xfrm>
          <a:off x="251520" y="116632"/>
          <a:ext cx="8712967" cy="6091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4248473"/>
                <a:gridCol w="2232247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Галузь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знань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uk-UA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Виробництво та технології</a:t>
                      </a:r>
                      <a:endParaRPr lang="uk-UA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Спеціальність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 Харчові технології</a:t>
                      </a:r>
                    </a:p>
                  </a:txBody>
                  <a:tcPr/>
                </a:tc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професійна програма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Виробництво</a:t>
                      </a:r>
                      <a:r>
                        <a:rPr lang="uk-UA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хліба, кондитерських, макаронних виробів і </a:t>
                      </a:r>
                      <a:r>
                        <a:rPr lang="uk-UA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харчоконцентратів</a:t>
                      </a:r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  <a:r>
                        <a:rPr lang="uk-UA" sz="16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технологічне</a:t>
                      </a:r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професійний ступінь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фаховий молодший бакалавр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Статус освітнього компонента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основний</a:t>
                      </a:r>
                    </a:p>
                    <a:p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Мова викладання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кредитів ЄКТС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Розподіл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 видами занять та годинами </a:t>
                      </a:r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навчання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аудиторні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лекційні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практичні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Форма підсумкового контролю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екзамен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863" y="476672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Основною метою </a:t>
            </a:r>
            <a:r>
              <a:rPr lang="uk-UA" dirty="0"/>
              <a:t>викладання курсу </a:t>
            </a:r>
            <a:r>
              <a:rPr lang="uk-UA" dirty="0" smtClean="0"/>
              <a:t>«Процеси  і апарати харчових виробництв» є набуття </a:t>
            </a:r>
            <a:r>
              <a:rPr lang="uk-UA" dirty="0"/>
              <a:t>студентами необхідних знань і навичок пов’язаних із механізацією технологічних </a:t>
            </a:r>
            <a:r>
              <a:rPr lang="uk-UA" dirty="0" smtClean="0"/>
              <a:t>процесів та інноваційними технологіями.</a:t>
            </a:r>
            <a:endParaRPr lang="uk-UA" dirty="0"/>
          </a:p>
          <a:p>
            <a:endParaRPr lang="uk-UA" dirty="0" smtClean="0"/>
          </a:p>
          <a:p>
            <a:r>
              <a:rPr lang="uk-UA" b="1" dirty="0"/>
              <a:t>Предметом</a:t>
            </a:r>
            <a:r>
              <a:rPr lang="uk-UA" dirty="0"/>
              <a:t> вивчення даного освітнього компоненту є </a:t>
            </a:r>
            <a:r>
              <a:rPr lang="uk-UA" dirty="0" smtClean="0"/>
              <a:t>сучасні технологічні процеси, які  набули широкого впровадження хлібопекарському, кондитерському виробництвах (гідродинамічних, теплових, </a:t>
            </a:r>
            <a:r>
              <a:rPr lang="uk-UA" dirty="0" err="1" smtClean="0"/>
              <a:t>масообміних</a:t>
            </a:r>
            <a:r>
              <a:rPr lang="uk-UA" dirty="0" smtClean="0"/>
              <a:t>). </a:t>
            </a:r>
            <a:endParaRPr lang="uk-UA" dirty="0"/>
          </a:p>
          <a:p>
            <a:endParaRPr lang="uk-UA" dirty="0"/>
          </a:p>
          <a:p>
            <a:r>
              <a:rPr lang="uk-UA" b="1" dirty="0"/>
              <a:t>Міждисциплінарні зв’язки:</a:t>
            </a:r>
            <a:r>
              <a:rPr lang="uk-UA" dirty="0"/>
              <a:t> вивчення освітнього компоненту тісно пов’язане з іншими освітніми компонентами: «Технологія приготування їжі», </a:t>
            </a:r>
            <a:r>
              <a:rPr lang="uk-UA" dirty="0" smtClean="0"/>
              <a:t>«Технологічне обладнання галузі»,  </a:t>
            </a:r>
            <a:r>
              <a:rPr lang="uk-UA" dirty="0"/>
              <a:t>«Організація обслуговування</a:t>
            </a:r>
            <a:r>
              <a:rPr lang="uk-UA" dirty="0" smtClean="0"/>
              <a:t>», </a:t>
            </a:r>
            <a:r>
              <a:rPr lang="uk-UA" dirty="0"/>
              <a:t>«Основи охорони праці» та інші. </a:t>
            </a:r>
          </a:p>
          <a:p>
            <a:endParaRPr lang="uk-UA" dirty="0"/>
          </a:p>
          <a:p>
            <a:r>
              <a:rPr lang="uk-UA" dirty="0"/>
              <a:t>	</a:t>
            </a:r>
            <a:r>
              <a:rPr lang="uk-UA" dirty="0" smtClean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uk-UA" sz="1800" dirty="0" smtClean="0"/>
              <a:t>Програмні </a:t>
            </a:r>
            <a:r>
              <a:rPr lang="uk-UA" sz="1800" dirty="0"/>
              <a:t>результати навчання:</a:t>
            </a:r>
          </a:p>
          <a:p>
            <a:r>
              <a:rPr lang="uk-UA" sz="1800" dirty="0"/>
              <a:t>РН5. Збирати й аналізувати необхідну </a:t>
            </a:r>
            <a:r>
              <a:rPr lang="uk-UA" sz="1800" dirty="0" smtClean="0"/>
              <a:t>інформацію сучасного технологічного устаткування,, </a:t>
            </a:r>
            <a:r>
              <a:rPr lang="uk-UA" sz="1800" dirty="0"/>
              <a:t>обґрунтовувати управлінські рішення на основі використання необхідного </a:t>
            </a:r>
            <a:r>
              <a:rPr lang="uk-UA" sz="1800" dirty="0" smtClean="0"/>
              <a:t>устаткування. </a:t>
            </a:r>
            <a:endParaRPr lang="uk-UA" sz="1800" dirty="0"/>
          </a:p>
          <a:p>
            <a:r>
              <a:rPr lang="uk-UA" sz="1800" dirty="0"/>
              <a:t>РН7. Використовувати цифрові інформаційні та комунікаційні технології, а також спеціалізовані програмні продукти, необхідні для </a:t>
            </a:r>
            <a:r>
              <a:rPr lang="uk-UA" sz="1800" dirty="0" smtClean="0"/>
              <a:t>розв’язування поставлених завдань </a:t>
            </a:r>
            <a:r>
              <a:rPr lang="uk-UA" sz="1800" dirty="0" err="1"/>
              <a:t>завдань</a:t>
            </a:r>
            <a:r>
              <a:rPr lang="uk-UA" sz="1800" dirty="0"/>
              <a:t> 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789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FFA015"/>
                </a:solidFill>
              </a:rPr>
              <a:t>У результаті навчання здобувач освіти повинен отримати:</a:t>
            </a:r>
            <a:endParaRPr lang="uk-UA" b="1" i="1" dirty="0">
              <a:solidFill>
                <a:srgbClr val="FFA015"/>
              </a:solidFill>
            </a:endParaRPr>
          </a:p>
          <a:p>
            <a:r>
              <a:rPr lang="uk-UA" b="1" i="1" dirty="0">
                <a:solidFill>
                  <a:srgbClr val="FFA015"/>
                </a:solidFill>
              </a:rPr>
              <a:t>загальні компетентності: </a:t>
            </a:r>
            <a:endParaRPr lang="uk-UA" b="1" i="1" dirty="0" smtClean="0">
              <a:solidFill>
                <a:srgbClr val="FFA015"/>
              </a:solidFill>
            </a:endParaRPr>
          </a:p>
          <a:p>
            <a:r>
              <a:rPr lang="uk-UA" dirty="0" smtClean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, які мають бути вирішені у процесі викладання є формування спеціальних </a:t>
            </a:r>
            <a:r>
              <a:rPr lang="uk-UA" dirty="0" err="1"/>
              <a:t>компетентностей</a:t>
            </a:r>
            <a:r>
              <a:rPr lang="uk-UA" dirty="0"/>
              <a:t>: </a:t>
            </a:r>
          </a:p>
          <a:p>
            <a:pPr lvl="0"/>
            <a:r>
              <a:rPr lang="uk-UA" dirty="0"/>
              <a:t>СК 5. Здатність здійснювати підбір технологічного устаткування та обладнання для закладів готельного та ресторанного господарства з метою раціонального використання просторових та матеріальних ресурсів; </a:t>
            </a:r>
          </a:p>
          <a:p>
            <a:pPr lvl="0"/>
            <a:r>
              <a:rPr lang="uk-UA" dirty="0"/>
              <a:t>СК 7. Здатність планувати, аналізувати та контролювати власну роботу та роботу обслуговуючого персоналу; </a:t>
            </a:r>
          </a:p>
          <a:p>
            <a:pPr lvl="0"/>
            <a:r>
              <a:rPr lang="uk-UA" dirty="0"/>
              <a:t>СК 9. Здатність забезпечувати безпеку основних та додаткових послуг у закладах готельного і ресторанного господарства. </a:t>
            </a:r>
          </a:p>
          <a:p>
            <a:r>
              <a:rPr lang="uk-UA" dirty="0"/>
              <a:t>	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В </a:t>
            </a:r>
            <a:r>
              <a:rPr lang="uk-UA" dirty="0"/>
              <a:t>результаті вивчення освітнього компоненту здобувачі освіти повинні </a:t>
            </a:r>
            <a:r>
              <a:rPr lang="uk-UA" b="1" dirty="0"/>
              <a:t> </a:t>
            </a:r>
            <a:endParaRPr lang="uk-UA" dirty="0"/>
          </a:p>
          <a:p>
            <a:r>
              <a:rPr lang="uk-UA" b="1" dirty="0"/>
              <a:t>знати</a:t>
            </a:r>
            <a:r>
              <a:rPr lang="uk-UA" dirty="0"/>
              <a:t>: призначення, будову, принцип роботи, правила </a:t>
            </a:r>
            <a:r>
              <a:rPr lang="uk-UA" dirty="0" smtClean="0"/>
              <a:t>експлуатації сучасних апаратів та їх технологічне </a:t>
            </a:r>
            <a:r>
              <a:rPr lang="uk-UA" dirty="0"/>
              <a:t>використання; </a:t>
            </a:r>
          </a:p>
          <a:p>
            <a:r>
              <a:rPr lang="uk-UA" b="1" dirty="0"/>
              <a:t>вміти:</a:t>
            </a:r>
            <a:r>
              <a:rPr lang="uk-UA" dirty="0"/>
              <a:t> правильно, </a:t>
            </a:r>
            <a:r>
              <a:rPr lang="uk-UA" dirty="0" smtClean="0"/>
              <a:t>раціонально використовувати знання при  розрахункових методах та теоретичних закономірностях всіх видів процесів. </a:t>
            </a:r>
            <a:endParaRPr lang="uk-UA" dirty="0"/>
          </a:p>
          <a:p>
            <a:endParaRPr lang="uk-UA" b="1" i="1" dirty="0">
              <a:solidFill>
                <a:srgbClr val="FFA015"/>
              </a:solidFill>
            </a:endParaRPr>
          </a:p>
          <a:p>
            <a:pPr algn="just"/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-3529460"/>
            <a:ext cx="6030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116632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322230"/>
              </p:ext>
            </p:extLst>
          </p:nvPr>
        </p:nvGraphicFramePr>
        <p:xfrm>
          <a:off x="251520" y="692696"/>
          <a:ext cx="8568952" cy="5838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6975622"/>
                <a:gridCol w="1089274"/>
              </a:tblGrid>
              <a:tr h="41279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98067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877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Вступ. Теоретичні основи курсу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9048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 раціональної побудови апаратів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419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Розподіл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рідинних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фізико-технічні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властивості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харчових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790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Фільтраційні процеси. Ультрафільтрація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5960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подрібнення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нарізання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7332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розділення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неоднорідних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Осадження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87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отримання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однорідних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074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пресування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гранулювання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445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відомості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теплові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5616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пастеризації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стерилізації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випаровування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6987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варіння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апаратне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оформлення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5559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смаження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апаратне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оформлення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9729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Масообміні процеси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100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Процеси екстрагування, кристалізації, розчинення.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2472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нагрівання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ЗВЧі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14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випромінювання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8244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охолодження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заморожування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дефростації</a:t>
                      </a:r>
                      <a:endParaRPr lang="ru-RU" sz="12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продуктів</a:t>
                      </a:r>
                      <a:endParaRPr lang="ru-RU" sz="12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7737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611517"/>
              </p:ext>
            </p:extLst>
          </p:nvPr>
        </p:nvGraphicFramePr>
        <p:xfrm>
          <a:off x="467544" y="980728"/>
          <a:ext cx="8496944" cy="2718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624736"/>
                <a:gridCol w="1224136"/>
              </a:tblGrid>
              <a:tr h="47241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 фільтраційних процесів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основних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технічних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показників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механізмів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подрібнення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Вивчити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процеси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утворення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однорідних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систем.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Вивчити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процеси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варіння</a:t>
                      </a:r>
                      <a:endParaRPr kumimoji="0" lang="uk-UA" sz="1400" b="1" kern="1200" dirty="0" smtClean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 процесів </a:t>
                      </a:r>
                      <a:r>
                        <a:rPr lang="uk-UA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смажання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73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694454"/>
              </p:ext>
            </p:extLst>
          </p:nvPr>
        </p:nvGraphicFramePr>
        <p:xfrm>
          <a:off x="539552" y="1071311"/>
          <a:ext cx="8280921" cy="4456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6840760"/>
                <a:gridCol w="864096"/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Теоретичні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курсу,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раціональної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побудови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апаратів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розподіл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рідинних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</a:t>
                      </a:r>
                      <a:endParaRPr lang="ru-RU" sz="16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15160"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подрібнення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нарізання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пресування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сортування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розділення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неоднорідних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отримання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однорідних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Теплові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пастеризація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стерилізація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випарювання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варіння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смаження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Інтенсифікація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теплових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err="1" smtClean="0">
                          <a:solidFill>
                            <a:srgbClr val="7030A0"/>
                          </a:solidFill>
                        </a:rPr>
                        <a:t>Масообмінні</a:t>
                      </a:r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 процеси: сушіння, екстрагування, перегонка, ректифікація, кристалізація і розчинення.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Сорбційні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культивування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мікроорганізмів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нагрівання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продуктів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в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полі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ЗВЧ і ІФ-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випромінювання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. 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377879"/>
              </p:ext>
            </p:extLst>
          </p:nvPr>
        </p:nvGraphicFramePr>
        <p:xfrm>
          <a:off x="467544" y="684534"/>
          <a:ext cx="8352928" cy="5336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088"/>
                <a:gridCol w="6512452"/>
                <a:gridCol w="1203388"/>
              </a:tblGrid>
              <a:tr h="265104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1200" baseline="0" dirty="0" smtClean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1200" dirty="0" smtClean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27436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966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 раціональної побудови апаратів.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1034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Розподіл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рідинних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фізико-технічні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властивості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харчових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ru-RU" sz="12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2405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Мембранні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методи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розподілу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рідинних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систем.</a:t>
                      </a:r>
                      <a:r>
                        <a:rPr lang="ru-RU" sz="12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Ультрафільтрація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3776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подрібнення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нарізання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5148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розділення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неоднорідних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Осадження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3720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отримання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однорідних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пресування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гранулювання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6510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відомості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теплові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пастеризації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стерилізації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випаровування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4344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варіння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апаратне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оформлення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1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5716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смаження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апаратне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оформлення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4288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Адсорбція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. Перегонка.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Сушіння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 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Процеси екстрагування, кристалізації, розчинення.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нагрівання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ЗВЧі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14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випромінювання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охолодження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заморожування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дефростації</a:t>
                      </a:r>
                      <a:endParaRPr lang="ru-RU" sz="12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продуктів</a:t>
                      </a:r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70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341</TotalTime>
  <Words>920</Words>
  <Application>Microsoft Office PowerPoint</Application>
  <PresentationFormat>Екран (4:3)</PresentationFormat>
  <Paragraphs>241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Яркая</vt:lpstr>
      <vt:lpstr>Процеси і апарати харчових виробництв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Критерії оцінювання знань здобувачів освіти  з освітнього компонента «Процеси і апарати харчових виробництв»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36</cp:revision>
  <dcterms:created xsi:type="dcterms:W3CDTF">2024-02-06T17:10:51Z</dcterms:created>
  <dcterms:modified xsi:type="dcterms:W3CDTF">2025-07-05T06:31:03Z</dcterms:modified>
</cp:coreProperties>
</file>