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59" r:id="rId6"/>
    <p:sldId id="262" r:id="rId7"/>
    <p:sldId id="261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6F6F04-EE03-4221-A30D-AA950008EB25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013A4C-9F72-475E-A458-A0AD019DACC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7784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013A4C-9F72-475E-A458-A0AD019DACC5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61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05.07.2025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581128"/>
            <a:ext cx="8062912" cy="1080120"/>
          </a:xfrm>
          <a:noFill/>
          <a:ln>
            <a:noFill/>
          </a:ln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5400" b="1" cap="all" dirty="0" smtClean="0">
                <a:ln/>
                <a:solidFill>
                  <a:schemeClr val="tx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Процеси і апарати харчових виробництв</a:t>
            </a:r>
            <a:endParaRPr lang="uk-UA" sz="5400" b="1" cap="all" dirty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417646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ТЕРНОПІЛЬСЬКИЙ ФАХОВИЙ КОЛЕДЖ ХАРЧОВИХ ТЕХНОЛОГІЙ І ТОРГІВЛІ</a:t>
            </a:r>
          </a:p>
          <a:p>
            <a:pPr algn="ctr"/>
            <a:endParaRPr lang="uk-UA" sz="1600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sz="1600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Циклова комісія технологічних дисциплін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СИЛАБУС</a:t>
            </a:r>
          </a:p>
          <a:p>
            <a:pPr algn="ctr"/>
            <a:endParaRPr lang="uk-UA" b="1" cap="all" dirty="0" smtClean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ОсвітнЬОГО</a:t>
            </a:r>
            <a:r>
              <a:rPr lang="uk-UA" b="1" cap="all" dirty="0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  </a:t>
            </a:r>
            <a:r>
              <a:rPr lang="uk-UA" b="1" cap="all" dirty="0" err="1" smtClean="0">
                <a:ln/>
                <a:solidFill>
                  <a:schemeClr val="tx1"/>
                </a:solidFill>
                <a:effectLst>
                  <a:reflection blurRad="10000" stA="55000" endPos="48000" dist="500" dir="5400000" sy="-100000" algn="bl" rotWithShape="0"/>
                </a:effectLst>
              </a:rPr>
              <a:t>компонентА</a:t>
            </a:r>
            <a:endParaRPr lang="uk-UA" b="1" cap="all" dirty="0">
              <a:ln/>
              <a:solidFill>
                <a:schemeClr val="tx1"/>
              </a:solidFill>
              <a:effectLst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87" y="4249393"/>
            <a:ext cx="2143125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43608" y="260648"/>
            <a:ext cx="7344816" cy="369332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uk-UA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ОСНОВНІ Й ДОПОМІЖНІ </a:t>
            </a:r>
            <a:r>
              <a:rPr lang="uk-UA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ІНФОРМАЦІЙНІ  ДЖЕРЕЛА: </a:t>
            </a:r>
            <a:endParaRPr lang="uk-UA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89248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1.Процеси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 апарати харчових виробництв: Підручник / За ред. проф.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І.Ф.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Малежика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- К.:НУХТ, 2018. - 400с</a:t>
            </a: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uk-UA" sz="16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2.Марценюк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О.С. Процеси і апарати харчових виробництв 2011. - 402 с</a:t>
            </a:r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.</a:t>
            </a:r>
            <a:endParaRPr lang="uk-UA" sz="1600" b="1" dirty="0">
              <a:solidFill>
                <a:schemeClr val="tx1">
                  <a:lumMod val="85000"/>
                </a:schemeClr>
              </a:solidFill>
            </a:endParaRP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3.Тарасенко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І. І. Процеси і апарати харчових виробництв. К.:НТЕУ,2012.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- 203с.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4.Черевко   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О.І.,   Поперечний   А.М.    Процеси    і    апарати   харчових виробництв: Підручник /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Харк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держ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акад.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технол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. та орг. харч. 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-Харків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, 2022.-494с.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5.Шалугін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В. С. Процеси і апарати промислових технологій: 2008. -</a:t>
            </a:r>
          </a:p>
          <a:p>
            <a:pPr algn="just"/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с.392.</a:t>
            </a:r>
          </a:p>
          <a:p>
            <a:pPr algn="just"/>
            <a:r>
              <a:rPr lang="uk-UA" sz="1600" b="1" dirty="0" smtClean="0">
                <a:solidFill>
                  <a:schemeClr val="tx1">
                    <a:lumMod val="85000"/>
                  </a:schemeClr>
                </a:solidFill>
              </a:rPr>
              <a:t>6.Шинкаренко   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О.П.   та   ін...   Технологічне   оснащення   підприємств громадського харчування. - Львів: видавництво «</a:t>
            </a:r>
            <a:r>
              <a:rPr lang="uk-UA" sz="1600" b="1" dirty="0" err="1">
                <a:solidFill>
                  <a:schemeClr val="tx1">
                    <a:lumMod val="85000"/>
                  </a:schemeClr>
                </a:solidFill>
              </a:rPr>
              <a:t>Оріяна</a:t>
            </a:r>
            <a:r>
              <a:rPr lang="uk-UA" sz="1600" b="1" dirty="0">
                <a:solidFill>
                  <a:schemeClr val="tx1">
                    <a:lumMod val="85000"/>
                  </a:schemeClr>
                </a:solidFill>
              </a:rPr>
              <a:t> - Нова» , 2015.-240с.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003232" cy="1217290"/>
          </a:xfrm>
        </p:spPr>
        <p:txBody>
          <a:bodyPr>
            <a:noAutofit/>
          </a:bodyPr>
          <a:lstStyle/>
          <a:p>
            <a:r>
              <a:rPr lang="ru-RU" sz="2400" dirty="0" err="1"/>
              <a:t>Критерії</a:t>
            </a:r>
            <a:r>
              <a:rPr lang="ru-RU" sz="2400" dirty="0"/>
              <a:t> </a:t>
            </a:r>
            <a:r>
              <a:rPr lang="ru-RU" sz="2400" dirty="0" err="1"/>
              <a:t>оцінювання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</a:t>
            </a:r>
            <a:r>
              <a:rPr lang="ru-RU" sz="2400" dirty="0" err="1"/>
              <a:t>здобувачів</a:t>
            </a:r>
            <a:r>
              <a:rPr lang="ru-RU" sz="2400" dirty="0"/>
              <a:t> </a:t>
            </a:r>
            <a:r>
              <a:rPr lang="ru-RU" sz="2400" dirty="0" err="1"/>
              <a:t>освіти</a:t>
            </a:r>
            <a:r>
              <a:rPr lang="ru-RU" sz="2400" dirty="0"/>
              <a:t> </a:t>
            </a:r>
            <a:r>
              <a:rPr lang="ru-RU" sz="2400" dirty="0" smtClean="0"/>
              <a:t> з </a:t>
            </a:r>
            <a:r>
              <a:rPr lang="ru-RU" sz="2400" dirty="0" err="1"/>
              <a:t>освітнього</a:t>
            </a:r>
            <a:r>
              <a:rPr lang="ru-RU" sz="2400" dirty="0"/>
              <a:t> компонента </a:t>
            </a:r>
            <a:r>
              <a:rPr lang="ru-RU" sz="2400" dirty="0" smtClean="0"/>
              <a:t>«</a:t>
            </a:r>
            <a:r>
              <a:rPr lang="ru-RU" sz="2400" dirty="0" err="1" smtClean="0"/>
              <a:t>Процеси</a:t>
            </a:r>
            <a:r>
              <a:rPr lang="ru-RU" sz="2400" dirty="0" smtClean="0"/>
              <a:t> і </a:t>
            </a:r>
            <a:r>
              <a:rPr lang="ru-RU" sz="2400" dirty="0" err="1" smtClean="0"/>
              <a:t>апарати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харчових</a:t>
            </a:r>
            <a:r>
              <a:rPr lang="ru-RU" sz="2400" dirty="0" smtClean="0"/>
              <a:t> </a:t>
            </a:r>
            <a:r>
              <a:rPr lang="ru-RU" sz="2400" dirty="0" err="1" smtClean="0"/>
              <a:t>виробництв</a:t>
            </a:r>
            <a:r>
              <a:rPr lang="ru-RU" sz="2400" dirty="0" smtClean="0"/>
              <a:t>»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784976" cy="5229200"/>
          </a:xfrm>
        </p:spPr>
        <p:txBody>
          <a:bodyPr>
            <a:normAutofit fontScale="25000" lnSpcReduction="20000"/>
          </a:bodyPr>
          <a:lstStyle/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«відмінно»</a:t>
            </a:r>
            <a:r>
              <a:rPr lang="uk-UA" sz="6400" dirty="0"/>
              <a:t> – 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 літератури передбачених програмою на рівні творчого використання</a:t>
            </a:r>
            <a:r>
              <a:rPr lang="uk-UA" sz="6400" dirty="0" smtClean="0"/>
              <a:t>.</a:t>
            </a:r>
            <a:r>
              <a:rPr lang="uk-UA" sz="6400" dirty="0"/>
              <a:t> 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«добре»</a:t>
            </a:r>
            <a:r>
              <a:rPr lang="uk-UA" sz="6400" dirty="0"/>
              <a:t> – виставляється, якщо при відповіді на запитання здобувач освіти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здобувач освіти виявляє знання і розуміння матеріалу, проте не зовсім повно відповідає на запитання, припускається неточностей</a:t>
            </a:r>
            <a:r>
              <a:rPr lang="uk-UA" sz="6400" dirty="0" smtClean="0"/>
              <a:t>.</a:t>
            </a:r>
            <a:endParaRPr lang="uk-UA" sz="6400" dirty="0"/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«задовільно»</a:t>
            </a:r>
            <a:r>
              <a:rPr lang="uk-UA" sz="6400" dirty="0"/>
              <a:t> -  виставляється якщо при відповіді на запитання здобувач освіти виявив повне знання основного програмного матеріалу, обсягом що необхідний для подальшого навчання і роботи, здатність впоратись з використанням завдань передбачених програмою на рівні репродуктивного відтворення, припускається неточностей при розв’язанні ситуацій, висвітленні окремих методичних визначень.</a:t>
            </a:r>
          </a:p>
          <a:p>
            <a:pPr marL="64008" indent="0">
              <a:buNone/>
            </a:pPr>
            <a:endParaRPr lang="uk-UA" sz="6400" dirty="0"/>
          </a:p>
          <a:p>
            <a:r>
              <a:rPr lang="uk-UA" sz="6400" dirty="0"/>
              <a:t>       Оцінка </a:t>
            </a:r>
            <a:r>
              <a:rPr lang="uk-UA" sz="6400" b="1" i="1" dirty="0"/>
              <a:t>«незадовільно»</a:t>
            </a:r>
            <a:r>
              <a:rPr lang="uk-UA" sz="6400" dirty="0"/>
              <a:t> – виставляється, якщо при відповіді на запитання здобувач освіти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відтворення, не може розібратись у вирішенні ситуаційних завдань.</a:t>
            </a:r>
          </a:p>
          <a:p>
            <a:pPr marL="64008" indent="0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5520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168507"/>
              </p:ext>
            </p:extLst>
          </p:nvPr>
        </p:nvGraphicFramePr>
        <p:xfrm>
          <a:off x="251520" y="116632"/>
          <a:ext cx="8712967" cy="57279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2247"/>
                <a:gridCol w="4248473"/>
                <a:gridCol w="2232247"/>
              </a:tblGrid>
              <a:tr h="576065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Галузь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знань</a:t>
                      </a:r>
                      <a:r>
                        <a:rPr lang="ru-RU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uk-UA" sz="14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Виробництво та технології</a:t>
                      </a:r>
                      <a:endParaRPr lang="uk-UA" sz="1400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Спеціальність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181 Харчові технології</a:t>
                      </a:r>
                    </a:p>
                  </a:txBody>
                  <a:tcPr/>
                </a:tc>
              </a:tr>
              <a:tr h="789281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професійна програма 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Виробництво</a:t>
                      </a:r>
                      <a:r>
                        <a:rPr lang="uk-UA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харчової продукції</a:t>
                      </a:r>
                      <a:endParaRPr lang="uk-UA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3753">
                <a:tc rowSpan="7">
                  <a:txBody>
                    <a:bodyPr/>
                    <a:lstStyle/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6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Відділення</a:t>
                      </a:r>
                      <a:r>
                        <a:rPr lang="uk-UA" sz="1600" b="1" i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 технологічне</a:t>
                      </a:r>
                      <a:endParaRPr lang="uk-UA" sz="1600" b="1" i="1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Освітньо-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професійний ступінь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фаховий молодший бакалавр</a:t>
                      </a: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Статус освітнього компонента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основний</a:t>
                      </a:r>
                    </a:p>
                    <a:p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Мова викладання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українська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2417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кредитів ЄКТС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887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Розподіл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за видами занять та годинами </a:t>
                      </a:r>
                      <a:r>
                        <a:rPr lang="ru-RU" sz="14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навчання</a:t>
                      </a:r>
                      <a:r>
                        <a:rPr lang="ru-RU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001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аудиторні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лекційні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практичні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</a:t>
                      </a:r>
                    </a:p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самостійна робота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  <a:p>
                      <a:r>
                        <a:rPr lang="uk-UA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uk-UA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035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Форма підсумкового контролю 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екзамен</a:t>
                      </a:r>
                      <a:endParaRPr lang="uk-UA" sz="14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3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863" y="476672"/>
            <a:ext cx="878497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Основною метою </a:t>
            </a:r>
            <a:r>
              <a:rPr lang="uk-UA" dirty="0"/>
              <a:t>викладання курсу </a:t>
            </a:r>
            <a:r>
              <a:rPr lang="uk-UA" dirty="0" smtClean="0"/>
              <a:t>«Процеси  і апарати харчових виробництв» є набуття </a:t>
            </a:r>
            <a:r>
              <a:rPr lang="uk-UA" dirty="0"/>
              <a:t>студентами необхідних знань і навичок пов’язаних із механізацією технологічних </a:t>
            </a:r>
            <a:r>
              <a:rPr lang="uk-UA" dirty="0" smtClean="0"/>
              <a:t>процесів та інноваційними технологіями.</a:t>
            </a:r>
            <a:endParaRPr lang="uk-UA" dirty="0"/>
          </a:p>
          <a:p>
            <a:endParaRPr lang="uk-UA" dirty="0" smtClean="0"/>
          </a:p>
          <a:p>
            <a:r>
              <a:rPr lang="uk-UA" b="1" dirty="0"/>
              <a:t>Предметом</a:t>
            </a:r>
            <a:r>
              <a:rPr lang="uk-UA" dirty="0"/>
              <a:t> вивчення даного освітнього компоненту є </a:t>
            </a:r>
            <a:r>
              <a:rPr lang="uk-UA" dirty="0" smtClean="0"/>
              <a:t>сучасні технологічні процеси, які  набули широкого впровадження хлібопекарському, кондитерському виробництвах (гідродинамічних, теплових, </a:t>
            </a:r>
            <a:r>
              <a:rPr lang="uk-UA" dirty="0" err="1" smtClean="0"/>
              <a:t>масообміних</a:t>
            </a:r>
            <a:r>
              <a:rPr lang="uk-UA" dirty="0" smtClean="0"/>
              <a:t>). </a:t>
            </a:r>
            <a:endParaRPr lang="uk-UA" dirty="0"/>
          </a:p>
          <a:p>
            <a:endParaRPr lang="uk-UA" dirty="0"/>
          </a:p>
          <a:p>
            <a:r>
              <a:rPr lang="uk-UA" b="1" dirty="0"/>
              <a:t>Міждисциплінарні зв’язки:</a:t>
            </a:r>
            <a:r>
              <a:rPr lang="uk-UA" dirty="0"/>
              <a:t> вивчення освітнього компоненту тісно пов’язане з іншими освітніми компонентами: «Технологія приготування їжі», </a:t>
            </a:r>
            <a:r>
              <a:rPr lang="uk-UA" dirty="0" smtClean="0"/>
              <a:t>«Технологічне обладнання галузі»,  </a:t>
            </a:r>
            <a:r>
              <a:rPr lang="uk-UA" dirty="0"/>
              <a:t>«Організація обслуговування</a:t>
            </a:r>
            <a:r>
              <a:rPr lang="uk-UA" dirty="0" smtClean="0"/>
              <a:t>», </a:t>
            </a:r>
            <a:r>
              <a:rPr lang="uk-UA" dirty="0"/>
              <a:t>«Основи охорони праці» та інші. </a:t>
            </a:r>
          </a:p>
          <a:p>
            <a:endParaRPr lang="uk-UA" dirty="0"/>
          </a:p>
          <a:p>
            <a:r>
              <a:rPr lang="uk-UA" dirty="0"/>
              <a:t>	</a:t>
            </a:r>
            <a:r>
              <a:rPr lang="uk-UA" dirty="0" smtClean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dirty="0"/>
              <a:t> </a:t>
            </a:r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b="1" i="1" dirty="0"/>
              <a:t> </a:t>
            </a:r>
            <a:endParaRPr lang="uk-UA" dirty="0"/>
          </a:p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/>
          </a:bodyPr>
          <a:lstStyle/>
          <a:p>
            <a:pPr marL="64008" indent="0">
              <a:buNone/>
            </a:pPr>
            <a:r>
              <a:rPr lang="uk-UA" sz="1800" dirty="0" smtClean="0"/>
              <a:t>Програмні </a:t>
            </a:r>
            <a:r>
              <a:rPr lang="uk-UA" sz="1800" dirty="0"/>
              <a:t>результати навчання:</a:t>
            </a:r>
          </a:p>
          <a:p>
            <a:r>
              <a:rPr lang="uk-UA" sz="1800" dirty="0"/>
              <a:t>РН5. Збирати й аналізувати необхідну </a:t>
            </a:r>
            <a:r>
              <a:rPr lang="uk-UA" sz="1800" dirty="0" smtClean="0"/>
              <a:t>інформацію сучасного технологічного устаткування,, </a:t>
            </a:r>
            <a:r>
              <a:rPr lang="uk-UA" sz="1800" dirty="0"/>
              <a:t>обґрунтовувати управлінські рішення на основі використання необхідного </a:t>
            </a:r>
            <a:r>
              <a:rPr lang="uk-UA" sz="1800" dirty="0" smtClean="0"/>
              <a:t>устаткування. </a:t>
            </a:r>
            <a:endParaRPr lang="uk-UA" sz="1800" dirty="0"/>
          </a:p>
          <a:p>
            <a:r>
              <a:rPr lang="uk-UA" sz="1800" dirty="0"/>
              <a:t>РН7. Використовувати цифрові інформаційні та комунікаційні технології, а також спеціалізовані програмні продукти, необхідні для </a:t>
            </a:r>
            <a:r>
              <a:rPr lang="uk-UA" sz="1800" dirty="0" smtClean="0"/>
              <a:t>розв’язування поставлених завдань </a:t>
            </a:r>
            <a:r>
              <a:rPr lang="uk-UA" sz="1800" dirty="0" err="1"/>
              <a:t>завдань</a:t>
            </a:r>
            <a:r>
              <a:rPr lang="uk-UA" sz="1800" dirty="0"/>
              <a:t> 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57899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8240" y="117693"/>
            <a:ext cx="876624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i="1" dirty="0" smtClean="0">
                <a:solidFill>
                  <a:srgbClr val="FFA015"/>
                </a:solidFill>
              </a:rPr>
              <a:t>У результаті навчання здобувач освіти повинен отримати:</a:t>
            </a:r>
            <a:endParaRPr lang="uk-UA" b="1" i="1" dirty="0">
              <a:solidFill>
                <a:srgbClr val="FFA015"/>
              </a:solidFill>
            </a:endParaRPr>
          </a:p>
          <a:p>
            <a:r>
              <a:rPr lang="uk-UA" b="1" i="1" dirty="0">
                <a:solidFill>
                  <a:srgbClr val="FFA015"/>
                </a:solidFill>
              </a:rPr>
              <a:t>загальні компетентності: </a:t>
            </a:r>
            <a:endParaRPr lang="uk-UA" b="1" i="1" dirty="0" smtClean="0">
              <a:solidFill>
                <a:srgbClr val="FFA015"/>
              </a:solidFill>
            </a:endParaRPr>
          </a:p>
          <a:p>
            <a:r>
              <a:rPr lang="uk-UA" dirty="0" smtClean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, які мають бути вирішені у процесі викладання є формування спеціальних </a:t>
            </a:r>
            <a:r>
              <a:rPr lang="uk-UA" dirty="0" err="1"/>
              <a:t>компетентностей</a:t>
            </a:r>
            <a:r>
              <a:rPr lang="uk-UA" dirty="0"/>
              <a:t>: </a:t>
            </a:r>
          </a:p>
          <a:p>
            <a:pPr lvl="0"/>
            <a:r>
              <a:rPr lang="uk-UA" dirty="0"/>
              <a:t>СК 5. Здатність здійснювати підбір технологічного устаткування та обладнання для закладів готельного та ресторанного господарства з метою раціонального використання просторових та матеріальних ресурсів; </a:t>
            </a:r>
          </a:p>
          <a:p>
            <a:pPr lvl="0"/>
            <a:r>
              <a:rPr lang="uk-UA" dirty="0"/>
              <a:t>СК 7. Здатність планувати, аналізувати та контролювати власну роботу та роботу обслуговуючого персоналу; </a:t>
            </a:r>
          </a:p>
          <a:p>
            <a:pPr lvl="0"/>
            <a:r>
              <a:rPr lang="uk-UA" dirty="0"/>
              <a:t>СК 9. Здатність забезпечувати безпеку основних та додаткових послуг у закладах готельного і ресторанного господарства. </a:t>
            </a:r>
          </a:p>
          <a:p>
            <a:r>
              <a:rPr lang="uk-UA" dirty="0"/>
              <a:t>	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В </a:t>
            </a:r>
            <a:r>
              <a:rPr lang="uk-UA" dirty="0"/>
              <a:t>результаті вивчення освітнього компоненту здобувачі освіти повинні </a:t>
            </a:r>
            <a:r>
              <a:rPr lang="uk-UA" b="1" dirty="0"/>
              <a:t> </a:t>
            </a:r>
            <a:endParaRPr lang="uk-UA" dirty="0"/>
          </a:p>
          <a:p>
            <a:r>
              <a:rPr lang="uk-UA" b="1" dirty="0"/>
              <a:t>знати</a:t>
            </a:r>
            <a:r>
              <a:rPr lang="uk-UA" dirty="0"/>
              <a:t>: призначення, будову, принцип роботи, правила </a:t>
            </a:r>
            <a:r>
              <a:rPr lang="uk-UA" dirty="0" smtClean="0"/>
              <a:t>експлуатації сучасних апаратів та їх технологічне </a:t>
            </a:r>
            <a:r>
              <a:rPr lang="uk-UA" dirty="0"/>
              <a:t>використання; </a:t>
            </a:r>
          </a:p>
          <a:p>
            <a:r>
              <a:rPr lang="uk-UA" b="1" dirty="0"/>
              <a:t>вміти:</a:t>
            </a:r>
            <a:r>
              <a:rPr lang="uk-UA" dirty="0"/>
              <a:t> правильно, </a:t>
            </a:r>
            <a:r>
              <a:rPr lang="uk-UA" dirty="0" smtClean="0"/>
              <a:t>раціонально використовувати знання при  розрахункових методах та теоретичних закономірностях всіх видів процесів. </a:t>
            </a:r>
            <a:endParaRPr lang="uk-UA" dirty="0"/>
          </a:p>
          <a:p>
            <a:endParaRPr lang="uk-UA" b="1" i="1" dirty="0">
              <a:solidFill>
                <a:srgbClr val="FFA015"/>
              </a:solidFill>
            </a:endParaRPr>
          </a:p>
          <a:p>
            <a:pPr algn="just"/>
            <a:endParaRPr lang="uk-UA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-3529460"/>
            <a:ext cx="6030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8438" y="116632"/>
            <a:ext cx="457200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Структура курсу:</a:t>
            </a:r>
            <a:endParaRPr lang="uk-UA" sz="28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539935"/>
              </p:ext>
            </p:extLst>
          </p:nvPr>
        </p:nvGraphicFramePr>
        <p:xfrm>
          <a:off x="251520" y="692696"/>
          <a:ext cx="8568952" cy="5838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6975622"/>
                <a:gridCol w="1089274"/>
              </a:tblGrid>
              <a:tr h="412796">
                <a:tc gridSpan="3"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rgbClr val="7030A0"/>
                          </a:solidFill>
                        </a:rPr>
                        <a:t>Лекції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98067">
                <a:tc>
                  <a:txBody>
                    <a:bodyPr/>
                    <a:lstStyle/>
                    <a:p>
                      <a:pPr algn="ctr"/>
                      <a:r>
                        <a:rPr lang="uk-UA" sz="1400" dirty="0" smtClean="0">
                          <a:solidFill>
                            <a:srgbClr val="7030A0"/>
                          </a:solidFill>
                        </a:rPr>
                        <a:t>№ з/п</a:t>
                      </a:r>
                      <a:endParaRPr lang="uk-UA" sz="1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877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uk-UA" sz="12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Вступ. Теоретичні основи курсу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90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 раціональної побудови апаратів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41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фізико-технічні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властивості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79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Фільтраційні процеси. Ультрафільтрація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96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7332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Осадження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87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07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гранулювання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44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відомості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561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пастеризації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стерилізації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випаровування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6987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варіння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5559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смаження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оформлення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9729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Масообміні процеси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1100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 екстрагування, кристалізації, розчинення.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2472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нагрівання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випромінювання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8244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заморожування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дефростації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47737">
                <a:tc>
                  <a:txBody>
                    <a:bodyPr/>
                    <a:lstStyle/>
                    <a:p>
                      <a:endParaRPr lang="uk-UA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976664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Практичні заняття:</a:t>
            </a:r>
            <a:endParaRPr lang="uk-UA" sz="2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578675"/>
              </p:ext>
            </p:extLst>
          </p:nvPr>
        </p:nvGraphicFramePr>
        <p:xfrm>
          <a:off x="467544" y="980728"/>
          <a:ext cx="8496944" cy="2718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6624736"/>
                <a:gridCol w="1224136"/>
              </a:tblGrid>
              <a:tr h="472419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№ з/п                                        Тема:                                                  </a:t>
                      </a:r>
                      <a:r>
                        <a:rPr lang="uk-UA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 фільтраційних процесів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будови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і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основних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технічних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показників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механізмів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для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подрібнення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Вивчити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утворення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однорідних</a:t>
                      </a:r>
                      <a:r>
                        <a:rPr lang="ru-RU" sz="14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систем.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20040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Вивчити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процеси</a:t>
                      </a:r>
                      <a:r>
                        <a:rPr kumimoji="0" lang="ru-RU" sz="1400" b="1" kern="12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b="1" kern="12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варіння</a:t>
                      </a:r>
                      <a:endParaRPr kumimoji="0" lang="uk-UA" sz="1400" b="1" kern="1200" dirty="0" smtClean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Вивчення процесів </a:t>
                      </a:r>
                      <a:r>
                        <a:rPr lang="uk-UA" sz="14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смажання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143">
                <a:tc>
                  <a:txBody>
                    <a:bodyPr/>
                    <a:lstStyle/>
                    <a:p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Разом: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uk-UA" sz="14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730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5158" y="575164"/>
            <a:ext cx="7011257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uk-UA" sz="2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Семінарські заняття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132309"/>
              </p:ext>
            </p:extLst>
          </p:nvPr>
        </p:nvGraphicFramePr>
        <p:xfrm>
          <a:off x="539552" y="1071311"/>
          <a:ext cx="8280921" cy="49438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6840760"/>
                <a:gridCol w="864096"/>
              </a:tblGrid>
              <a:tr h="482898">
                <a:tc>
                  <a:txBody>
                    <a:bodyPr/>
                    <a:lstStyle/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№</a:t>
                      </a: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з/п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Тема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err="1" smtClean="0">
                          <a:solidFill>
                            <a:srgbClr val="002060"/>
                          </a:solidFill>
                        </a:rPr>
                        <a:t>К-сть</a:t>
                      </a:r>
                      <a:endParaRPr lang="uk-UA" dirty="0" smtClean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uk-UA" dirty="0" smtClean="0">
                          <a:solidFill>
                            <a:srgbClr val="002060"/>
                          </a:solidFill>
                        </a:rPr>
                        <a:t>годин</a:t>
                      </a:r>
                      <a:endParaRPr lang="uk-UA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Теоретичні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курсу,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раціональної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побудови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ru-RU" sz="16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31516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сортування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482898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Теплові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: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пастеризація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стерилізація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випарювання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варіння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смаження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Інтенсифікація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теплових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uk-UA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err="1" smtClean="0">
                          <a:solidFill>
                            <a:srgbClr val="7030A0"/>
                          </a:solidFill>
                        </a:rPr>
                        <a:t>Масообмінні</a:t>
                      </a:r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 процеси: сушіння, екстрагування, перегонка, ректифікація, кристалізація і розчинення.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Масообмінні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: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сорбційні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культивування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мікроорганізмів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нагрівання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продуктів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в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полі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ЗВЧ і ІФ-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випромінювання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.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Процеси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охолодження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замороження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 і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дефростації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.</a:t>
                      </a:r>
                      <a:endParaRPr lang="uk-UA" sz="16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449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</a:p>
                    <a:p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  <a:endParaRPr lang="uk-UA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1568545" y="4253345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047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786805"/>
              </p:ext>
            </p:extLst>
          </p:nvPr>
        </p:nvGraphicFramePr>
        <p:xfrm>
          <a:off x="467544" y="0"/>
          <a:ext cx="8352928" cy="53367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088"/>
                <a:gridCol w="6512452"/>
                <a:gridCol w="1203388"/>
              </a:tblGrid>
              <a:tr h="265104">
                <a:tc gridSpan="3">
                  <a:txBody>
                    <a:bodyPr/>
                    <a:lstStyle/>
                    <a:p>
                      <a:pPr algn="ctr"/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Самостійна</a:t>
                      </a:r>
                      <a:r>
                        <a:rPr lang="uk-UA" sz="1200" baseline="0" dirty="0" smtClean="0">
                          <a:solidFill>
                            <a:srgbClr val="7030A0"/>
                          </a:solidFill>
                        </a:rPr>
                        <a:t> робота:</a:t>
                      </a:r>
                      <a:endParaRPr lang="uk-UA" sz="1200" dirty="0" smtClean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27436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b="0" i="1" dirty="0" smtClean="0">
                          <a:solidFill>
                            <a:srgbClr val="7030A0"/>
                          </a:solidFill>
                        </a:rPr>
                        <a:t>Тема:</a:t>
                      </a:r>
                      <a:endParaRPr lang="uk-UA" sz="1200" b="0" i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200" dirty="0" err="1" smtClean="0">
                          <a:solidFill>
                            <a:srgbClr val="7030A0"/>
                          </a:solidFill>
                        </a:rPr>
                        <a:t>К-ть</a:t>
                      </a:r>
                      <a:r>
                        <a:rPr lang="uk-UA" sz="1200" dirty="0" smtClean="0">
                          <a:solidFill>
                            <a:srgbClr val="7030A0"/>
                          </a:solidFill>
                        </a:rPr>
                        <a:t> годин</a:t>
                      </a:r>
                      <a:endParaRPr lang="uk-UA" sz="12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1966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Основи раціональної побудови апаратів.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1034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Основні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фізико-технічні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властивості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харчових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ru-RU" sz="1200" b="1" dirty="0">
                        <a:solidFill>
                          <a:srgbClr val="7030A0"/>
                        </a:solidFill>
                        <a:effectLst/>
                        <a:latin typeface="Times New Roman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405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Мембранні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методи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розподілу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рідинних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 систем.</a:t>
                      </a:r>
                      <a:r>
                        <a:rPr lang="ru-RU" sz="1200" b="1" baseline="0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Ультрафільтрація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3776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подрібнення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нарізання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514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5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розділення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неоднорідних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Осадження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3720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6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отримання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однорідних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систем.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7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пресування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гранулювання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651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8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Загальні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відомості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про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теплові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29736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9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пастеризації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стерилізації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випаровування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4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43448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10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варіння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b="1" dirty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2</a:t>
                      </a:r>
                      <a:endParaRPr lang="uk-UA" sz="11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25716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11</a:t>
                      </a:r>
                      <a:endParaRPr lang="uk-UA" sz="12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смаження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його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апаратне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оформлення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7030A0"/>
                          </a:solidFill>
                          <a:effectLst/>
                          <a:latin typeface="Times New Roman"/>
                          <a:ea typeface="Calibri"/>
                          <a:cs typeface="Calibri"/>
                        </a:rPr>
                        <a:t>4</a:t>
                      </a:r>
                      <a:endParaRPr lang="uk-UA" sz="1200" b="1" dirty="0">
                        <a:solidFill>
                          <a:srgbClr val="7030A0"/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42880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Адсорбція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. Перегонка.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</a:rPr>
                        <a:t>Сушіння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</a:rPr>
                        <a:t> 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4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 екстрагування, кристалізації, розчинення.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Суть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процесу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нагрівання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ЗВЧі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14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випромінювання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uk-UA" sz="12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Процеси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охолодження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заморожування</a:t>
                      </a:r>
                      <a:r>
                        <a:rPr lang="ru-RU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та </a:t>
                      </a:r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дефростації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2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продуктів</a:t>
                      </a:r>
                      <a:r>
                        <a:rPr lang="uk-UA" sz="12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4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94561">
                <a:tc>
                  <a:txBody>
                    <a:bodyPr/>
                    <a:lstStyle/>
                    <a:p>
                      <a:endParaRPr lang="uk-UA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Разом: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050" b="1" dirty="0" smtClean="0">
                          <a:solidFill>
                            <a:srgbClr val="7030A0"/>
                          </a:solidFill>
                        </a:rPr>
                        <a:t>40</a:t>
                      </a:r>
                      <a:endParaRPr lang="uk-UA" sz="105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65331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338</TotalTime>
  <Words>932</Words>
  <Application>Microsoft Office PowerPoint</Application>
  <PresentationFormat>Екран (4:3)</PresentationFormat>
  <Paragraphs>247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Яркая</vt:lpstr>
      <vt:lpstr>Процеси і апарати харчових виробництв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Критерії оцінювання знань здобувачів освіти  з освітнього компонента «Процеси і апарати харчових виробництв»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36</cp:revision>
  <dcterms:created xsi:type="dcterms:W3CDTF">2024-02-06T17:10:51Z</dcterms:created>
  <dcterms:modified xsi:type="dcterms:W3CDTF">2025-07-05T06:30:15Z</dcterms:modified>
</cp:coreProperties>
</file>