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5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421FE5-A96C-D240-952A-CFA3EAD34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8991600" cy="2127664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Проєктування</a:t>
            </a:r>
            <a:r>
              <a:rPr lang="uk-UA" dirty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об’єктів </a:t>
            </a:r>
            <a:r>
              <a:rPr lang="uk-UA" dirty="0"/>
              <a:t>закладів ресторанного господарства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C4935F30-913A-EC4A-B266-44F1749FF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352544"/>
            <a:ext cx="8991600" cy="151485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err="1" smtClean="0"/>
              <a:t>Освітній</a:t>
            </a:r>
            <a:r>
              <a:rPr lang="ru-RU" sz="5600" dirty="0" smtClean="0"/>
              <a:t> компонент </a:t>
            </a:r>
            <a:r>
              <a:rPr lang="ru-RU" sz="5600" dirty="0"/>
              <a:t>за </a:t>
            </a:r>
            <a:r>
              <a:rPr lang="ru-RU" sz="5600" dirty="0" err="1" smtClean="0"/>
              <a:t>вибором</a:t>
            </a:r>
            <a:r>
              <a:rPr lang="ru-RU" sz="5600" dirty="0" smtClean="0"/>
              <a:t> для </a:t>
            </a:r>
            <a:r>
              <a:rPr lang="ru-RU" sz="5600" dirty="0" err="1"/>
              <a:t>здобувачів</a:t>
            </a:r>
            <a:endParaRPr lang="ru-RU" sz="5600" dirty="0"/>
          </a:p>
          <a:p>
            <a:r>
              <a:rPr lang="ru-RU" sz="5600" dirty="0" err="1"/>
              <a:t>освітньо-професійного</a:t>
            </a:r>
            <a:r>
              <a:rPr lang="ru-RU" sz="5600" dirty="0"/>
              <a:t> </a:t>
            </a:r>
            <a:r>
              <a:rPr lang="ru-RU" sz="5600" dirty="0" err="1"/>
              <a:t>рівня</a:t>
            </a:r>
            <a:r>
              <a:rPr lang="ru-RU" sz="5600" dirty="0"/>
              <a:t> «</a:t>
            </a:r>
            <a:r>
              <a:rPr lang="ru-RU" sz="5600" dirty="0" err="1"/>
              <a:t>фаховий</a:t>
            </a:r>
            <a:r>
              <a:rPr lang="ru-RU" sz="5600" dirty="0"/>
              <a:t> </a:t>
            </a:r>
            <a:r>
              <a:rPr lang="ru-RU" sz="5600" dirty="0" err="1"/>
              <a:t>молодший</a:t>
            </a:r>
            <a:r>
              <a:rPr lang="ru-RU" sz="5600" dirty="0"/>
              <a:t> бакалавр»</a:t>
            </a:r>
          </a:p>
          <a:p>
            <a:r>
              <a:rPr lang="ru-RU" sz="5600" dirty="0" err="1"/>
              <a:t>спеціальності</a:t>
            </a:r>
            <a:r>
              <a:rPr lang="ru-RU" sz="5600" dirty="0"/>
              <a:t> </a:t>
            </a:r>
            <a:r>
              <a:rPr lang="ru-RU" sz="5600" dirty="0" smtClean="0"/>
              <a:t>181 «</a:t>
            </a:r>
            <a:r>
              <a:rPr lang="ru-RU" sz="5600" dirty="0" err="1" smtClean="0"/>
              <a:t>Харчові</a:t>
            </a:r>
            <a:r>
              <a:rPr lang="ru-RU" sz="5600" dirty="0" smtClean="0"/>
              <a:t> </a:t>
            </a:r>
            <a:r>
              <a:rPr lang="ru-RU" sz="5600" dirty="0" err="1" smtClean="0"/>
              <a:t>технології</a:t>
            </a:r>
            <a:r>
              <a:rPr lang="ru-RU" sz="5600" dirty="0" smtClean="0"/>
              <a:t>» (</a:t>
            </a:r>
            <a:r>
              <a:rPr lang="ru-RU" sz="5600" dirty="0" err="1" smtClean="0"/>
              <a:t>Виробництво</a:t>
            </a:r>
            <a:r>
              <a:rPr lang="ru-RU" sz="5600" dirty="0" smtClean="0"/>
              <a:t> </a:t>
            </a:r>
            <a:r>
              <a:rPr lang="ru-RU" sz="5600" dirty="0" err="1" smtClean="0"/>
              <a:t>харчової</a:t>
            </a:r>
            <a:r>
              <a:rPr lang="ru-RU" sz="5600" dirty="0" smtClean="0"/>
              <a:t> </a:t>
            </a:r>
            <a:r>
              <a:rPr lang="ru-RU" sz="5600" dirty="0" err="1" smtClean="0"/>
              <a:t>продукції</a:t>
            </a:r>
            <a:r>
              <a:rPr lang="ru-RU" sz="5600" dirty="0" smtClean="0"/>
              <a:t>)</a:t>
            </a:r>
          </a:p>
          <a:p>
            <a:endParaRPr lang="uk-UA" sz="2800" dirty="0"/>
          </a:p>
          <a:p>
            <a:r>
              <a:rPr lang="uk-UA" sz="6200" b="1" dirty="0" smtClean="0"/>
              <a:t>Викладач: Наталія ТКАЧ</a:t>
            </a:r>
            <a:endParaRPr lang="uk-UA" sz="6200" b="1" dirty="0"/>
          </a:p>
        </p:txBody>
      </p:sp>
    </p:spTree>
    <p:extLst>
      <p:ext uri="{BB962C8B-B14F-4D97-AF65-F5344CB8AC3E}">
        <p14:creationId xmlns:p14="http://schemas.microsoft.com/office/powerpoint/2010/main" val="103072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47BBCB-AA63-474B-B05B-43D7BD34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09600"/>
            <a:ext cx="7620000" cy="2585085"/>
          </a:xfrm>
        </p:spPr>
        <p:txBody>
          <a:bodyPr>
            <a:normAutofit/>
          </a:bodyPr>
          <a:lstStyle/>
          <a:p>
            <a:r>
              <a:rPr lang="uk-UA" b="1" dirty="0" smtClean="0"/>
              <a:t>Обсяг освітнього компоненту: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2200" dirty="0" smtClean="0"/>
              <a:t>кількість кредитів ЄКТС – </a:t>
            </a:r>
            <a:r>
              <a:rPr lang="en-US" sz="2200" dirty="0" smtClean="0"/>
              <a:t>2</a:t>
            </a:r>
            <a:r>
              <a:rPr lang="uk-UA" sz="2200" dirty="0" smtClean="0"/>
              <a:t>; </a:t>
            </a:r>
            <a:br>
              <a:rPr lang="uk-UA" sz="2200" dirty="0" smtClean="0"/>
            </a:br>
            <a:r>
              <a:rPr lang="uk-UA" sz="2200" dirty="0" smtClean="0"/>
              <a:t>загальна кількість годин – </a:t>
            </a:r>
            <a:r>
              <a:rPr lang="uk-UA" sz="2200" b="1" dirty="0" smtClean="0"/>
              <a:t>60</a:t>
            </a:r>
            <a:r>
              <a:rPr lang="uk-UA" sz="2200" dirty="0" smtClean="0"/>
              <a:t>; </a:t>
            </a:r>
            <a:br>
              <a:rPr lang="uk-UA" sz="2200" dirty="0" smtClean="0"/>
            </a:br>
            <a:r>
              <a:rPr lang="uk-UA" sz="2200" dirty="0" smtClean="0"/>
              <a:t>аудиторних – </a:t>
            </a:r>
            <a:r>
              <a:rPr lang="uk-UA" sz="2200" b="1" dirty="0" smtClean="0"/>
              <a:t>30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1800" dirty="0" smtClean="0"/>
              <a:t>Семестр вивчення курсу – </a:t>
            </a:r>
            <a:r>
              <a:rPr lang="en-US" sz="1800" b="1" dirty="0" smtClean="0"/>
              <a:t>V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форма контролю - </a:t>
            </a:r>
            <a:r>
              <a:rPr lang="uk-UA" sz="1800" b="1" dirty="0" smtClean="0"/>
              <a:t>залік</a:t>
            </a:r>
            <a:endParaRPr lang="uk-UA" sz="1800" b="1" dirty="0"/>
          </a:p>
        </p:txBody>
      </p:sp>
      <p:sp>
        <p:nvSpPr>
          <p:cNvPr id="4" name="AutoShape 4" descr="2.3. Технології моделювання"/>
          <p:cNvSpPr>
            <a:spLocks noChangeAspect="1" noChangeArrowheads="1"/>
          </p:cNvSpPr>
          <p:nvPr/>
        </p:nvSpPr>
        <p:spPr bwMode="auto">
          <a:xfrm>
            <a:off x="155575" y="-685800"/>
            <a:ext cx="3190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2.3. Технології моделювання"/>
          <p:cNvSpPr>
            <a:spLocks noChangeAspect="1" noChangeArrowheads="1"/>
          </p:cNvSpPr>
          <p:nvPr/>
        </p:nvSpPr>
        <p:spPr bwMode="auto">
          <a:xfrm>
            <a:off x="307975" y="-533400"/>
            <a:ext cx="3190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Picture 2" descr="C:\Users\admin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26002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5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47BBCB-AA63-474B-B05B-43D7BD34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399"/>
            <a:ext cx="10210800" cy="5562601"/>
          </a:xfrm>
        </p:spPr>
        <p:txBody>
          <a:bodyPr>
            <a:noAutofit/>
          </a:bodyPr>
          <a:lstStyle/>
          <a:p>
            <a:pPr algn="l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Мета вивчення освітнього компоненту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: аналіз теорії, принципів, наукових напрямків пізнання та дослідження технологічних процесів шляхом побудови моделей. Моделювання є невід’ємною частиною практично всіх сфер знань, то необхідно визначити, що воно собою являє, щоб обумовити його реальні можливості, місце і роль в системі інших засобів і методів наукового пізнання, і уникнути необґрунтованих сподівань, пов’язаних або з переоцінкою його пізнавального значення, або з неправильним розумінням його суті.</a:t>
            </a:r>
            <a:br>
              <a:rPr lang="uk-UA" sz="1500" dirty="0">
                <a:latin typeface="Times New Roman" pitchFamily="18" charset="0"/>
                <a:cs typeface="Times New Roman" pitchFamily="18" charset="0"/>
              </a:rPr>
            </a:b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є технологічний процес, який з точки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моделювання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є моделлю, а більш точніше - одним з її різновидів, яка складається та аналізується для надання їй оптимальних показників з необхідними характеристика для досягнення найкращого результату і подальшого проектування. </a:t>
            </a:r>
            <a:br>
              <a:rPr lang="uk-UA" sz="1500" dirty="0">
                <a:latin typeface="Times New Roman" pitchFamily="18" charset="0"/>
                <a:cs typeface="Times New Roman" pitchFamily="18" charset="0"/>
              </a:rPr>
            </a:b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курсу: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навчитися проводити моделювання технологічних процесів у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виробництва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хліба, кондитерських, макаронних виробів і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харчоконцентратів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Кожен з вище зазначених процесів розглядається як модель з усіма притаманними їй характеристиками, визначається від яких факторів вона залежить, як реагує на їх зміну</a:t>
            </a:r>
          </a:p>
        </p:txBody>
      </p:sp>
    </p:spTree>
    <p:extLst>
      <p:ext uri="{BB962C8B-B14F-4D97-AF65-F5344CB8AC3E}">
        <p14:creationId xmlns:p14="http://schemas.microsoft.com/office/powerpoint/2010/main" val="37759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735BC7-12DA-CE49-B8F3-9FD8E933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125938" y="381001"/>
            <a:ext cx="9525000" cy="8382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Перелік тем</a:t>
            </a:r>
            <a:r>
              <a:rPr lang="uk-UA" dirty="0"/>
              <a:t>, </a:t>
            </a:r>
            <a:r>
              <a:rPr lang="uk-UA" b="1" dirty="0"/>
              <a:t> які виносяться на вивчення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938" y="1447800"/>
            <a:ext cx="6798862" cy="4572000"/>
          </a:xfrm>
        </p:spPr>
        <p:txBody>
          <a:bodyPr>
            <a:noAutofit/>
          </a:bodyPr>
          <a:lstStyle/>
          <a:p>
            <a:pPr lvl="0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ресторанного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господпрства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про етапи і стадії проектування.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Передпроектні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цехів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генерального плану.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цехів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плану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характеристика,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курсового проект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ування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30740"/>
            <a:ext cx="3276600" cy="2413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55957"/>
            <a:ext cx="3276600" cy="21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A41347-8697-A442-A05C-FA6E5993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21" y="533400"/>
            <a:ext cx="8610600" cy="914400"/>
          </a:xfrm>
        </p:spPr>
        <p:txBody>
          <a:bodyPr>
            <a:normAutofit/>
          </a:bodyPr>
          <a:lstStyle/>
          <a:p>
            <a:r>
              <a:rPr lang="uk-UA" dirty="0" smtClean="0"/>
              <a:t>Реалізація завдання дисципліни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10313043" cy="3581400"/>
          </a:xfrm>
        </p:spPr>
      </p:pic>
    </p:spTree>
    <p:extLst>
      <p:ext uri="{BB962C8B-B14F-4D97-AF65-F5344CB8AC3E}">
        <p14:creationId xmlns:p14="http://schemas.microsoft.com/office/powerpoint/2010/main" val="428334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0449B1-8512-454F-8498-99AE49CE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0085"/>
            <a:ext cx="9144000" cy="1160115"/>
          </a:xfrm>
        </p:spPr>
        <p:txBody>
          <a:bodyPr>
            <a:normAutofit/>
          </a:bodyPr>
          <a:lstStyle/>
          <a:p>
            <a:r>
              <a:rPr lang="uk-UA" dirty="0" err="1" smtClean="0"/>
              <a:t>об’кт</a:t>
            </a:r>
            <a:r>
              <a:rPr lang="uk-UA" dirty="0" smtClean="0"/>
              <a:t> </a:t>
            </a:r>
            <a:r>
              <a:rPr lang="uk-UA" dirty="0" err="1" smtClean="0"/>
              <a:t>проєктування</a:t>
            </a:r>
            <a:r>
              <a:rPr lang="uk-UA" dirty="0" smtClean="0"/>
              <a:t> (ресторан) 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8" y="2133600"/>
            <a:ext cx="8755743" cy="2998709"/>
          </a:xfrm>
        </p:spPr>
      </p:pic>
    </p:spTree>
    <p:extLst>
      <p:ext uri="{BB962C8B-B14F-4D97-AF65-F5344CB8AC3E}">
        <p14:creationId xmlns:p14="http://schemas.microsoft.com/office/powerpoint/2010/main" val="98138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33D0A7-95D7-7946-8EA5-1DF641CF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9829800" cy="762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Цікавий процес виконання </a:t>
            </a:r>
            <a:br>
              <a:rPr lang="uk-UA" dirty="0" smtClean="0"/>
            </a:br>
            <a:r>
              <a:rPr lang="uk-UA" dirty="0" smtClean="0"/>
              <a:t>не завжди легкого завдання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06" y="1524000"/>
            <a:ext cx="5861132" cy="4600575"/>
          </a:xfrm>
        </p:spPr>
      </p:pic>
    </p:spTree>
    <p:extLst>
      <p:ext uri="{BB962C8B-B14F-4D97-AF65-F5344CB8AC3E}">
        <p14:creationId xmlns:p14="http://schemas.microsoft.com/office/powerpoint/2010/main" val="258998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1A8AFE-11A7-CC4A-86E6-E9CE1C7C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2353"/>
            <a:ext cx="9296400" cy="1232647"/>
          </a:xfrm>
        </p:spPr>
        <p:txBody>
          <a:bodyPr>
            <a:normAutofit/>
          </a:bodyPr>
          <a:lstStyle/>
          <a:p>
            <a:r>
              <a:rPr lang="uk-UA" dirty="0" smtClean="0"/>
              <a:t>Будьте успішні та робіть правильний вибір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2057400"/>
            <a:ext cx="8208264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Адже бути фахівцем – це володіти всебічними професійними якостями</a:t>
            </a:r>
            <a:r>
              <a:rPr lang="en-US" b="1" dirty="0" smtClean="0"/>
              <a:t>.</a:t>
            </a:r>
            <a:r>
              <a:rPr lang="uk-UA" b="1" dirty="0" smtClean="0"/>
              <a:t> Сучасний ринок праці надає перевагу цілеспрямованим та ерудованим спеціалістам</a:t>
            </a:r>
            <a:r>
              <a:rPr lang="en-US" b="1" dirty="0" smtClean="0"/>
              <a:t>, </a:t>
            </a:r>
            <a:r>
              <a:rPr lang="uk-UA" b="1" dirty="0" smtClean="0"/>
              <a:t>які здатні виконувати поставлені завдання швидко та якісно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8000"/>
            <a:ext cx="4914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094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255</Words>
  <Application>Microsoft Office PowerPoint</Application>
  <PresentationFormat>Произвольный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Посилка</vt:lpstr>
      <vt:lpstr>Проєктування  об’єктів закладів ресторанного господарства </vt:lpstr>
      <vt:lpstr>Обсяг освітнього компоненту:  кількість кредитів ЄКТС – 2;  загальна кількість годин – 60;  аудиторних – 30  Семестр вивчення курсу – V форма контролю - залік</vt:lpstr>
      <vt:lpstr>Мета вивчення освітнього компоненту: аналіз теорії, принципів, наукових напрямків пізнання та дослідження технологічних процесів шляхом побудови моделей. Моделювання є невід’ємною частиною практично всіх сфер знань, то необхідно визначити, що воно собою являє, щоб обумовити його реальні можливості, місце і роль в системі інших засобів і методів наукового пізнання, і уникнути необґрунтованих сподівань, пов’язаних або з переоцінкою його пізнавального значення, або з неправильним розумінням його суті.  Предмет вивчення є технологічний процес, який з точки зору моделювання є моделлю, а більш точніше - одним з її різновидів, яка складається та аналізується для надання їй оптимальних показників з необхідними характеристика для досягнення найкращого результату і подальшого проектування.   Завдання курсу: навчитися проводити моделювання технологічних процесів у галузі виробництва хліба, кондитерських, макаронних виробів і харчоконцентратів. Кожен з вище зазначених процесів розглядається як модель з усіма притаманними їй характеристиками, визначається від яких факторів вона залежить, як реагує на їх зміну</vt:lpstr>
      <vt:lpstr>Перелік тем,  які виносяться на вивчення </vt:lpstr>
      <vt:lpstr>Реалізація завдання дисципліни</vt:lpstr>
      <vt:lpstr>об’кт проєктування (ресторан) </vt:lpstr>
      <vt:lpstr>Цікавий процес виконання  не завжди легкого завдання</vt:lpstr>
      <vt:lpstr>Будьте успішні та робіть правильний вибір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практика</dc:title>
  <dc:creator>iklizub1@gmail.com</dc:creator>
  <cp:lastModifiedBy>admin</cp:lastModifiedBy>
  <cp:revision>20</cp:revision>
  <dcterms:created xsi:type="dcterms:W3CDTF">2021-03-04T20:45:11Z</dcterms:created>
  <dcterms:modified xsi:type="dcterms:W3CDTF">2023-03-27T08:49:14Z</dcterms:modified>
</cp:coreProperties>
</file>