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1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  <p:sldMasterId id="2147483652" r:id="rId2"/>
    <p:sldMasterId id="2147483654" r:id="rId3"/>
    <p:sldMasterId id="2147483656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70" r:id="rId10"/>
    <p:sldMasterId id="2147483676" r:id="rId11"/>
    <p:sldMasterId id="2147483678" r:id="rId12"/>
    <p:sldMasterId id="2147484225" r:id="rId13"/>
    <p:sldMasterId id="2147484261" r:id="rId14"/>
  </p:sldMasterIdLst>
  <p:notesMasterIdLst>
    <p:notesMasterId r:id="rId31"/>
  </p:notesMasterIdLst>
  <p:sldIdLst>
    <p:sldId id="256" r:id="rId15"/>
    <p:sldId id="272" r:id="rId16"/>
    <p:sldId id="258" r:id="rId17"/>
    <p:sldId id="273" r:id="rId18"/>
    <p:sldId id="259" r:id="rId19"/>
    <p:sldId id="274" r:id="rId20"/>
    <p:sldId id="260" r:id="rId21"/>
    <p:sldId id="283" r:id="rId22"/>
    <p:sldId id="286" r:id="rId23"/>
    <p:sldId id="287" r:id="rId24"/>
    <p:sldId id="288" r:id="rId25"/>
    <p:sldId id="278" r:id="rId26"/>
    <p:sldId id="285" r:id="rId27"/>
    <p:sldId id="282" r:id="rId28"/>
    <p:sldId id="268" r:id="rId29"/>
    <p:sldId id="289" r:id="rId30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52" autoAdjust="0"/>
  </p:normalViewPr>
  <p:slideViewPr>
    <p:cSldViewPr snapToGrid="0">
      <p:cViewPr>
        <p:scale>
          <a:sx n="71" d="100"/>
          <a:sy n="71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6E625-E64D-4495-A5B8-460CFE921EB0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C8CEE-0B86-48DE-B294-7194C4249A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5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248B292-A730-47BB-9732-6AA1ED81389B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DA0C2DB1-8965-465F-A9C4-BBCC8336EEC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02F0777C-8B39-4185-9C5C-08BBD19DE09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BA942BB2-E7ED-4E2C-823A-812256AE4E0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7436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5714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8681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9431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4086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990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25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43B08D3-5FEF-4DBD-9FD2-3735FDECAEE4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5936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3406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6907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3129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76825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96506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50969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96163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14152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984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7AF08F8-1609-49EC-BFC6-79B75AAE2A6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96222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3822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02075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22175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911697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438194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93973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98182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929516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1963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524E228-BEF4-4E45-A7D5-A3DEA182F7B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91862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30382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43087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37359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83796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37015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372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904094E-F38B-4810-9D7D-CE7B8E84CCF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2242DE7F-8387-45B8-8228-8F955491DBA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8B0E3E57-8307-4605-87CF-705BF5FE96C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75FB06BD-BE39-4C69-BD73-C07B857350C3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1FA3E476-B737-4553-9839-8E78A527C02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1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theme" Target="../theme/theme14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7E9E69-77C4-408A-8E55-D05A03F2751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C8CB75-1FF7-426A-8AAA-17AE0E1FAAD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15A465D-9F89-4DF0-A601-01C73B9E358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68479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  <p:sldLayoutId id="2147484230" r:id="rId5"/>
    <p:sldLayoutId id="2147484231" r:id="rId6"/>
    <p:sldLayoutId id="2147484232" r:id="rId7"/>
    <p:sldLayoutId id="2147484233" r:id="rId8"/>
    <p:sldLayoutId id="2147484234" r:id="rId9"/>
    <p:sldLayoutId id="2147484235" r:id="rId10"/>
    <p:sldLayoutId id="2147484236" r:id="rId11"/>
    <p:sldLayoutId id="2147484237" r:id="rId12"/>
    <p:sldLayoutId id="2147484238" r:id="rId13"/>
    <p:sldLayoutId id="2147484239" r:id="rId14"/>
    <p:sldLayoutId id="2147484240" r:id="rId15"/>
    <p:sldLayoutId id="2147484241" r:id="rId16"/>
    <p:sldLayoutId id="214748424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63870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  <p:sldLayoutId id="2147484273" r:id="rId12"/>
    <p:sldLayoutId id="2147484274" r:id="rId13"/>
    <p:sldLayoutId id="2147484275" r:id="rId14"/>
    <p:sldLayoutId id="2147484276" r:id="rId15"/>
    <p:sldLayoutId id="2147484277" r:id="rId16"/>
    <p:sldLayoutId id="21474842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2857AE9-463C-48B3-9714-1420B435C3D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8CB08B9-0DD9-4883-8700-D3F336CC70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4203DAA-179E-4E48-8C6B-0349DFD0E1C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76B86A2-56ED-4038-B2EF-D0474ED9593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14A1D18-9201-407F-AB8A-80DC5F2BE75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C5B174-5016-4FD4-8022-7A37D9A959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63DD840-860E-4AF1-A71D-A0CF1E4C46A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998E92-DF6A-45E8-B67D-B2044CED092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ctrTitle"/>
          </p:nvPr>
        </p:nvSpPr>
        <p:spPr>
          <a:xfrm>
            <a:off x="585251" y="3056227"/>
            <a:ext cx="8336739" cy="216191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dirty="0">
                <a:solidFill>
                  <a:schemeClr val="bg1"/>
                </a:solidFill>
                <a:latin typeface="Times New Roman"/>
              </a:rPr>
              <a:t>ПЕРЕДДИПЛОМНА</a:t>
            </a:r>
            <a:r>
              <a:rPr lang="uk-UA" b="0" u="none" strike="noStrike" dirty="0">
                <a:solidFill>
                  <a:schemeClr val="bg1"/>
                </a:solidFill>
                <a:uFillTx/>
                <a:latin typeface="Times New Roman"/>
              </a:rPr>
              <a:t> практика</a:t>
            </a:r>
            <a:r>
              <a:rPr sz="3200" dirty="0">
                <a:solidFill>
                  <a:schemeClr val="bg1"/>
                </a:solidFill>
              </a:rPr>
              <a:t/>
            </a:r>
            <a:br>
              <a:rPr sz="3200" dirty="0">
                <a:solidFill>
                  <a:schemeClr val="bg1"/>
                </a:solidFill>
              </a:rPr>
            </a:br>
            <a:endParaRPr lang="uk-UA" sz="32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 idx="1"/>
          </p:nvPr>
        </p:nvSpPr>
        <p:spPr>
          <a:xfrm>
            <a:off x="497989" y="336960"/>
            <a:ext cx="8060760" cy="309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ЦИКЛОВА КОМІСІЯ технологічних ДИСЦИПЛІН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СИЛАБУС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42EB4A3A-1717-4002-B753-B6DDCA48A04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99167"/>
            <a:ext cx="1384557" cy="128750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Зміст </a:t>
            </a:r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переддиплом</a:t>
            </a: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44" y="254840"/>
            <a:ext cx="8566220" cy="7037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Відділ постачання та збуту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Організація роботи по прийому вантажу, який надійшов на підприємство. Забезпечення необхідних умов для правильного і своєчасного прийому продукції. Забезпечення підприємства сировиною і матеріалами. Порядок забезпечення </a:t>
            </a:r>
            <a:r>
              <a:rPr lang="uk-UA" sz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цехів</a:t>
            </a: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сировиною і матеріалами в нових умовах  господарювання. Норми запасу сировини і матеріалів на підприємстві.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Відділ технічного контролю якості продукції (ВТК)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Розвиток і удосконалення системи технічного контролю. Завдання відділу технічного контролю. Перелік найважливіших ділянок контролю технологічного процесу. Контроль сировини яка постачається на підприємство. 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 напівфабрикатів і готової продукції. Заходи для дотримання стандартів і випуску виробів високої якості. Заходи для зменшення технологічних витрат, втрат, відходів сировинних ресурсів.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Робота лабораторії підприємства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Цехова, центральна і мікробіологічна лабораторія (за наявності). Їх призначення. Центральна виробнича лабораторія підприємства. Штат працівників лабораторії, їх обсяг роботи. Документація центральної виробничої лабораторії, її оформлення, стандарти і методи аналізу якості сировини, напівфабрикатів і готової продукції.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Стажування на посаді інженерно-технічних працівників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Технік-технолог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Посадові обов’язки техніка-технолога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Технік-лаборант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Посадові обов’язки техніка-лаборанта.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Майстер виробничої ділянки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Посадові обов’язки майстра виробничої ділянки.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Контролер харчової продукції</a:t>
            </a:r>
          </a:p>
          <a:p>
            <a:pPr indent="449580" algn="just">
              <a:spcAft>
                <a:spcPts val="1000"/>
              </a:spcAft>
            </a:pP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Характеристика робіт контролю суцільної чи вибіркової якості технологічної обробки сировини, напівфабрикатів, продукції на різних стадіях виробничого процесу за результатами лабораторних аналізів, окремих показників і їх відповідності стандартам, технічним умовам і зразкам. Визначення бракованої, дефектної продукції, сировини, напівфабрикатів з пониженою якістю і </a:t>
            </a:r>
            <a:r>
              <a:rPr lang="uk-UA" sz="1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забраковкою</a:t>
            </a:r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732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Зміст переддипломної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152" y="1032947"/>
            <a:ext cx="8566220" cy="410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580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Організація рекламної діяльності. </a:t>
            </a:r>
            <a:endParaRPr lang="uk-UA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Визначити роль різних видів реклами в системі просування продукції підприємства. Порядок розробки    рекламного звернення до споживача. 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Безпека життєдіяльності та охорона праці на підприємстві. 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Види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інстуктажів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охорони праці, пожежної безпеки на підприємстві. У цьому пункті навести види існуючої на підприємстві документації з техніки безпеки, пожежної безпеки та виробничої санітарії, в тому числі: 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заходи з техніки безпеки, промислової санітарії, охорони праці та безпечної життєдіяльності; 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вимоги з техніки безпеки до обладнання приміщень;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- правила з техніки безпеки та протипожежної безпеки;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Узагальнення матеріалу</a:t>
            </a:r>
          </a:p>
          <a:p>
            <a:pPr indent="449580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Разом  90 годин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565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93" y="344809"/>
            <a:ext cx="8792307" cy="774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Виробнича санітарія на підприємстві 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Вентилювання, освітлення і каналізація на підприємстві. Санітарний режим цеху. Правила зберігання і видачі спецодягу і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санодягу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Контроль за виконанням робітниками встановлених правил санітарії і гігієни.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Нормативно-технічна документація.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Навести вимоги до якості сировини, що використовується на даному підприємстві із зазначенням нормативно-технічної документації (ДСТУ чи ТУ) та основних органолептичних і фізико-хімічних показників.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 і намалювати на листку А3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-технологічну схему одного з виробів, які виробляються на підприємстві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Складення звітної документації за формами. Контроль за відповідністю санітарного стану на підприємстві.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Заходи по реконструкції, технічному переоснащенню, ремонту виробничих об’єктів, механізації трудових процесів і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навантажувально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-розвантажувальних робіт, капітальному ремонту технологічного  обладнання.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Складення статистичної звітності. Функції відділу по удосконаленню технологічних процесів. Вдосконалення організації роботи в виробничо-технічному відділі.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розрахунками ефективності підприємства від впровадження організаційно-технічних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введень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і розподілення фондів економічного стимулювання.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матеріальної зацікавленості робітників в результатах своєї праці. Порядок і джерела преміювання робітників підприємства за досягнення високих економічних показників.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Розповсюдження передового досвіду новаторів виробництва. Дисципліна праці. Удосконалення роботи відділу організації праці і заробітної плати.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340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46" y="437286"/>
            <a:ext cx="8968154" cy="6376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 підприємства тарою, пакувальними матеріалами. Робота служби збуту підприємства з метою забезпечення споживачів продукцією. Зразки накладних.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 якості готової продукції, документація на неї.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Права, обов’язки і відповідальність працівників відділу технічного контролю якості продукції на підприємстві..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Цехова лабораторія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Штат працюючих в лабораторії, їх обсяг роботи. Права і обов’язки, відповідальність працівників лабораторії.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Посадова інструкція техніка-технолога.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Розрахувати норми затрат сировини для продукції, що випускає підприємств.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Скласти технічну документацію по роботі, яку виконує лабораторія.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постановами, наказами, розпорядженнями вищих органів, методичними, нормативними та іншими керівними матеріалами.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Складання актів на брак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Ознайомитися з видами реклами підприємства. Скласти текст рекламного оголошення та розробити шляхи його розміщення.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Зразки інструкцій з охорони праці, журнали інструктажів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Підготовка до захисту звіту та заліку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Разом 45 годин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026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386" y="2737063"/>
            <a:ext cx="8680388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3508E34-3569-4AD0-9028-A23498D9BFD1}"/>
              </a:ext>
            </a:extLst>
          </p:cNvPr>
          <p:cNvSpPr txBox="1"/>
          <p:nvPr/>
        </p:nvSpPr>
        <p:spPr>
          <a:xfrm>
            <a:off x="492369" y="363915"/>
            <a:ext cx="8159261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повністю виконав програму практики, продемонстрував високий рівень професійних знань і практичних умінь. Уміє самостійно застосовувати теоретичні знання у виробничих умовах, швидко орієнтується в технологічних процесах. Виконує роботу акуратно, раціонально, дотримується правил охорони праці, санітарії та гігієни виробництва. Виявляє ініціативність і творчий підхід, приймає обґрунтовані рішення у виробничих ситуаціях. Звітну документацію оформив своєчасно та без зауважень.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Добре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виконав програму практики у повному обсязі, але потребував періодичних консультацій. Має достатні знання й уміння, застосовує їх у роботі, допускаючи несуттєві помилки. Дотримується правил безпеки, санітарії та виробничої дисципліни.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 старанно, але проявляє менше самостійності та ініціативи. Звіт подано вчасно, але з дрібними недоліками у змісті чи оформленні.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 практики виконано частково, окремі завдання залишилися невиконаними.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та навички обмежені, здобувач освіти потребує постійного контролю та допомоги керівника. При виконанні завдань допускає систематичні помилки, працює повільно.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вимог охорони праці та санітарії носить формальний характер.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подано, але він має суттєві недоліки у змісті чи структурі.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Незадовільно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не виконав програму практики, пропустив значну частину завдань.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володіє необхідними знаннями й уміннями для виконання виробничих операцій.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Порушує правила технологічної дисципліни, охорони праці та санітарії.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 завдання з численними помилками, не здатний працювати самостійно.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відсутній або не відповідає вимогам, не відображає виконаної роботи.</a:t>
            </a:r>
          </a:p>
          <a:p>
            <a:endParaRPr lang="uk-UA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529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705678" y="1272208"/>
            <a:ext cx="7941365" cy="384575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Л-1. Стандарт на хліб і хлібобулочні вироби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Л-2. ДСТУ 4683: 2006 Вироби кондитерські. Методи визначення органолептичних показників якості, розмірів, маси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складових частин.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Л-3. ДСТУ 4619: 2006 Вироби кондитерські. Правила приймання, методи відбору та підготовки проб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Л-4. Борошно та хлібобулочні вироби. Нормативні документи: Довідник: у 2 т. -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та рос. мовами /За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ред. В.Л. Іванова. - Львів: НДЦ "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Леонорм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2000 -    	 Т. 1. - 260 с. - (Серія „Нормативна база підприємства”).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Л-5.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 Технологія хлібопекарського виробництва. - К.: Логос, 2002  - 364 с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Л-6.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 Довідник з технології хлібопекарського виробництва. - К.: Руслана, 2002 -415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Font typeface="+mj-lt"/>
              <a:buAutoNum type="arabicPeriod"/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908312" y="556590"/>
            <a:ext cx="4444247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 dirty="0">
                <a:solidFill>
                  <a:schemeClr val="bg1"/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705678" y="1272208"/>
            <a:ext cx="7941365" cy="43997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Л-7.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 Технологічні розрахунки у хлібопекарному виробництві.- К.: Ліра-К, 2010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Л-8.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Жидецький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В.Ц. Основи охорони праці Л.: Афіша, 2002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Л-9. Петько В.Ф. Технологічне устаткування хлібопекарного, макаронного і кондитерського виробництв.- К.: Центр навчальної літератури,2007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Л-10. Ростовський В.С., Новікова О.В. Технологія виробництва борошняних кондитерських виробів .- К.: Ліка-К,2009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Л-11. Технологія кондитерського виробництва. Практикум/ За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ред. К.Г.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Іоргачової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ОНАХТ:, 2011 -  208 с. 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Л-12. Технологія виробництва борошняних кондитерських виробів. Абетка кондитерського мистецтва. Навчальний посібник / В.С. Ростовський, О.М.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Кукуєва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           	“Видавничий дім - Кондор”:, 2016 -  497 с. 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Л-13. Технохімічний контроль сировини та хлібобулочних і макаронних виробів \ В.І.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“Видавничий дім - Кондор”:, 2015 -  948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Font typeface="+mj-lt"/>
              <a:buAutoNum type="arabicPeriod"/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908312" y="556590"/>
            <a:ext cx="4444247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 dirty="0">
                <a:solidFill>
                  <a:schemeClr val="bg1"/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7254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" name="Таблица 3"/>
          <p:cNvGraphicFramePr/>
          <p:nvPr>
            <p:extLst>
              <p:ext uri="{D42A27DB-BD31-4B8C-83A1-F6EECF244321}">
                <p14:modId xmlns:p14="http://schemas.microsoft.com/office/powerpoint/2010/main" val="4176756515"/>
              </p:ext>
            </p:extLst>
          </p:nvPr>
        </p:nvGraphicFramePr>
        <p:xfrm>
          <a:off x="844062" y="0"/>
          <a:ext cx="8068394" cy="7223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599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35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727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7860">
                <a:tc rowSpan="3">
                  <a:txBody>
                    <a:bodyPr/>
                    <a:lstStyle/>
                    <a:p>
                      <a:endParaRPr lang="uk-UA" sz="1800" b="1" u="none" strike="noStrike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uFillTx/>
                        <a:latin typeface="Trebuchet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ГАЛУЗЬ ЗНАНЬ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18 ВИРОБНИЦТВО ТА ТЕХНОЛОГІЇ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Спеціальність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181 ХАРЧОВІ ТЕХНОЛОГІЇ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17454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професійна програма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Виробництво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хліба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,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кондитерських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,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макаронних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виробів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і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харчоконцентратів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786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ТЕХНОЛОГІЧНЕ ВІДДІЛЕННЯ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професійний ступінь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фаховий молодший бакалавр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555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Статус освітнього компонента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обов’язковий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Мова викладання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УКРАЇНСЬКА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835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Кількість кредитів ЄКТС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4,5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Розподіл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за видами занять та годинами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навчання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135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252251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аудиторні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лекційні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практичні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семінарські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самостійна робота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90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90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Форма підсумкового контролю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залік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8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7B5A083-459B-4803-807C-E47E756A9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60" y="1003727"/>
            <a:ext cx="891208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kumimoji="0" lang="uk-UA" altLang="uk-UA" sz="1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Основною </a:t>
            </a:r>
            <a:r>
              <a:rPr lang="uk-UA" sz="1800" b="1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переддипломної практики  є поглиблення та закріплення теоретичних знань з усіх вивчених освітніх компонентів; ґрунтовне вивчення технологічних, технічних та економічних особливостей  підприємств в галузі;   підготовка до самостійної роботи майбутнього фахівця в умовах ринкового господарювання.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Основним </a:t>
            </a:r>
            <a:r>
              <a:rPr lang="uk-UA" sz="1800" b="1" i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завданням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є підвищення якості підготовки здобувачів освіти з питань вивчення організаційної структури підприємства з виробництва харчових продуктів,  вимог техніки безпеки та охорони праці, системи управління підприємством та форм господарювання у сучасних умовах; набуття навичок щодо 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методик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визначення якісних показників сировини, напівфабрикатів і готової продукції, застосування чинних державних стандартів при оцінці якості сировини напівфабрикатів і готової продукції і ознайомлення з виробничими рішеннями щодо удосконалення технологічних процесів та режимів основного виробництва.</a:t>
            </a:r>
            <a:endParaRPr lang="uk-UA" sz="1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964641" y="381837"/>
            <a:ext cx="9143999" cy="62464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lvl="0" algn="just" defTabSz="457200"/>
            <a:r>
              <a:rPr lang="uk-UA" b="1" dirty="0">
                <a:solidFill>
                  <a:schemeClr val="bg1"/>
                </a:solidFill>
                <a:latin typeface="Times New Roman"/>
              </a:rPr>
              <a:t>Програмні результати навчання:</a:t>
            </a:r>
            <a:endParaRPr lang="uk-UA" dirty="0">
              <a:solidFill>
                <a:schemeClr val="bg1"/>
              </a:solidFill>
              <a:latin typeface="Arial"/>
            </a:endParaRP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 1.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харчової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endParaRPr lang="ru-RU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технологічного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3.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напівфабрикатів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нормативних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4. Контролювати технологічні процеси харчових і суміжних виробництв.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5. Виявляти причини виникнення виробничих ситуацій і знаходити шляхи їх вирішення. 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6. Виявляти причини виникнення виробничих ситуацій і знаходити шляхи їх вирішення. 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7. Застосовувати вимоги законодавства, нормативно-технічну та технологічну документацію 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галузі харчових технологій в професійній діяльності.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8.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Обирати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сучасне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технологічне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оснащення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реконструйованих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дільниць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 9. Складати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апаратурно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-технологічні схеми виробництва харчової продукції. 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 під час її виробництва.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10 Застосовувати системи управління якістю та безпечністю харчової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 під час її виробництва.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11 Проводити технологічні, техніко-економічні розрахунки сировини,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матеріальних ресурсів і заповнювати обліково-звітну документацію.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12 Організовувати роботу окремих виробничих дільниць (підрозділів)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харчових підприємств і координувати їх діяльність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15. Організовувати безпечні умови праці під час виробничої діяльності.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16. Забезпечувати процес виробництва харчової та суміжної продукції з дотриманням вимог </a:t>
            </a:r>
          </a:p>
          <a:p>
            <a:pPr algn="just"/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екологічної безпеки. </a:t>
            </a:r>
          </a:p>
          <a:p>
            <a:r>
              <a:rPr lang="ru-RU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uk-UA" sz="1400" b="0" u="none" strike="noStrike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209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100484" y="775252"/>
            <a:ext cx="8721969" cy="35995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3К 3. Здатність застосовувати знання у практичних ситуаціях.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 4. Здатність спілкуватися державною мовою як усно, так і письмово. </a:t>
            </a:r>
            <a:endParaRPr lang="uk-UA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ЗК5.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іноземною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b="0" u="none" strike="noStrike" dirty="0">
              <a:solidFill>
                <a:schemeClr val="bg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ЗК7. Здатність вчитися і оволодівати сучасними знаннями.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ЗК8. Здатність оцінювати та забезпечувати якість виконуваних робіт. </a:t>
            </a:r>
          </a:p>
          <a:p>
            <a:pPr algn="just" defTabSz="457200">
              <a:lnSpc>
                <a:spcPct val="100000"/>
              </a:lnSpc>
            </a:pP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ЗК10.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міжособистісної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налагоджувати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 з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характером і статусом людьми.</a:t>
            </a:r>
            <a:endParaRPr lang="uk-UA" sz="1600" b="0" u="none" strike="noStrike" dirty="0">
              <a:solidFill>
                <a:schemeClr val="bg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ЗК11. Здатність виявляти ініціативу, повагу до інших людей, брати на себе відповідальність за певну ділянку роботи, здатність розділити успіхи свого колективу,  мотивувати колектив та рухатися до спільної мети.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ЗК12. Здатність працювати в команді.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ЗК13.Здатність працювати самостійно та </a:t>
            </a:r>
            <a:r>
              <a:rPr lang="uk-UA" sz="1600" b="0" u="none" strike="noStrike" dirty="0" err="1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</a:t>
            </a:r>
            <a:r>
              <a:rPr lang="uk-UA" sz="1600" b="0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432079" y="765203"/>
            <a:ext cx="8711921" cy="504608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пеціальні  компетентності: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Arial"/>
              </a:rPr>
              <a:t>СК 1.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Arial"/>
              </a:rPr>
              <a:t>СК 3. Здатність проводити контроль якості і безпечності сировини, напівфабрикатів, харчової продукції та продукції суміжних виробництв.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Arial"/>
              </a:rPr>
              <a:t>СК 4. Здатність застосовувати практичні уміння і навички під час виробництва якісної і безпечної продукції.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Arial"/>
              </a:rPr>
              <a:t>СК 6. Здатність заповнювати обліково-звітну документацію і проводити технологічні та економічні розрахунки.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Arial"/>
              </a:rPr>
              <a:t>СК 7. Здатність обирати технологічне обладнання, складати </a:t>
            </a:r>
            <a:r>
              <a:rPr lang="uk-UA" sz="1600" b="0" u="none" strike="noStrike" dirty="0" err="1">
                <a:solidFill>
                  <a:schemeClr val="bg1"/>
                </a:solidFill>
                <a:uFillTx/>
                <a:latin typeface="Arial"/>
              </a:rPr>
              <a:t>апаратурно</a:t>
            </a:r>
            <a:r>
              <a:rPr lang="uk-UA" sz="1600" b="0" u="none" strike="noStrike" dirty="0">
                <a:solidFill>
                  <a:schemeClr val="bg1"/>
                </a:solidFill>
                <a:uFillTx/>
                <a:latin typeface="Arial"/>
              </a:rPr>
              <a:t>-технологічні схеми виробництва харчової та суміжної продукції.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Arial"/>
              </a:rPr>
              <a:t>СК 10. Здатність забезпечувати екологічну безпеку під час виробництва харчової та суміжної продукції.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Arial"/>
              </a:rPr>
              <a:t>СК12. 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</a:t>
            </a:r>
          </a:p>
          <a:p>
            <a:pPr defTabSz="457200">
              <a:lnSpc>
                <a:spcPct val="100000"/>
              </a:lnSpc>
              <a:buClr>
                <a:srgbClr val="3C1C6F"/>
              </a:buClr>
            </a:pPr>
            <a:r>
              <a:rPr lang="uk-UA" sz="1600" b="0" u="none" strike="noStrike" dirty="0">
                <a:solidFill>
                  <a:schemeClr val="bg1"/>
                </a:solidFill>
                <a:uFillTx/>
                <a:latin typeface="Arial"/>
              </a:rPr>
              <a:t> умов змінного середовища, здатність до професійного самовдосконалення відповідно до     потреб ринку праці.</a:t>
            </a: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8301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КУРСУ</a:t>
            </a:r>
          </a:p>
        </p:txBody>
      </p:sp>
      <p:graphicFrame>
        <p:nvGraphicFramePr>
          <p:cNvPr id="2" name="Таблиця 2">
            <a:extLst>
              <a:ext uri="{FF2B5EF4-FFF2-40B4-BE49-F238E27FC236}">
                <a16:creationId xmlns:a16="http://schemas.microsoft.com/office/drawing/2014/main" xmlns="" id="{4D4567A9-A904-45AA-8112-9D88818EE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274030"/>
              </p:ext>
            </p:extLst>
          </p:nvPr>
        </p:nvGraphicFramePr>
        <p:xfrm>
          <a:off x="693336" y="493895"/>
          <a:ext cx="7827665" cy="34340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94046">
                  <a:extLst>
                    <a:ext uri="{9D8B030D-6E8A-4147-A177-3AD203B41FA5}">
                      <a16:colId xmlns:a16="http://schemas.microsoft.com/office/drawing/2014/main" xmlns="" val="2066541389"/>
                    </a:ext>
                  </a:extLst>
                </a:gridCol>
                <a:gridCol w="4400952">
                  <a:extLst>
                    <a:ext uri="{9D8B030D-6E8A-4147-A177-3AD203B41FA5}">
                      <a16:colId xmlns:a16="http://schemas.microsoft.com/office/drawing/2014/main" xmlns="" val="1989709232"/>
                    </a:ext>
                  </a:extLst>
                </a:gridCol>
                <a:gridCol w="2632667">
                  <a:extLst>
                    <a:ext uri="{9D8B030D-6E8A-4147-A177-3AD203B41FA5}">
                      <a16:colId xmlns:a16="http://schemas.microsoft.com/office/drawing/2014/main" xmlns="" val="3976548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r>
                        <a:rPr lang="uk-UA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з.п</a:t>
                      </a:r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К-сть 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2033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Ознайомлення з підприємством. Інструктаж по ТБ, виробничій санітарії.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0753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Ознайомлення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роботою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відділів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119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Стажування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посаді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інженерно-технічних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працівників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1104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Організація рекламної діяльності.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63619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Безпека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життєдіяльності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охорона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підприємстві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4971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Узагальнення матеріалу Захист звітів-щоденників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681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08621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Зміст </a:t>
            </a:r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переддиплом</a:t>
            </a: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43" y="1067472"/>
            <a:ext cx="8752113" cy="4411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Ознайомлення з підприємством 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Інструктаж по ТБ та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промсанітарії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Загальні відомості: режим роботи, правила трудового розпорядку, структура, виробнича потужність, коротка характеристика асортименту, технічна оснащеність, перспективи розвитку підприємства. 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Ознайомлення з роботою відділів підприємства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Виробничо-технологічний відділ: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відділень підприємства та устаткування. 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Розробка нормованого завдання бригаді, яка працює на єдиний наряд: на зміну, добу, місяць і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т.д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Порядок встановлення норм при бригадній формі організації праці. Контроль в цехах підприємства норми витрати сировини, допоміжних матеріалів, за правильним веденням технологічного процесу на всіх стадіях виробництва. За відповідністю норм і нормативів трудових затрат при бригадній формі організації праці.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Плани впровадження нової техніки, заявки на вітчизняне і імпортне обладнання. Головні характеристики нового технологічного обладнання. Висновки по раціоналізаторським узагальненням досвіду роботи новаторів виробництва. Робота по технічній інформації, робота технічної ради.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748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Зміст переддипломної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43" y="1067472"/>
            <a:ext cx="8752113" cy="4411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Планово-економічний відділ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Економічні показники роботи підприємства. Завдання внутрішньозаводського планування на підприємстві. Госпрозрахунок на підприємстві. Показники ефективності підприємства.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Матеріально-технічне забезпечення підприємства. Порядок розробки планів економічного і соціального розвитку підприємства.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Розрахунок необхідної кількості сировини і її вартості, матеріалів, палива, електроенергії. План собівартості продукції, розрахунок собівартості продукції,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Відділ організації праці та заробітної плати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just">
              <a:spcAft>
                <a:spcPts val="10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Принцип організації і оплати праці на підприємстві. Форми і система оплати, які приймаються на підприємстві. Оплата праці в умовах госпрозрахунку. Організація заробітної плати робочих, інженерно-технічних робітників, службовців та 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інш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категорій робітників. Штатний розклад.  Планування фонду заробітної плати. Норми часу і норми виробітку. Організація роботи по технічному нормуванню на підприємстві. Методика нормування всіх видів праці на підприємстві. Розрахунок продуктивності праці бригад і окремих працівників, виписка нарядів і нарахування зарплати за виконану роботу. Підготовка кадрів, підвищення їх кваліфікації.</a:t>
            </a:r>
            <a:endParaRPr lang="uk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092692"/>
      </p:ext>
    </p:extLst>
  </p:cSld>
  <p:clrMapOvr>
    <a:masterClrMapping/>
  </p:clrMapOvr>
</p:sld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14.xml><?xml version="1.0" encoding="utf-8"?>
<a:theme xmlns:a="http://schemas.openxmlformats.org/drawingml/2006/main" name="1_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1261</TotalTime>
  <Words>1764</Words>
  <Application>Microsoft Office PowerPoint</Application>
  <PresentationFormat>Екран (4:3)</PresentationFormat>
  <Paragraphs>220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14</vt:i4>
      </vt:variant>
      <vt:variant>
        <vt:lpstr>Заголовки слайдів</vt:lpstr>
      </vt:variant>
      <vt:variant>
        <vt:i4>16</vt:i4>
      </vt:variant>
    </vt:vector>
  </HeadingPairs>
  <TitlesOfParts>
    <vt:vector size="30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Схема</vt:lpstr>
      <vt:lpstr>1_Схема</vt:lpstr>
      <vt:lpstr>ПЕРЕДДИПЛОМНА практика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109</cp:revision>
  <cp:lastPrinted>2025-06-11T12:28:56Z</cp:lastPrinted>
  <dcterms:created xsi:type="dcterms:W3CDTF">2024-02-06T17:10:51Z</dcterms:created>
  <dcterms:modified xsi:type="dcterms:W3CDTF">2025-08-25T08:02:33Z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