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4351" r:id="rId1"/>
  </p:sldMasterIdLst>
  <p:notesMasterIdLst>
    <p:notesMasterId r:id="rId15"/>
  </p:notesMasterIdLst>
  <p:sldIdLst>
    <p:sldId id="256" r:id="rId2"/>
    <p:sldId id="272" r:id="rId3"/>
    <p:sldId id="258" r:id="rId4"/>
    <p:sldId id="273" r:id="rId5"/>
    <p:sldId id="259" r:id="rId6"/>
    <p:sldId id="274" r:id="rId7"/>
    <p:sldId id="260" r:id="rId8"/>
    <p:sldId id="283" r:id="rId9"/>
    <p:sldId id="278" r:id="rId10"/>
    <p:sldId id="285" r:id="rId11"/>
    <p:sldId id="282" r:id="rId12"/>
    <p:sldId id="268" r:id="rId13"/>
    <p:sldId id="289" r:id="rId14"/>
  </p:sldIdLst>
  <p:sldSz cx="9144000" cy="6858000" type="screen4x3"/>
  <p:notesSz cx="7559675" cy="10691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Без стилю та сі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7AC3CCA-C797-4891-BE02-D94E43425B78}" styleName="Помір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8452" autoAdjust="0"/>
  </p:normalViewPr>
  <p:slideViewPr>
    <p:cSldViewPr snapToGrid="0">
      <p:cViewPr>
        <p:scale>
          <a:sx n="71" d="100"/>
          <a:sy n="71" d="100"/>
        </p:scale>
        <p:origin x="-135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66E625-E64D-4495-A5B8-460CFE921EB0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4775" y="1336675"/>
            <a:ext cx="4810125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2C8CEE-0B86-48DE-B294-7194C4249A5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4566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6" name="Group 65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67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68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9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0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71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2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3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4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5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6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7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8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9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0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1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2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3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4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5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6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7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8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9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0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1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2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3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4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5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96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7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8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9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0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1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2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3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4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5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6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7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08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9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0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1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2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3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4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5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6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7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8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9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20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0238" y="1122363"/>
            <a:ext cx="6593681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0238" y="3602038"/>
            <a:ext cx="6593681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801052" y="5410202"/>
            <a:ext cx="2057400" cy="365125"/>
          </a:xfrm>
        </p:spPr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00237" y="5410202"/>
            <a:ext cx="3843665" cy="365125"/>
          </a:xfrm>
        </p:spPr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15603" y="5410200"/>
            <a:ext cx="578317" cy="365125"/>
          </a:xfrm>
        </p:spPr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61399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4304665"/>
            <a:ext cx="7434266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56058" y="606426"/>
            <a:ext cx="7434266" cy="3299778"/>
          </a:xfrm>
          <a:prstGeom prst="round2DiagRect">
            <a:avLst>
              <a:gd name="adj1" fmla="val 5101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24" y="5124020"/>
            <a:ext cx="7433144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564910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93" y="609600"/>
            <a:ext cx="7429466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8" y="4419600"/>
            <a:ext cx="7428344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5491695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609600"/>
            <a:ext cx="6977064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365557"/>
            <a:ext cx="6564224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8" y="4309919"/>
            <a:ext cx="74295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696579" y="718458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817473" y="2764972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801017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2134042"/>
            <a:ext cx="74295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23" y="4657655"/>
            <a:ext cx="7428379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121498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56060" y="609600"/>
            <a:ext cx="7429499" cy="19050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856058" y="2674463"/>
            <a:ext cx="2397674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856059" y="3360263"/>
            <a:ext cx="2396432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86075" y="2677635"/>
            <a:ext cx="238828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86075" y="3363435"/>
            <a:ext cx="238895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89332" y="2674463"/>
            <a:ext cx="2396226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89332" y="3360263"/>
            <a:ext cx="2396226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413517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56059" y="609600"/>
            <a:ext cx="7429499" cy="19050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856060" y="4404596"/>
            <a:ext cx="239643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56060" y="2666998"/>
            <a:ext cx="239643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856060" y="4980859"/>
            <a:ext cx="239643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66790" y="4404596"/>
            <a:ext cx="24003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66790" y="2666998"/>
            <a:ext cx="2399205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65695" y="4980857"/>
            <a:ext cx="24003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89426" y="4404595"/>
            <a:ext cx="2393056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89332" y="2666998"/>
            <a:ext cx="2396227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89332" y="4980855"/>
            <a:ext cx="2396226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cap="all" baseline="0"/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473635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907125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1" y="609600"/>
            <a:ext cx="1503758" cy="5181601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6057" y="609600"/>
            <a:ext cx="5811443" cy="5181601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005879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1"/>
          <p:cNvSpPr>
            <a:spLocks noGrp="1"/>
          </p:cNvSpPr>
          <p:nvPr>
            <p:ph type="title"/>
          </p:nvPr>
        </p:nvSpPr>
        <p:spPr>
          <a:xfrm>
            <a:off x="856060" y="618518"/>
            <a:ext cx="7429499" cy="147857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8" name="Content Placeholder 2"/>
          <p:cNvSpPr>
            <a:spLocks noGrp="1"/>
          </p:cNvSpPr>
          <p:nvPr>
            <p:ph idx="1"/>
          </p:nvPr>
        </p:nvSpPr>
        <p:spPr>
          <a:xfrm>
            <a:off x="856060" y="2249487"/>
            <a:ext cx="7429499" cy="3541714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9" name="Date Placeholder 3"/>
          <p:cNvSpPr>
            <a:spLocks noGrp="1"/>
          </p:cNvSpPr>
          <p:nvPr>
            <p:ph type="dt" sz="half" idx="10"/>
          </p:nvPr>
        </p:nvSpPr>
        <p:spPr>
          <a:xfrm>
            <a:off x="5592691" y="5883277"/>
            <a:ext cx="2057400" cy="365125"/>
          </a:xfrm>
        </p:spPr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5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56059" y="5883276"/>
            <a:ext cx="4679482" cy="365125"/>
          </a:xfrm>
        </p:spPr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5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07241" y="5883275"/>
            <a:ext cx="578317" cy="365125"/>
          </a:xfrm>
        </p:spPr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66267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1419227"/>
            <a:ext cx="74295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6058" y="4424362"/>
            <a:ext cx="74295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06992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6058" y="2249486"/>
            <a:ext cx="3658792" cy="3541714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2249486"/>
            <a:ext cx="3656408" cy="3541714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76605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619127"/>
            <a:ext cx="7429500" cy="1477961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8902" y="2249486"/>
            <a:ext cx="3435949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6058" y="3073398"/>
            <a:ext cx="3658793" cy="2717801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1992" y="2249485"/>
            <a:ext cx="3433565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3073398"/>
            <a:ext cx="3656408" cy="2717801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719492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29743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94248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029" y="609601"/>
            <a:ext cx="2892028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150" y="592666"/>
            <a:ext cx="4418407" cy="5198534"/>
          </a:xfrm>
        </p:spPr>
        <p:txBody>
          <a:bodyPr anchor="ctr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029" y="2249486"/>
            <a:ext cx="2892028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61817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61" y="609600"/>
            <a:ext cx="3753962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32866" y="609600"/>
            <a:ext cx="3452693" cy="5181602"/>
          </a:xfrm>
          <a:prstGeom prst="round2DiagRect">
            <a:avLst>
              <a:gd name="adj1" fmla="val 6074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3200"/>
            </a:lvl1pPr>
          </a:lstStyle>
          <a:p>
            <a:pPr marL="0" lvl="0" indent="0">
              <a:buNone/>
            </a:pPr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9" y="2249486"/>
            <a:ext cx="3753964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96478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9041774" cy="6858001"/>
            <a:chOff x="-14288" y="0"/>
            <a:chExt cx="9041774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8352798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6060" y="618518"/>
            <a:ext cx="7429499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6060" y="2249487"/>
            <a:ext cx="74294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92691" y="588327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56059" y="5883276"/>
            <a:ext cx="467948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07241" y="5883275"/>
            <a:ext cx="578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52766289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352" r:id="rId1"/>
    <p:sldLayoutId id="2147484353" r:id="rId2"/>
    <p:sldLayoutId id="2147484354" r:id="rId3"/>
    <p:sldLayoutId id="2147484355" r:id="rId4"/>
    <p:sldLayoutId id="2147484356" r:id="rId5"/>
    <p:sldLayoutId id="2147484357" r:id="rId6"/>
    <p:sldLayoutId id="2147484358" r:id="rId7"/>
    <p:sldLayoutId id="2147484359" r:id="rId8"/>
    <p:sldLayoutId id="2147484360" r:id="rId9"/>
    <p:sldLayoutId id="2147484361" r:id="rId10"/>
    <p:sldLayoutId id="2147484362" r:id="rId11"/>
    <p:sldLayoutId id="2147484363" r:id="rId12"/>
    <p:sldLayoutId id="2147484364" r:id="rId13"/>
    <p:sldLayoutId id="2147484365" r:id="rId14"/>
    <p:sldLayoutId id="2147484366" r:id="rId15"/>
    <p:sldLayoutId id="2147484367" r:id="rId16"/>
    <p:sldLayoutId id="2147484368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book-ye.com.ua/authors/t-dyachenko/" TargetMode="External"/><Relationship Id="rId2" Type="http://schemas.openxmlformats.org/officeDocument/2006/relationships/hyperlink" Target="https://book-ye.com.ua/authors/oleksandr-shaliminov/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book-ye.com.ua/authors/l-kravchenko/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PlaceHolder 1"/>
          <p:cNvSpPr>
            <a:spLocks noGrp="1"/>
          </p:cNvSpPr>
          <p:nvPr>
            <p:ph type="ctrTitle"/>
          </p:nvPr>
        </p:nvSpPr>
        <p:spPr>
          <a:xfrm>
            <a:off x="585251" y="3056227"/>
            <a:ext cx="8336739" cy="2161912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algn="ctr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dirty="0">
                <a:solidFill>
                  <a:schemeClr val="bg1"/>
                </a:solidFill>
                <a:latin typeface="Times New Roman"/>
              </a:rPr>
              <a:t>ПЕРЕДДИПЛОМНА</a:t>
            </a:r>
            <a:r>
              <a:rPr lang="uk-UA" b="0" u="none" strike="noStrike" dirty="0">
                <a:solidFill>
                  <a:schemeClr val="bg1"/>
                </a:solidFill>
                <a:uFillTx/>
                <a:latin typeface="Times New Roman"/>
              </a:rPr>
              <a:t> практика</a:t>
            </a:r>
            <a:r>
              <a:rPr sz="3200" dirty="0">
                <a:solidFill>
                  <a:schemeClr val="bg1"/>
                </a:solidFill>
              </a:rPr>
              <a:t/>
            </a:r>
            <a:br>
              <a:rPr sz="3200" dirty="0">
                <a:solidFill>
                  <a:schemeClr val="bg1"/>
                </a:solidFill>
              </a:rPr>
            </a:br>
            <a:endParaRPr lang="uk-UA" sz="3200" b="0" u="none" strike="noStrike" dirty="0">
              <a:solidFill>
                <a:schemeClr val="bg1"/>
              </a:solidFill>
              <a:uFillTx/>
              <a:latin typeface="Arial"/>
            </a:endParaRPr>
          </a:p>
        </p:txBody>
      </p:sp>
      <p:sp>
        <p:nvSpPr>
          <p:cNvPr id="259" name="PlaceHolder 2"/>
          <p:cNvSpPr>
            <a:spLocks noGrp="1"/>
          </p:cNvSpPr>
          <p:nvPr>
            <p:ph type="subTitle" idx="1"/>
          </p:nvPr>
        </p:nvSpPr>
        <p:spPr>
          <a:xfrm>
            <a:off x="497989" y="336960"/>
            <a:ext cx="8060760" cy="30920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algn="ctr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uk-UA" sz="1600" b="1" u="none" strike="noStrike" dirty="0">
                <a:solidFill>
                  <a:schemeClr val="bg1"/>
                </a:solidFill>
                <a:uFillTx/>
                <a:latin typeface="Times New Roman"/>
              </a:rPr>
              <a:t>ТЕРНОПІЛЬСЬКИЙ ФАХОВИЙ КОЛЕДЖ </a:t>
            </a:r>
            <a:endParaRPr lang="uk-UA" sz="1600" b="0" u="none" strike="noStrike" dirty="0">
              <a:solidFill>
                <a:schemeClr val="bg1"/>
              </a:solidFill>
              <a:uFillTx/>
              <a:latin typeface="Arial"/>
            </a:endParaRPr>
          </a:p>
          <a:p>
            <a:pPr indent="0" algn="ctr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uk-UA" sz="1600" b="1" u="none" strike="noStrike" dirty="0">
                <a:solidFill>
                  <a:schemeClr val="bg1"/>
                </a:solidFill>
                <a:uFillTx/>
                <a:latin typeface="Times New Roman"/>
              </a:rPr>
              <a:t>ХАРЧОВИХ ТЕХНОЛОГІЙ І ТОРГІВЛІ</a:t>
            </a:r>
            <a:endParaRPr lang="uk-UA" sz="1600" b="0" u="none" strike="noStrike" dirty="0">
              <a:solidFill>
                <a:schemeClr val="bg1"/>
              </a:solidFill>
              <a:uFillTx/>
              <a:latin typeface="Arial"/>
            </a:endParaRPr>
          </a:p>
          <a:p>
            <a:pPr indent="0" algn="ctr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uk-UA" sz="1600" b="1" u="none" strike="noStrike" dirty="0">
                <a:solidFill>
                  <a:schemeClr val="bg1"/>
                </a:solidFill>
                <a:uFillTx/>
                <a:latin typeface="Times New Roman"/>
              </a:rPr>
              <a:t>ЦИКЛОВА КОМІСІЯ технологічних ДИСЦИПЛІН</a:t>
            </a:r>
            <a:endParaRPr lang="uk-UA" sz="1600" b="0" u="none" strike="noStrike" dirty="0">
              <a:solidFill>
                <a:schemeClr val="bg1"/>
              </a:solidFill>
              <a:uFillTx/>
              <a:latin typeface="Arial"/>
            </a:endParaRPr>
          </a:p>
          <a:p>
            <a:pPr indent="0" algn="ctr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uk-UA" sz="1800" b="0" u="none" strike="noStrike" dirty="0">
              <a:solidFill>
                <a:schemeClr val="bg1"/>
              </a:solidFill>
              <a:uFillTx/>
              <a:latin typeface="Arial"/>
            </a:endParaRPr>
          </a:p>
          <a:p>
            <a:pPr indent="0" algn="ctr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uk-UA" sz="2400" b="1" u="none" strike="noStrike" dirty="0">
                <a:solidFill>
                  <a:schemeClr val="bg1"/>
                </a:solidFill>
                <a:uFillTx/>
                <a:latin typeface="Times New Roman"/>
              </a:rPr>
              <a:t>СИЛАБУС</a:t>
            </a:r>
            <a:endParaRPr lang="uk-UA" sz="2400" b="0" u="none" strike="noStrike" dirty="0">
              <a:solidFill>
                <a:schemeClr val="bg1"/>
              </a:solidFill>
              <a:uFillTx/>
              <a:latin typeface="Arial"/>
            </a:endParaRPr>
          </a:p>
          <a:p>
            <a:pPr indent="0" algn="ctr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uk-UA" sz="2400" b="1" u="none" strike="noStrike" dirty="0">
                <a:solidFill>
                  <a:schemeClr val="bg1"/>
                </a:solidFill>
                <a:uFillTx/>
                <a:latin typeface="Times New Roman"/>
              </a:rPr>
              <a:t>ОСВІТНЬОГО  КОМПОНЕНТА</a:t>
            </a:r>
            <a:endParaRPr lang="uk-UA" sz="2400" b="0" u="none" strike="noStrike" dirty="0">
              <a:solidFill>
                <a:schemeClr val="bg1"/>
              </a:solidFill>
              <a:uFillTx/>
              <a:latin typeface="Arial"/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xmlns="" id="{42EB4A3A-1717-4002-B753-B6DDCA48A045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0" y="99167"/>
            <a:ext cx="1384557" cy="1287506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Прямоугольник 1"/>
          <p:cNvSpPr/>
          <p:nvPr/>
        </p:nvSpPr>
        <p:spPr>
          <a:xfrm>
            <a:off x="2123260" y="95240"/>
            <a:ext cx="4513336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</a:pPr>
            <a:r>
              <a:rPr lang="uk-UA" sz="2000" b="1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Самостійна робота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xmlns="" id="{7B085FA6-CBBA-43B0-AEDB-6E690E49EF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4932" y="5269758"/>
            <a:ext cx="859134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buFont typeface="+mj-lt"/>
              <a:buAutoNum type="arabicPeriod" startAt="4"/>
            </a:pPr>
            <a:endParaRPr lang="uk-UA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uk-UA" alt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4DEC0279-791A-482D-8660-CBBC890B88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846" y="819760"/>
            <a:ext cx="8968154" cy="39436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16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Етапи</a:t>
            </a:r>
            <a:r>
              <a:rPr lang="ru-RU" sz="16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ru-RU" sz="16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проведення</a:t>
            </a:r>
            <a:r>
              <a:rPr lang="ru-RU" sz="16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sz="16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інвентаризації</a:t>
            </a:r>
            <a:r>
              <a:rPr lang="ru-RU" sz="16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в  ЗРГ.  </a:t>
            </a:r>
            <a:r>
              <a:rPr lang="ru-RU" sz="16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Перелік</a:t>
            </a:r>
            <a:r>
              <a:rPr lang="ru-RU" sz="16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sz="16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контролюючих</a:t>
            </a:r>
            <a:r>
              <a:rPr lang="ru-RU" sz="16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sz="16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органів</a:t>
            </a:r>
            <a:r>
              <a:rPr lang="ru-RU" sz="16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для  ЗРГ.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16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Скласти</a:t>
            </a:r>
            <a:r>
              <a:rPr lang="ru-RU" sz="16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техніко-технологічну</a:t>
            </a:r>
            <a:r>
              <a:rPr lang="ru-RU" sz="16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карту на </a:t>
            </a:r>
            <a:r>
              <a:rPr lang="ru-RU" sz="16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фірмову</a:t>
            </a:r>
            <a:r>
              <a:rPr lang="ru-RU" sz="16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або</a:t>
            </a:r>
            <a:r>
              <a:rPr lang="ru-RU" sz="16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авторську</a:t>
            </a:r>
            <a:r>
              <a:rPr lang="ru-RU" sz="16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карту.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16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Запропонувати</a:t>
            </a:r>
            <a:r>
              <a:rPr lang="ru-RU" sz="16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заходи для </a:t>
            </a:r>
            <a:r>
              <a:rPr lang="ru-RU" sz="16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організації</a:t>
            </a:r>
            <a:r>
              <a:rPr lang="ru-RU" sz="16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sz="16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просування</a:t>
            </a:r>
            <a:r>
              <a:rPr lang="ru-RU" sz="16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товару та </a:t>
            </a:r>
            <a:r>
              <a:rPr lang="ru-RU" sz="16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послуг</a:t>
            </a:r>
            <a:r>
              <a:rPr lang="ru-RU" sz="16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ЗРГ в </a:t>
            </a:r>
            <a:r>
              <a:rPr lang="ru-RU" sz="16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умовах</a:t>
            </a:r>
            <a:r>
              <a:rPr lang="ru-RU" sz="16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воєнного</a:t>
            </a:r>
            <a:r>
              <a:rPr lang="ru-RU" sz="16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часу.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16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Скласти</a:t>
            </a:r>
            <a:r>
              <a:rPr lang="ru-RU" sz="16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анкету  та  провести </a:t>
            </a:r>
            <a:r>
              <a:rPr lang="ru-RU" sz="16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опитування</a:t>
            </a:r>
            <a:r>
              <a:rPr lang="ru-RU" sz="16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по  </a:t>
            </a:r>
            <a:r>
              <a:rPr lang="ru-RU" sz="16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вивченню</a:t>
            </a:r>
            <a:r>
              <a:rPr lang="ru-RU" sz="16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sz="16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попиту</a:t>
            </a:r>
            <a:r>
              <a:rPr lang="ru-RU" sz="16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sz="16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продукцію</a:t>
            </a:r>
            <a:r>
              <a:rPr lang="ru-RU" sz="16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16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послуги</a:t>
            </a:r>
            <a:r>
              <a:rPr lang="ru-RU" sz="16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sz="16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даного</a:t>
            </a:r>
            <a:r>
              <a:rPr lang="ru-RU" sz="16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підприємства</a:t>
            </a:r>
            <a:r>
              <a:rPr lang="ru-RU" sz="16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16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Визначити</a:t>
            </a:r>
            <a:r>
              <a:rPr lang="ru-RU" sz="16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рівень</a:t>
            </a:r>
            <a:r>
              <a:rPr lang="ru-RU" sz="16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якості</a:t>
            </a:r>
            <a:r>
              <a:rPr lang="ru-RU" sz="16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обслуговування</a:t>
            </a:r>
            <a:r>
              <a:rPr lang="ru-RU" sz="16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у ЗРГ шляхом </a:t>
            </a:r>
            <a:r>
              <a:rPr lang="ru-RU" sz="16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анкетування</a:t>
            </a:r>
            <a:r>
              <a:rPr lang="ru-RU" sz="16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16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опитування</a:t>
            </a:r>
            <a:r>
              <a:rPr lang="ru-RU" sz="16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16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Скласти</a:t>
            </a:r>
            <a:r>
              <a:rPr lang="ru-RU" sz="16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текст рекламного </a:t>
            </a:r>
            <a:r>
              <a:rPr lang="ru-RU" sz="16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оголошення</a:t>
            </a:r>
            <a:r>
              <a:rPr lang="ru-RU" sz="16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ЗРГ для  </a:t>
            </a:r>
            <a:r>
              <a:rPr lang="ru-RU" sz="16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розміщення</a:t>
            </a:r>
            <a:r>
              <a:rPr lang="ru-RU" sz="16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</a:t>
            </a:r>
            <a:r>
              <a:rPr lang="ru-RU" sz="16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соціальних</a:t>
            </a:r>
            <a:r>
              <a:rPr lang="ru-RU" sz="16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мережах.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16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Запропонувати</a:t>
            </a:r>
            <a:r>
              <a:rPr lang="ru-RU" sz="16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заходи  </a:t>
            </a:r>
            <a:r>
              <a:rPr lang="ru-RU" sz="16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безбар’єрного</a:t>
            </a:r>
            <a:r>
              <a:rPr lang="ru-RU" sz="16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sz="16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обслуговування</a:t>
            </a:r>
            <a:r>
              <a:rPr lang="ru-RU" sz="16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в  </a:t>
            </a:r>
            <a:r>
              <a:rPr lang="ru-RU" sz="16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даному</a:t>
            </a:r>
            <a:r>
              <a:rPr lang="ru-RU" sz="16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підприємстві</a:t>
            </a:r>
            <a:r>
              <a:rPr lang="ru-RU" sz="16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1600" b="1" i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Разом 45 годин</a:t>
            </a:r>
            <a:endParaRPr lang="ru-RU" sz="1600" b="1" i="1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uk-UA" alt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30267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Прямоугольник 1"/>
          <p:cNvSpPr/>
          <p:nvPr/>
        </p:nvSpPr>
        <p:spPr>
          <a:xfrm>
            <a:off x="2123260" y="95240"/>
            <a:ext cx="4513336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</a:pPr>
            <a:r>
              <a:rPr lang="uk-UA" sz="2000" b="1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Критерії оцінювання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xmlns="" id="{7B085FA6-CBBA-43B0-AEDB-6E690E49EF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4932" y="5269758"/>
            <a:ext cx="859134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buFont typeface="+mj-lt"/>
              <a:buAutoNum type="arabicPeriod" startAt="4"/>
            </a:pPr>
            <a:endParaRPr lang="uk-UA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uk-UA" alt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4DEC0279-791A-482D-8660-CBBC890B88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386" y="2737063"/>
            <a:ext cx="8680388" cy="17235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sz="14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uk-UA" altLang="uk-U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 startAt="14"/>
            </a:pPr>
            <a:endParaRPr lang="uk-UA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 startAt="14"/>
            </a:pPr>
            <a:endParaRPr lang="uk-UA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uk-UA" altLang="uk-U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uk-UA" alt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uk-UA" alt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F3508E34-3569-4AD0-9028-A23498D9BFD1}"/>
              </a:ext>
            </a:extLst>
          </p:cNvPr>
          <p:cNvSpPr txBox="1"/>
          <p:nvPr/>
        </p:nvSpPr>
        <p:spPr>
          <a:xfrm>
            <a:off x="492369" y="363915"/>
            <a:ext cx="8159261" cy="64940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Відмінно </a:t>
            </a:r>
            <a:r>
              <a:rPr lang="uk-UA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Здобувач освіти повністю виконав програму практики, продемонстрував високий рівень професійних знань і практичних умінь. Уміє самостійно застосовувати теоретичні знання у виробничих умовах, швидко орієнтується в технологічних процесах. Виконує роботу акуратно, раціонально, дотримується правил охорони праці, санітарії та гігієни виробництва. Виявляє ініціативність і творчий підхід, приймає обґрунтовані рішення у виробничих ситуаціях. Звітну документацію оформив своєчасно та без зауважень.</a:t>
            </a:r>
          </a:p>
          <a:p>
            <a:r>
              <a:rPr lang="uk-UA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Добре </a:t>
            </a:r>
            <a:r>
              <a:rPr lang="uk-UA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Здобувач освіти виконав програму практики у повному обсязі, але потребував періодичних консультацій. Має достатні знання й уміння, застосовує їх у роботі, допускаючи несуттєві помилки. Дотримується правил безпеки, санітарії та виробничої дисципліни.</a:t>
            </a:r>
          </a:p>
          <a:p>
            <a:r>
              <a:rPr lang="uk-UA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Працює старанно, але проявляє менше самостійності та ініціативи. Звіт подано вчасно, але з дрібними недоліками у змісті чи оформленні.</a:t>
            </a:r>
          </a:p>
          <a:p>
            <a:r>
              <a:rPr lang="uk-UA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Задовільно </a:t>
            </a:r>
            <a:r>
              <a:rPr lang="uk-UA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Програму практики виконано частково, окремі завдання залишилися невиконаними.</a:t>
            </a:r>
          </a:p>
          <a:p>
            <a:r>
              <a:rPr lang="uk-UA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Знання та навички обмежені, здобувач освіти потребує постійного контролю та допомоги керівника. При виконанні завдань допускає систематичні помилки, працює повільно.</a:t>
            </a:r>
          </a:p>
          <a:p>
            <a:r>
              <a:rPr lang="uk-UA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 вимог охорони праці та санітарії носить формальний характер.</a:t>
            </a:r>
          </a:p>
          <a:p>
            <a:r>
              <a:rPr lang="uk-UA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Звіт подано, але він має суттєві недоліки у змісті чи структурі.</a:t>
            </a:r>
          </a:p>
          <a:p>
            <a:r>
              <a:rPr lang="uk-UA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Незадовільно</a:t>
            </a:r>
            <a:r>
              <a:rPr lang="uk-UA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Здобувач освіти не виконав програму практики, пропустив значну частину завдань.</a:t>
            </a:r>
          </a:p>
          <a:p>
            <a:r>
              <a:rPr lang="uk-UA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володіє необхідними знаннями й уміннями для виконання виробничих операцій.</a:t>
            </a:r>
          </a:p>
          <a:p>
            <a:r>
              <a:rPr lang="uk-UA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Порушує правила технологічної дисципліни, охорони праці та санітарії.</a:t>
            </a:r>
          </a:p>
          <a:p>
            <a:r>
              <a:rPr lang="uk-UA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Виконує завдання з численними помилками, не здатний працювати самостійно.</a:t>
            </a:r>
          </a:p>
          <a:p>
            <a:r>
              <a:rPr lang="uk-UA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Звіт відсутній або не відповідає вимогам, не відображає виконаної роботи.</a:t>
            </a:r>
          </a:p>
          <a:p>
            <a:endParaRPr lang="uk-UA" sz="1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55290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Прямоугольник 2"/>
          <p:cNvSpPr/>
          <p:nvPr/>
        </p:nvSpPr>
        <p:spPr>
          <a:xfrm>
            <a:off x="601317" y="861088"/>
            <a:ext cx="7941365" cy="676963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marL="342900" lvl="0" indent="-342900" algn="just">
              <a:buFont typeface="+mj-lt"/>
              <a:buAutoNum type="arabicPeriod"/>
              <a:tabLst>
                <a:tab pos="228600" algn="l"/>
              </a:tabLst>
            </a:pPr>
            <a:r>
              <a:rPr lang="uk-UA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 затвердження Правил роботи закладів (підприємств) господарського харчування: Наказ М-ва економіки та з питань європейської інтеграції України від 24.07.2002р. № 219.</a:t>
            </a:r>
          </a:p>
          <a:p>
            <a:pPr marL="342900" lvl="0" indent="-342900" algn="just">
              <a:buFont typeface="+mj-lt"/>
              <a:buAutoNum type="arabicPeriod"/>
              <a:tabLst>
                <a:tab pos="228600" algn="l"/>
              </a:tabLst>
            </a:pP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затвердження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Рекомендованих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норм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технічного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оснащення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закладів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господарського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харчування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Наказ М-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ва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економіки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з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питань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європейської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інтеграції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України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від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03.01.2003р. № 2.</a:t>
            </a:r>
            <a:endParaRPr lang="uk-UA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  ДСТУ 4281 : 2004.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Заклади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ресторанного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господарства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Класифікація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uk-UA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ДСТУ 3278-95.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Стандартизація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послуг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Основні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положення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uk-UA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ДСТУ 3862-99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Ресторанне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господарство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Терміни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визначення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uk-UA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 ДБН В.2.2-25:2009. 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Будинки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споруди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Підприємства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харчування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Заклади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ресторанного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господарства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). </a:t>
            </a:r>
            <a:endParaRPr lang="uk-UA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5.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Збірник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рецептур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національних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страв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кулінарних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виробів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ресторанного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господарства</a:t>
            </a:r>
            <a:r>
              <a:rPr lang="ru-RU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40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О. </a:t>
            </a:r>
            <a:r>
              <a:rPr lang="ru-RU" sz="140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Шалимінов</a:t>
            </a:r>
            <a:r>
              <a:rPr lang="ru-RU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 </a:t>
            </a:r>
            <a:r>
              <a:rPr lang="ru-RU" sz="140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3"/>
              </a:rPr>
              <a:t>Т, Дяченко</a:t>
            </a:r>
            <a:r>
              <a:rPr lang="ru-RU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 </a:t>
            </a:r>
            <a:r>
              <a:rPr lang="ru-RU" sz="140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4"/>
              </a:rPr>
              <a:t>Л. Кравченко</a:t>
            </a:r>
            <a:r>
              <a:rPr lang="ru-RU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К.: АРІЙ, 2022.</a:t>
            </a:r>
            <a:endParaRPr lang="uk-UA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6.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Архіпов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В.В.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Організація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ресторанного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господарства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..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Нав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пос. – К.: Центр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учбової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літератури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Фірма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«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Інкос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», 20</a:t>
            </a:r>
            <a:r>
              <a:rPr lang="uk-UA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24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uk-UA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7.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Архіпов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В.В.Організація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обслуговування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 ресторанного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господарства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навч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пос.[ для студ.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вищ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навч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закл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.] - К.: Центр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учбової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літератури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, 201</a:t>
            </a:r>
            <a:r>
              <a:rPr lang="uk-UA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9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.- 342с.</a:t>
            </a:r>
          </a:p>
          <a:p>
            <a:pPr algn="just"/>
            <a:r>
              <a:rPr lang="ru-RU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8.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Організація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ресторанного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господарства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(Блок 1) [Текст]: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навч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посібник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/ І.А. Назаренко, Р.П. Никифоров, Н.В.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Лохман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–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Кривий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Ріг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ДонНУЕТ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2017 –165с.</a:t>
            </a:r>
            <a:endParaRPr lang="uk-UA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9.</a:t>
            </a:r>
            <a:r>
              <a:rPr lang="uk-UA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Організація виробництва : </a:t>
            </a:r>
            <a:r>
              <a:rPr lang="uk-UA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навч</a:t>
            </a:r>
            <a:r>
              <a:rPr lang="uk-UA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посібник / В. В. Прохорова, О. Ю. Давидова. – Х. : Вид-во Іванченка І.С., 2018. – 275 с. ISBN. </a:t>
            </a:r>
            <a:endParaRPr lang="uk-UA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10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Організація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обслуговування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підприємствах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ресторанного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господарства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Підручн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для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ВУЗів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/ За ред. проф. Н.О.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П’ятницької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– К.: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Київ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Нац. Торг.-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екон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ун-т, 2010.</a:t>
            </a:r>
            <a:endParaRPr lang="uk-UA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11.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Організація виробництва та оснащення в 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заклад</a:t>
            </a:r>
            <a:r>
              <a:rPr lang="uk-UA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ах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ресторанного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господарства</a:t>
            </a:r>
            <a:r>
              <a:rPr lang="uk-UA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Навчальний посібник/</a:t>
            </a:r>
            <a:r>
              <a:rPr lang="uk-UA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Л.І.Сєногонова</a:t>
            </a:r>
            <a:r>
              <a:rPr lang="uk-UA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uk-UA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В.В.Євлаш,О.В.Новікова</a:t>
            </a:r>
            <a:r>
              <a:rPr lang="uk-UA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</a:t>
            </a:r>
            <a:r>
              <a:rPr lang="uk-UA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Х.;Світ</a:t>
            </a:r>
            <a:r>
              <a:rPr lang="uk-UA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книг,2025.-417с</a:t>
            </a:r>
          </a:p>
          <a:p>
            <a:pPr algn="just"/>
            <a:r>
              <a:rPr lang="ru-RU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uk-UA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ru-RU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Проектування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закладів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ресторанного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господарства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: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підручник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/ [А.А.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Мазаракі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С.Л. Шаповал, О.М. Григоренко та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.] ; за ред. А.А.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Мазаракі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–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Київ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: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Київ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нац. торг.-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екон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ун-т, 2017. – 184 с.</a:t>
            </a:r>
            <a:endParaRPr lang="uk-UA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uk-UA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just"/>
            <a:endParaRPr lang="uk-UA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uk-UA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defTabSz="4572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Font typeface="+mj-lt"/>
              <a:buAutoNum type="arabicPeriod"/>
            </a:pPr>
            <a:endParaRPr lang="uk-UA" sz="18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82" name="TextBox 3"/>
          <p:cNvSpPr/>
          <p:nvPr/>
        </p:nvSpPr>
        <p:spPr>
          <a:xfrm>
            <a:off x="1918361" y="154656"/>
            <a:ext cx="4444247" cy="70643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</a:pPr>
            <a:r>
              <a:rPr lang="uk-UA" sz="2000" b="0" u="none" strike="noStrike" dirty="0">
                <a:solidFill>
                  <a:schemeClr val="bg1"/>
                </a:solidFill>
                <a:uFillTx/>
                <a:latin typeface="Times New Roman"/>
              </a:rPr>
              <a:t>РЕКОМЕНДОВАНІ ДЖЕРЕЛА ІНФОРМАЦІЇ</a:t>
            </a:r>
            <a:endParaRPr lang="uk-UA" sz="2000" b="0" u="none" strike="noStrike" dirty="0">
              <a:solidFill>
                <a:schemeClr val="bg1"/>
              </a:solidFill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Прямоугольник 2"/>
          <p:cNvSpPr/>
          <p:nvPr/>
        </p:nvSpPr>
        <p:spPr>
          <a:xfrm>
            <a:off x="705678" y="1272208"/>
            <a:ext cx="7941365" cy="289164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just"/>
            <a:r>
              <a:rPr lang="ru-RU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8.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Організація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ресторанного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господарства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(Блок 1) [Текст]: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навч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посібник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/ І.А. Назаренко, Р.П. Никифоров, Н.В.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Лохман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–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Кривий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Ріг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ДонНУЕТ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2017 –165с.</a:t>
            </a:r>
            <a:endParaRPr lang="uk-UA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9.</a:t>
            </a:r>
            <a:r>
              <a:rPr lang="uk-UA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Організація виробництва : </a:t>
            </a:r>
            <a:r>
              <a:rPr lang="uk-UA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навч</a:t>
            </a:r>
            <a:r>
              <a:rPr lang="uk-UA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посібник / В. В. Прохорова, О. Ю. Давидова. – Х. : Вид-во Іванченка І.С., 2018. – 275 с. ISBN. </a:t>
            </a:r>
            <a:endParaRPr lang="uk-UA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10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Організація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обслуговування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підприємствах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ресторанного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господарства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Підручн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для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ВУЗів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/ За ред. проф. Н.О.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П’ятницької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– К.: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Київ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Нац. Торг.-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екон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ун-т, 2010.</a:t>
            </a:r>
            <a:endParaRPr lang="uk-UA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11.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Організація виробництва та оснащення в 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заклад</a:t>
            </a:r>
            <a:r>
              <a:rPr lang="uk-UA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ах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ресторанного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господарства</a:t>
            </a:r>
            <a:r>
              <a:rPr lang="uk-UA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Навчальний посібник/</a:t>
            </a:r>
            <a:r>
              <a:rPr lang="uk-UA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Л.І.Сєногонова</a:t>
            </a:r>
            <a:r>
              <a:rPr lang="uk-UA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uk-UA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В.В.Євлаш,О.В.Новікова</a:t>
            </a:r>
            <a:r>
              <a:rPr lang="uk-UA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</a:t>
            </a:r>
            <a:r>
              <a:rPr lang="uk-UA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Х.;Світ</a:t>
            </a:r>
            <a:r>
              <a:rPr lang="uk-UA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книг,2025.-417с</a:t>
            </a:r>
          </a:p>
          <a:p>
            <a:pPr algn="just"/>
            <a:r>
              <a:rPr lang="ru-RU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uk-UA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ru-RU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Проектування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закладів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ресторанного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господарства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: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підручник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/ [А.А.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Мазаракі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С.Л. Шаповал, О.М. Григоренко та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.] ; за ред. А.А.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Мазаракі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–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Київ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: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Київ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нац. торг.-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екон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ун-т, 2017. – 184 с.</a:t>
            </a:r>
            <a:endParaRPr lang="uk-UA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uk-UA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defTabSz="4572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endParaRPr lang="uk-UA" sz="18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82" name="TextBox 3"/>
          <p:cNvSpPr/>
          <p:nvPr/>
        </p:nvSpPr>
        <p:spPr>
          <a:xfrm>
            <a:off x="1908312" y="556590"/>
            <a:ext cx="4444247" cy="70643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</a:pPr>
            <a:r>
              <a:rPr lang="uk-UA" sz="2000" b="0" u="none" strike="noStrike" dirty="0">
                <a:solidFill>
                  <a:schemeClr val="bg1"/>
                </a:solidFill>
                <a:uFillTx/>
                <a:latin typeface="Times New Roman"/>
              </a:rPr>
              <a:t>РЕКОМЕНДОВАНІ ДЖЕРЕЛА ІНФОРМАЦІЇ</a:t>
            </a:r>
            <a:endParaRPr lang="uk-UA" sz="2000" b="0" u="none" strike="noStrike" dirty="0">
              <a:solidFill>
                <a:schemeClr val="bg1"/>
              </a:solidFill>
              <a:uFillTx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372542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1" name="Таблица 3"/>
          <p:cNvGraphicFramePr/>
          <p:nvPr>
            <p:extLst>
              <p:ext uri="{D42A27DB-BD31-4B8C-83A1-F6EECF244321}">
                <p14:modId xmlns:p14="http://schemas.microsoft.com/office/powerpoint/2010/main" val="1780042055"/>
              </p:ext>
            </p:extLst>
          </p:nvPr>
        </p:nvGraphicFramePr>
        <p:xfrm>
          <a:off x="844062" y="0"/>
          <a:ext cx="8068394" cy="7052494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05991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43570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57277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47860">
                <a:tc rowSpan="3">
                  <a:txBody>
                    <a:bodyPr/>
                    <a:lstStyle/>
                    <a:p>
                      <a:endParaRPr lang="uk-UA" sz="1800" b="1" u="none" strike="noStrike" dirty="0">
                        <a:solidFill>
                          <a:schemeClr val="bg2">
                            <a:lumMod val="60000"/>
                            <a:lumOff val="40000"/>
                          </a:schemeClr>
                        </a:solidFill>
                        <a:uFillTx/>
                        <a:latin typeface="Trebuchet M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ГАЛУЗЬ ЗНАНЬ 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  <a:latin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18 ВИРОБНИЦТВО ТА ТЕХНОЛОГІЇ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  <a:latin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47860">
                <a:tc v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Спеціальність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181 ХАРЧОВІ ТЕХНОЛОГІЇ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  <a:latin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017454">
                <a:tc v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Освітньо - професійна програма 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u="none" strike="noStrike" dirty="0" err="1">
                          <a:solidFill>
                            <a:schemeClr val="bg1"/>
                          </a:solidFill>
                          <a:uFillTx/>
                        </a:rPr>
                        <a:t>Виробництво</a:t>
                      </a:r>
                      <a:r>
                        <a:rPr lang="ru-RU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 </a:t>
                      </a:r>
                      <a:r>
                        <a:rPr lang="ru-RU" sz="1800" b="1" u="none" strike="noStrike" dirty="0" err="1">
                          <a:solidFill>
                            <a:schemeClr val="bg1"/>
                          </a:solidFill>
                          <a:uFillTx/>
                        </a:rPr>
                        <a:t>харчової</a:t>
                      </a:r>
                      <a:r>
                        <a:rPr lang="ru-RU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 </a:t>
                      </a:r>
                      <a:r>
                        <a:rPr lang="ru-RU" sz="1800" b="1" u="none" strike="noStrike" dirty="0" err="1">
                          <a:solidFill>
                            <a:schemeClr val="bg1"/>
                          </a:solidFill>
                          <a:uFillTx/>
                        </a:rPr>
                        <a:t>продукції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  <a:latin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47860">
                <a:tc rowSpan="7"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 dirty="0">
                        <a:solidFill>
                          <a:srgbClr val="000000"/>
                        </a:solidFill>
                        <a:uFillTx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 dirty="0">
                        <a:solidFill>
                          <a:srgbClr val="000000"/>
                        </a:solidFill>
                        <a:uFillTx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 dirty="0">
                        <a:solidFill>
                          <a:srgbClr val="000000"/>
                        </a:solidFill>
                        <a:uFillTx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 dirty="0">
                        <a:solidFill>
                          <a:srgbClr val="000000"/>
                        </a:solidFill>
                        <a:uFillTx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 dirty="0">
                        <a:solidFill>
                          <a:schemeClr val="bg1"/>
                        </a:solidFill>
                        <a:uFillTx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ТЕХНОЛОГІЧНЕ ВІДДІЛЕННЯ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Освітньо - професійний ступінь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фаховий молодший бакалавр 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  <a:latin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75550">
                <a:tc v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Статус освітнього компонента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обов’язковий 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13063">
                <a:tc v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Мова викладання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УКРАЇНСЬКА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  <a:latin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48353">
                <a:tc v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Кількість кредитів ЄКТС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 4,5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  <a:latin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47860">
                <a:tc v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ru-RU" sz="1800" b="1" u="none" strike="noStrike" dirty="0" err="1">
                          <a:solidFill>
                            <a:schemeClr val="bg1"/>
                          </a:solidFill>
                          <a:uFillTx/>
                        </a:rPr>
                        <a:t>Розподіл</a:t>
                      </a:r>
                      <a:r>
                        <a:rPr lang="ru-RU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 за видами занять та годинами </a:t>
                      </a:r>
                      <a:r>
                        <a:rPr lang="ru-RU" sz="1800" b="1" u="none" strike="noStrike" dirty="0" err="1">
                          <a:solidFill>
                            <a:schemeClr val="bg1"/>
                          </a:solidFill>
                          <a:uFillTx/>
                        </a:rPr>
                        <a:t>навчання</a:t>
                      </a:r>
                      <a:r>
                        <a:rPr lang="ru-RU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 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  <a:latin typeface="Arial"/>
                        </a:rPr>
                        <a:t>135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  <a:latin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252251">
                <a:tc v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аудиторні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лекційні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практичні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семінарські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самостійна робота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 dirty="0">
                          <a:solidFill>
                            <a:schemeClr val="bg1"/>
                          </a:solidFill>
                          <a:uFillTx/>
                        </a:rPr>
                        <a:t>90</a:t>
                      </a: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 dirty="0">
                          <a:solidFill>
                            <a:schemeClr val="bg1"/>
                          </a:solidFill>
                          <a:uFillTx/>
                        </a:rPr>
                        <a:t>-</a:t>
                      </a: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 dirty="0">
                          <a:solidFill>
                            <a:schemeClr val="bg1"/>
                          </a:solidFill>
                          <a:uFillTx/>
                        </a:rPr>
                        <a:t>90</a:t>
                      </a: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 dirty="0">
                          <a:solidFill>
                            <a:schemeClr val="bg1"/>
                          </a:solidFill>
                          <a:uFillTx/>
                        </a:rPr>
                        <a:t>-</a:t>
                      </a: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 dirty="0">
                          <a:solidFill>
                            <a:schemeClr val="bg1"/>
                          </a:solidFill>
                          <a:uFillTx/>
                          <a:latin typeface="Arial"/>
                        </a:rPr>
                        <a:t>45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13063">
                <a:tc v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Форма підсумкового контролю 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залік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  <a:latin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3831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E7B5A083-459B-4803-807C-E47E756A9F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960" y="1003727"/>
            <a:ext cx="8912080" cy="36933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kumimoji="0" lang="uk-UA" altLang="uk-UA" sz="1400" b="1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Основною </a:t>
            </a:r>
            <a:r>
              <a:rPr lang="uk-UA" sz="1800" b="1" i="1" u="sng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метою</a:t>
            </a:r>
            <a:r>
              <a:rPr lang="uk-UA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переддипломної практики  є поглиблення та закріплення теоретичних знань з усіх вивчених освітніх компонентів; ґрунтовне вивчення технологічних, технічних та економічних особливостей  підприємств в галузі;   підготовка до самостійної роботи майбутнього фахівця в умовах ринкового господарювання.</a:t>
            </a:r>
          </a:p>
          <a:p>
            <a:pPr algn="just"/>
            <a:r>
              <a:rPr lang="uk-UA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Основним </a:t>
            </a:r>
            <a:r>
              <a:rPr lang="uk-UA" sz="1800" b="1" i="1" u="sng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завданням</a:t>
            </a:r>
            <a:r>
              <a:rPr lang="uk-UA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є підвищення якості підготовки здобувачів освіти з питань вивчення організаційної структури підприємства з виробництва харчових продуктів,  вимог техніки безпеки та охорони праці, системи управління підприємством та форм господарювання у сучасних умовах; набуття навичок щодо </a:t>
            </a:r>
            <a:r>
              <a:rPr lang="uk-UA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методик</a:t>
            </a:r>
            <a:r>
              <a:rPr lang="uk-UA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визначення якісних показників сировини, напівфабрикатів і готової продукції, застосування чинних державних стандартів при оцінці якості сировини напівфабрикатів і готової продукції і ознайомлення з виробничими рішеннями щодо удосконалення технологічних процесів та режимів основного виробництва.</a:t>
            </a:r>
            <a:endParaRPr lang="uk-UA" sz="1400" b="1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Прямоугольник 3"/>
          <p:cNvSpPr/>
          <p:nvPr/>
        </p:nvSpPr>
        <p:spPr>
          <a:xfrm>
            <a:off x="592853" y="1034980"/>
            <a:ext cx="8460713" cy="390730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lvl="0" algn="just" defTabSz="457200"/>
            <a:r>
              <a:rPr lang="uk-UA" b="1" dirty="0">
                <a:solidFill>
                  <a:schemeClr val="bg1"/>
                </a:solidFill>
                <a:latin typeface="Times New Roman"/>
              </a:rPr>
              <a:t>Програмні результати навчання:</a:t>
            </a:r>
            <a:endParaRPr lang="uk-UA" dirty="0">
              <a:solidFill>
                <a:schemeClr val="bg1"/>
              </a:solidFill>
              <a:latin typeface="Arial"/>
            </a:endParaRPr>
          </a:p>
          <a:p>
            <a:pPr algn="just"/>
            <a:r>
              <a:rPr lang="ru-RU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РН 4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Контролювати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технологічні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процеси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харчових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суміжних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виробництв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uk-UA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РН 5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Виявляти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причини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виникнення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виробничих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ситуацій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знаходити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шляхи</a:t>
            </a:r>
          </a:p>
          <a:p>
            <a:pPr algn="just"/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їх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вирішення</a:t>
            </a:r>
            <a:r>
              <a:rPr lang="ru-RU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uk-UA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РН 6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Вносити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пропозиції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щодо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удосконалення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технології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харчової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продукції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uk-UA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РН 7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Застосовувати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вимоги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законодавства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нормативно-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технічну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algn="just"/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технологічну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документацію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галузі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харчових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технологій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професійній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діяльності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uk-UA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РН 15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Організовувати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безпечні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умови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праці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під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час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виробничої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діяльності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uk-UA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РН 17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Спілкуватися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укладати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ділову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документацію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державною та</a:t>
            </a:r>
          </a:p>
          <a:p>
            <a:pPr algn="just"/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іноземною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мовами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зокрема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професійних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питань</a:t>
            </a:r>
            <a:r>
              <a:rPr lang="uk-UA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r>
              <a:rPr lang="uk-UA" sz="1800" b="1" spc="-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uk-UA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defTabSz="457200">
              <a:lnSpc>
                <a:spcPct val="100000"/>
              </a:lnSpc>
            </a:pPr>
            <a:endParaRPr lang="uk-UA" sz="1400" b="0" u="none" strike="noStrike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457200">
              <a:lnSpc>
                <a:spcPct val="100000"/>
              </a:lnSpc>
            </a:pPr>
            <a:endParaRPr lang="uk-UA" sz="18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320981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Прямоугольник 2"/>
          <p:cNvSpPr/>
          <p:nvPr/>
        </p:nvSpPr>
        <p:spPr>
          <a:xfrm>
            <a:off x="100484" y="775252"/>
            <a:ext cx="8721969" cy="5323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</a:pPr>
            <a:r>
              <a:rPr lang="uk-UA" b="1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У результаті навчання здобувач освіти повинен отримати</a:t>
            </a:r>
          </a:p>
          <a:p>
            <a:pPr marL="285840" indent="-285840" algn="ctr" defTabSz="457200">
              <a:lnSpc>
                <a:spcPct val="100000"/>
              </a:lnSpc>
              <a:buClr>
                <a:srgbClr val="3C1C6F"/>
              </a:buClr>
              <a:buFont typeface="Wingdings" charset="2"/>
              <a:buChar char=""/>
            </a:pPr>
            <a:r>
              <a:rPr lang="uk-UA" b="1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 компетентності: </a:t>
            </a:r>
          </a:p>
          <a:p>
            <a:pPr algn="just"/>
            <a:r>
              <a:rPr lang="uk-UA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ЗК1.</a:t>
            </a:r>
            <a:r>
              <a:rPr lang="uk-UA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Здатність реалізувати свої права і обов’язки як члена суспільства, усвідомлювати цінності громадянського (вільного демократичного) суспільства та не </a:t>
            </a:r>
            <a:r>
              <a:rPr lang="uk-UA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обхідність</a:t>
            </a:r>
            <a:r>
              <a:rPr lang="uk-UA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його сталого розвитку, верховенства права, прав і свобод людини, громадянина в Україні. </a:t>
            </a:r>
          </a:p>
          <a:p>
            <a:pPr algn="just"/>
            <a:r>
              <a:rPr lang="ru-RU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ЗК3.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Здатність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застосовувати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знання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практичних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ситуаціях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uk-UA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ЗК4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Здатність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спілкуватися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державною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мовою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як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усно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так і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письмово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uk-UA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ЗК5.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Здатність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спілкуватися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іноземною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мовою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uk-UA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ЗК7.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Здатність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вчитися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оволодівати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сучасними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знаннями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uk-UA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ЗК8.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Здатність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оцінювати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забезпечувати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якість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виконуваних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робіт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uk-UA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ЗК10.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Здатність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володіння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навичками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міжособистісної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взаємодії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вміння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працювати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команді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налагоджувати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контакт з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різними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за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віком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характером і статусом людьми. </a:t>
            </a:r>
            <a:endParaRPr lang="uk-UA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ЗК11.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Здатність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виявляти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ініціативу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повагу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інших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людей,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брати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на себе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відповідальність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за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певну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ділянку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роботи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здатність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розділити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успіхи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свого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колективу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мотивувати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колектив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рухатися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спільної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мети.</a:t>
            </a:r>
            <a:endParaRPr lang="uk-UA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ЗК12.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Здатність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працювати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команді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ru-RU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uk-UA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ЗК13.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Здатність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працювати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самостійно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автономно. </a:t>
            </a:r>
            <a:endParaRPr lang="uk-UA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just" defTabSz="457200">
              <a:lnSpc>
                <a:spcPct val="100000"/>
              </a:lnSpc>
            </a:pPr>
            <a:endParaRPr lang="uk-UA" sz="1600" b="0" u="none" strike="noStrike" dirty="0">
              <a:solidFill>
                <a:schemeClr val="bg1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Прямоугольник 2"/>
          <p:cNvSpPr/>
          <p:nvPr/>
        </p:nvSpPr>
        <p:spPr>
          <a:xfrm>
            <a:off x="361741" y="202496"/>
            <a:ext cx="8711921" cy="556930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</a:pPr>
            <a:r>
              <a:rPr lang="uk-UA" sz="1600" b="1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У результаті навчання здобувач освіти повинен отримати</a:t>
            </a:r>
          </a:p>
          <a:p>
            <a:pPr marL="285840" indent="-285840" algn="ctr" defTabSz="457200">
              <a:lnSpc>
                <a:spcPct val="100000"/>
              </a:lnSpc>
              <a:buClr>
                <a:srgbClr val="3C1C6F"/>
              </a:buClr>
              <a:buFont typeface="Wingdings" charset="2"/>
              <a:buChar char=""/>
            </a:pPr>
            <a:r>
              <a:rPr lang="uk-UA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uk-UA" sz="1600" b="1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пеціальні  компетентності: </a:t>
            </a:r>
          </a:p>
          <a:p>
            <a:pPr algn="just"/>
            <a:r>
              <a:rPr lang="uk-UA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СК1. </a:t>
            </a:r>
            <a:r>
              <a:rPr lang="uk-UA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Здатність здійснювати виробництво харчової продукції та продукції суміжних виробництв на основі розуміння сутності перетворень основних компонентів продовольчої сировини впродовж технологічного процесу. </a:t>
            </a:r>
          </a:p>
          <a:p>
            <a:pPr algn="just"/>
            <a:r>
              <a:rPr lang="uk-UA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СК3.</a:t>
            </a:r>
            <a:r>
              <a:rPr lang="uk-UA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Здатність проводити контроль якості і безпечності сировини, напівфабрикатів, харчової продукції та продукції суміжних виробництв.</a:t>
            </a:r>
          </a:p>
          <a:p>
            <a:pPr algn="just"/>
            <a:r>
              <a:rPr lang="uk-UA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СК4.</a:t>
            </a:r>
            <a:r>
              <a:rPr lang="uk-UA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Здатність застосовувати практичні уміння і навички під час виробництва якісної і безпечної продукції. </a:t>
            </a:r>
          </a:p>
          <a:p>
            <a:pPr algn="just"/>
            <a:r>
              <a:rPr lang="uk-UA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СК6.</a:t>
            </a:r>
            <a:r>
              <a:rPr lang="uk-UA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Здатність заповнювати обліково-звітну документацію і проводити технологічні та економічні розрахунки. </a:t>
            </a:r>
          </a:p>
          <a:p>
            <a:pPr algn="just"/>
            <a:r>
              <a:rPr lang="ru-RU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СК7.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Здатність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обирати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технологічне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обладнання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складати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апаратурно-технологічні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схеми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виробництва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харчової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суміжної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продукції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uk-UA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СК10.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Здатність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забезпечувати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екологічну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безпеку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під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час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виробництва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харчової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суміжної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продукції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uk-UA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uk-UA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СК12.</a:t>
            </a:r>
            <a:r>
              <a:rPr lang="uk-UA" sz="1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Здатність застосовувати отримані нові знання й практичні пропозиції для розв’язання комплексних проблем у сфері професійної діяльності, адаптувати їх до умов змінного середовища, здатність до професійного самовдосконалення відповідно до потреб ринку праці.</a:t>
            </a:r>
          </a:p>
          <a:p>
            <a:pPr algn="just" defTabSz="457200">
              <a:lnSpc>
                <a:spcPct val="100000"/>
              </a:lnSpc>
            </a:pPr>
            <a:endParaRPr lang="uk-UA" sz="18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683014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Прямоугольник 1"/>
          <p:cNvSpPr/>
          <p:nvPr/>
        </p:nvSpPr>
        <p:spPr>
          <a:xfrm>
            <a:off x="2123260" y="95240"/>
            <a:ext cx="4513336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</a:pPr>
            <a:r>
              <a:rPr lang="uk-UA" sz="2000" b="1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КУРСУ</a:t>
            </a:r>
          </a:p>
        </p:txBody>
      </p:sp>
      <p:graphicFrame>
        <p:nvGraphicFramePr>
          <p:cNvPr id="2" name="Таблиця 2">
            <a:extLst>
              <a:ext uri="{FF2B5EF4-FFF2-40B4-BE49-F238E27FC236}">
                <a16:creationId xmlns:a16="http://schemas.microsoft.com/office/drawing/2014/main" xmlns="" id="{4D4567A9-A904-45AA-8112-9D88818EEA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0230324"/>
              </p:ext>
            </p:extLst>
          </p:nvPr>
        </p:nvGraphicFramePr>
        <p:xfrm>
          <a:off x="693336" y="493895"/>
          <a:ext cx="7827665" cy="2581656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794046">
                  <a:extLst>
                    <a:ext uri="{9D8B030D-6E8A-4147-A177-3AD203B41FA5}">
                      <a16:colId xmlns:a16="http://schemas.microsoft.com/office/drawing/2014/main" xmlns="" val="2066541389"/>
                    </a:ext>
                  </a:extLst>
                </a:gridCol>
                <a:gridCol w="4400952">
                  <a:extLst>
                    <a:ext uri="{9D8B030D-6E8A-4147-A177-3AD203B41FA5}">
                      <a16:colId xmlns:a16="http://schemas.microsoft.com/office/drawing/2014/main" xmlns="" val="1989709232"/>
                    </a:ext>
                  </a:extLst>
                </a:gridCol>
                <a:gridCol w="2632667">
                  <a:extLst>
                    <a:ext uri="{9D8B030D-6E8A-4147-A177-3AD203B41FA5}">
                      <a16:colId xmlns:a16="http://schemas.microsoft.com/office/drawing/2014/main" xmlns="" val="39765484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uk-UA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r>
                        <a:rPr lang="uk-UA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з.п</a:t>
                      </a:r>
                      <a:r>
                        <a:rPr lang="uk-UA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Розділи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К-сть годин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020337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uk-UA" sz="1400" b="1" i="1" u="sng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Розділ 1.</a:t>
                      </a:r>
                      <a:r>
                        <a:rPr lang="uk-UA" sz="14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Концепція  закладу  ресторанного  господарства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uk-UA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907533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uk-UA" sz="1400" b="1" i="1" u="sng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Розділ 2.</a:t>
                      </a: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Дублювання завідувача  виробництвом (су-шефа).</a:t>
                      </a:r>
                      <a:endParaRPr lang="uk-UA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uk-UA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611951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Розділ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3. </a:t>
                      </a:r>
                      <a:r>
                        <a:rPr lang="ru-RU" sz="1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Дублювання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адміністратора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залу ЗРГ </a:t>
                      </a:r>
                      <a:endParaRPr lang="uk-UA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uk-UA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511044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Узагальнення матеріалу Захист звітів-щоденників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uk-UA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656814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uk-UA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uk-UA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2086219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Прямоугольник 1"/>
          <p:cNvSpPr/>
          <p:nvPr/>
        </p:nvSpPr>
        <p:spPr>
          <a:xfrm>
            <a:off x="2123260" y="95240"/>
            <a:ext cx="4513336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</a:pPr>
            <a:r>
              <a:rPr lang="uk-UA" sz="2000" b="1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Зміст </a:t>
            </a:r>
            <a:r>
              <a:rPr lang="uk-UA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переддиплом</a:t>
            </a:r>
            <a:r>
              <a:rPr lang="uk-UA" sz="2000" b="1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ної практики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xmlns="" id="{7B085FA6-CBBA-43B0-AEDB-6E690E49EF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322" y="782113"/>
            <a:ext cx="8400422" cy="48013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uk-UA" sz="1800" i="1" u="sng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1.1.  Концепція  закладу  ресторанного  господарства</a:t>
            </a:r>
            <a:r>
              <a:rPr lang="uk-UA" sz="1800" b="1" i="1" u="sng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uk-UA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uk-UA" sz="1800" i="1" u="sng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2.1. Влада і повноваження в управлінні</a:t>
            </a:r>
            <a:r>
              <a:rPr lang="uk-UA" sz="1800" b="1" i="1" u="sng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uk-UA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uk-UA" sz="1800" i="1" u="sng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2.2. Організація  виробничого  процесу  у ЗРГ</a:t>
            </a:r>
            <a:endParaRPr lang="uk-UA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uk-UA" sz="1800" i="1" u="sng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2.3. Управління  виробництвом</a:t>
            </a:r>
            <a:endParaRPr lang="uk-UA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uk-UA" sz="1800" i="1" u="sng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2.4. Стратегія  планування роботи  ЗРГ</a:t>
            </a:r>
            <a:endParaRPr lang="uk-UA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uk-UA" sz="1800" i="1" u="sng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2.5.   Цінова політика підприємства</a:t>
            </a:r>
            <a:endParaRPr lang="uk-UA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uk-UA" sz="1800" i="1" u="sng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2.6.   Сертифікація у закладах ресторанного господарства</a:t>
            </a:r>
            <a:endParaRPr lang="uk-UA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uk-UA" sz="1800" i="1" u="sng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2.7.  Техніка контролю на підприємстві</a:t>
            </a:r>
            <a:endParaRPr lang="uk-UA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uk-UA" sz="1800" i="1" u="sng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2.8.   Якість  продукції  її конкуренто-спроможність</a:t>
            </a:r>
            <a:endParaRPr lang="uk-UA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uk-UA" sz="1800" i="1" u="sng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3.1. Просування товару та послуг</a:t>
            </a:r>
            <a:endParaRPr lang="uk-UA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uk-UA" sz="1800" i="1" u="sng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3.1.  Споживчі  ринки</a:t>
            </a:r>
            <a:endParaRPr lang="uk-UA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uk-UA" sz="1800" i="1" u="sng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Тема 3.3.   Маркетингові  технології  у ЗРГ</a:t>
            </a:r>
            <a:endParaRPr lang="uk-UA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uk-UA" sz="1800" i="1" u="sng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3.4.  Організація  рекламної  діяльності  підприємства </a:t>
            </a:r>
            <a:endParaRPr lang="uk-UA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uk-UA" sz="1800" i="1" u="sng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 3.5.  Організація  обслуговування   споживачів</a:t>
            </a:r>
            <a:endParaRPr lang="uk-UA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uk-UA" sz="1800" i="1" u="sng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Узагальнення матеріалів. Захист звітів.</a:t>
            </a:r>
          </a:p>
          <a:p>
            <a:pPr algn="just"/>
            <a:r>
              <a:rPr lang="uk-UA" b="1" i="1" u="sng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Разом 90 годин</a:t>
            </a:r>
            <a:endParaRPr lang="uk-UA" sz="1800" b="1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>
              <a:spcAft>
                <a:spcPts val="1000"/>
              </a:spcAft>
            </a:pPr>
            <a:endParaRPr kumimoji="0" lang="uk-UA" alt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77482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Прямоугольник 1"/>
          <p:cNvSpPr/>
          <p:nvPr/>
        </p:nvSpPr>
        <p:spPr>
          <a:xfrm>
            <a:off x="2123260" y="95240"/>
            <a:ext cx="4513336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</a:pPr>
            <a:r>
              <a:rPr lang="uk-UA" sz="2000" b="1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Самостійна робота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xmlns="" id="{7B085FA6-CBBA-43B0-AEDB-6E690E49EF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4932" y="5269758"/>
            <a:ext cx="859134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buFont typeface="+mj-lt"/>
              <a:buAutoNum type="arabicPeriod" startAt="4"/>
            </a:pPr>
            <a:endParaRPr lang="uk-UA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uk-UA" alt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4DEC0279-791A-482D-8660-CBBC890B88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846" y="701919"/>
            <a:ext cx="8792307" cy="40985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16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Дослідження</a:t>
            </a:r>
            <a:r>
              <a:rPr lang="ru-RU" sz="16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16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оцінка</a:t>
            </a:r>
            <a:r>
              <a:rPr lang="ru-RU" sz="16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організації</a:t>
            </a:r>
            <a:r>
              <a:rPr lang="ru-RU" sz="16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виробничого</a:t>
            </a:r>
            <a:r>
              <a:rPr lang="ru-RU" sz="16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процесу</a:t>
            </a:r>
            <a:r>
              <a:rPr lang="ru-RU" sz="16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вказати</a:t>
            </a:r>
            <a:r>
              <a:rPr lang="ru-RU" sz="16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перелік</a:t>
            </a:r>
            <a:r>
              <a:rPr lang="ru-RU" sz="16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діючих</a:t>
            </a:r>
            <a:r>
              <a:rPr lang="ru-RU" sz="16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нормативних</a:t>
            </a:r>
            <a:r>
              <a:rPr lang="ru-RU" sz="16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документів</a:t>
            </a:r>
            <a:r>
              <a:rPr lang="ru-RU" sz="16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 </a:t>
            </a:r>
            <a:r>
              <a:rPr lang="ru-RU" sz="16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забезпечення</a:t>
            </a:r>
            <a:r>
              <a:rPr lang="ru-RU" sz="16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устаткуванням</a:t>
            </a:r>
            <a:r>
              <a:rPr lang="ru-RU" sz="16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16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Скласти</a:t>
            </a:r>
            <a:r>
              <a:rPr lang="ru-RU" sz="16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структуру </a:t>
            </a:r>
            <a:r>
              <a:rPr lang="ru-RU" sz="16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управління</a:t>
            </a:r>
            <a:r>
              <a:rPr lang="ru-RU" sz="16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16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графік</a:t>
            </a:r>
            <a:r>
              <a:rPr lang="ru-RU" sz="16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виходу</a:t>
            </a:r>
            <a:r>
              <a:rPr lang="ru-RU" sz="16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роботу </a:t>
            </a:r>
            <a:r>
              <a:rPr lang="ru-RU" sz="16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працівників</a:t>
            </a:r>
            <a:r>
              <a:rPr lang="ru-RU" sz="16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виробництва</a:t>
            </a:r>
            <a:r>
              <a:rPr lang="ru-RU" sz="16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даного</a:t>
            </a:r>
            <a:r>
              <a:rPr lang="ru-RU" sz="16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підприємства</a:t>
            </a:r>
            <a:r>
              <a:rPr lang="ru-RU" sz="16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16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Скласти</a:t>
            </a:r>
            <a:r>
              <a:rPr lang="ru-RU" sz="16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таблицю</a:t>
            </a:r>
            <a:r>
              <a:rPr lang="ru-RU" sz="16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європейської</a:t>
            </a:r>
            <a:r>
              <a:rPr lang="ru-RU" sz="16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та </a:t>
            </a:r>
            <a:r>
              <a:rPr lang="ru-RU" sz="16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американської</a:t>
            </a:r>
            <a:r>
              <a:rPr lang="ru-RU" sz="16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системи</a:t>
            </a:r>
            <a:r>
              <a:rPr lang="ru-RU" sz="16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організації</a:t>
            </a:r>
            <a:r>
              <a:rPr lang="ru-RU" sz="16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роботи</a:t>
            </a:r>
            <a:r>
              <a:rPr lang="ru-RU" sz="16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sz="16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кухні</a:t>
            </a:r>
            <a:r>
              <a:rPr lang="ru-RU" sz="16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16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Скласти</a:t>
            </a:r>
            <a:r>
              <a:rPr lang="ru-RU" sz="16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договір</a:t>
            </a:r>
            <a:r>
              <a:rPr lang="ru-RU" sz="16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про </a:t>
            </a:r>
            <a:r>
              <a:rPr lang="ru-RU" sz="16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матеріальну</a:t>
            </a:r>
            <a:r>
              <a:rPr lang="ru-RU" sz="16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sz="16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відповідальність</a:t>
            </a:r>
            <a:r>
              <a:rPr lang="ru-RU" sz="16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завідувача</a:t>
            </a:r>
            <a:r>
              <a:rPr lang="ru-RU" sz="16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sz="16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виробництвом</a:t>
            </a:r>
            <a:r>
              <a:rPr lang="ru-RU" sz="16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16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Розробити</a:t>
            </a:r>
            <a:r>
              <a:rPr lang="ru-RU" sz="16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план-меню на день </a:t>
            </a:r>
            <a:r>
              <a:rPr lang="ru-RU" sz="16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вашого</a:t>
            </a:r>
            <a:r>
              <a:rPr lang="ru-RU" sz="16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закладу  ресторанного </a:t>
            </a:r>
            <a:r>
              <a:rPr lang="ru-RU" sz="16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господарства</a:t>
            </a:r>
            <a:r>
              <a:rPr lang="ru-RU" sz="16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16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Скласти</a:t>
            </a:r>
            <a:r>
              <a:rPr lang="ru-RU" sz="16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калькуляційні</a:t>
            </a:r>
            <a:r>
              <a:rPr lang="ru-RU" sz="16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карти</a:t>
            </a:r>
            <a:r>
              <a:rPr lang="ru-RU" sz="16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страви </a:t>
            </a:r>
            <a:r>
              <a:rPr lang="ru-RU" sz="16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даного</a:t>
            </a:r>
            <a:r>
              <a:rPr lang="ru-RU" sz="16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підприємства</a:t>
            </a:r>
            <a:r>
              <a:rPr lang="ru-RU" sz="16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обґрунтувати</a:t>
            </a:r>
            <a:r>
              <a:rPr lang="ru-RU" sz="16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їх</a:t>
            </a:r>
            <a:r>
              <a:rPr lang="ru-RU" sz="16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призначення</a:t>
            </a:r>
            <a:r>
              <a:rPr lang="ru-RU" sz="16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16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Проаналізувати</a:t>
            </a:r>
            <a:r>
              <a:rPr lang="ru-RU" sz="16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показники</a:t>
            </a:r>
            <a:r>
              <a:rPr lang="ru-RU" sz="16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якості</a:t>
            </a:r>
            <a:r>
              <a:rPr lang="ru-RU" sz="16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продукції</a:t>
            </a:r>
            <a:r>
              <a:rPr lang="ru-RU" sz="16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16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послуг</a:t>
            </a:r>
            <a:r>
              <a:rPr lang="ru-RU" sz="16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 ЗРГ. Охарактеризуйте  </a:t>
            </a:r>
            <a:r>
              <a:rPr lang="ru-RU" sz="16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документи</a:t>
            </a:r>
            <a:r>
              <a:rPr lang="ru-RU" sz="16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для </a:t>
            </a:r>
            <a:r>
              <a:rPr lang="ru-RU" sz="16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реєстрації</a:t>
            </a:r>
            <a:r>
              <a:rPr lang="ru-RU" sz="16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санітарного</a:t>
            </a:r>
            <a:r>
              <a:rPr lang="ru-RU" sz="16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стану </a:t>
            </a:r>
            <a:r>
              <a:rPr lang="ru-RU" sz="16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підприємства</a:t>
            </a:r>
            <a:r>
              <a:rPr lang="ru-RU" sz="16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uk-UA" alt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634091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хема">
  <a:themeElements>
    <a:clrScheme name="Схема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Схема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хема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Схема</Template>
  <TotalTime>1294</TotalTime>
  <Words>1091</Words>
  <Application>Microsoft Office PowerPoint</Application>
  <PresentationFormat>Екран (4:3)</PresentationFormat>
  <Paragraphs>171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13</vt:i4>
      </vt:variant>
    </vt:vector>
  </HeadingPairs>
  <TitlesOfParts>
    <vt:vector size="14" baseType="lpstr">
      <vt:lpstr>Схема</vt:lpstr>
      <vt:lpstr>ПЕРЕДДИПЛОМНА практика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ФІНАНСИ ПІДПРИЄМСТВ</dc:title>
  <dc:creator>Пользователь</dc:creator>
  <cp:lastModifiedBy>admin</cp:lastModifiedBy>
  <cp:revision>113</cp:revision>
  <cp:lastPrinted>2025-06-11T12:28:56Z</cp:lastPrinted>
  <dcterms:created xsi:type="dcterms:W3CDTF">2024-02-06T17:10:51Z</dcterms:created>
  <dcterms:modified xsi:type="dcterms:W3CDTF">2025-08-25T08:07:04Z</dcterms:modified>
  <dc:language>uk-UA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Екран (4:3)</vt:lpwstr>
  </property>
  <property fmtid="{D5CDD505-2E9C-101B-9397-08002B2CF9AE}" pid="3" name="Slides">
    <vt:i4>14</vt:i4>
  </property>
</Properties>
</file>