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4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70" r:id="rId8"/>
    <p:sldId id="267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Охорона праці в галузі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виявив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093238"/>
              </p:ext>
            </p:extLst>
          </p:nvPr>
        </p:nvGraphicFramePr>
        <p:xfrm>
          <a:off x="1143000" y="1733264"/>
          <a:ext cx="6400800" cy="421745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400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О. В.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Войналович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Є. І.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Марчина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М. М.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Мотрич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Охорона праці в галузі –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К.:Центр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учбової літератури, 2022.</a:t>
                      </a:r>
                      <a:r>
                        <a:rPr lang="uk-UA" sz="1400" b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376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808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О.</a:t>
                      </a:r>
                      <a:r>
                        <a:rPr lang="uk-UA" sz="1400" b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І. Запорожець та ін. Основи охорони праці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К.:Центр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учбової літератури, 2021.</a:t>
                      </a:r>
                      <a:r>
                        <a:rPr lang="uk-UA" sz="1400" b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baseline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264 </a:t>
                      </a:r>
                      <a:r>
                        <a:rPr lang="uk-UA" sz="1400" b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</a:t>
                      </a:r>
                      <a:endParaRPr lang="uk-UA" sz="1400" b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Желібо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Є.П. та ін. Безпека життєдіяльності. – Київ: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„Каравела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”; Львів: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„Новий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Світ-2000”, 2011. – 342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 Закон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України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„Про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охорону праці від 14.10.92 р. із змінами та доповненнями від 21.11.02 № 229-ІV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5. Положення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 порядок розслідування та ведення обліку нещасних випадків, професійних захворювань і аварій на виробництві від  21.08.01р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 В.В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Осокін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І.В. Сорока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„Охорона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праці у торгівлі” Київ-Донецьк 1988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7. В.Д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В.С.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Джигирей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охорони праці” Львів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 2001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153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 Л.Е.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Винокурова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Н.В.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оїорони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праці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„Вікторія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 Київ-2001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253932"/>
              </p:ext>
            </p:extLst>
          </p:nvPr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85689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/>
              <a:t>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відповідні сучасним вимогам знання здобувачів освіти про загальні закономірності виникнення і розвитку небезпек, надзвичайних ситуацій, у першу чергу техногенного характеру, їх властивості, можливий вплив на життя і здоров'я людини, сформувати необхідні в майбутній практичній діяльності фахового молодшого бакалавра  вміння й навички для запобігання  небезпекам та ліквідації їх наслідків, захисту людей і середовища.</a:t>
            </a:r>
            <a:endParaRPr lang="uk-UA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методами та засобами створення безпечних умов праці з урахуванням специфічних особливостей виробництв за профілем спеціальностей; вміння професійно орієнтуватися в питаннях організації виробничого процесу, що відповідає всім нормам і правилам безпеки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</a:t>
            </a:r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навчання: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5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причини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знаходити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шляхи</a:t>
            </a:r>
          </a:p>
          <a:p>
            <a:pPr algn="just"/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вирішення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оснащення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реконструйованих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дільниць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 системи управління якістю та безпечністю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 продукції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її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виробництва.</a:t>
            </a: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роботу окремих виробничих дільниць (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підрозділів) харчових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 і координувати їх діяльність.</a:t>
            </a: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безпечні умови праці під час виробничої діяльності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16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 дотриманням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екологічної безпеки.</a:t>
            </a:r>
            <a:endParaRPr lang="uk-UA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8424936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зберігати та примножувати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моральні, культурні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наукові цінності і досягнення суспільства на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 розуміння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історії та закономірностей розвитку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предметної області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її місця у загальній системі знань про природу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суспільство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у розвитку суспільства, техніки і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технологій, використовувати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різні види та форми рухової активності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активного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відпочинку та ведення здорового способу життя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ЗК9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ставити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наукові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генерувати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ідеї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продукувати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рішення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ЗК12.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ЗК13.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автономно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контролювати режими технологічних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процесів виробництва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 продукції.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СК3.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проводити контроль якості і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безпечності сировини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напівфабрикатів, харчової продукції та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 суміжних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СК4.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практичні уміння і навички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 якісної і безпечної продукції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СК7.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суміжної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СК8.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дотримуватися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законодавства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нормативно-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технічну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харчових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забезпечувати екологічну безпеку під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 виробництва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харчової та суміжної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965405"/>
              </p:ext>
            </p:extLst>
          </p:nvPr>
        </p:nvGraphicFramePr>
        <p:xfrm>
          <a:off x="251520" y="1556792"/>
          <a:ext cx="7056784" cy="2252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Змістовий модуль 1. Основи охорони праці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Змістовий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модуль 2.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Охорона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праці в галузі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="" xmlns:a16="http://schemas.microsoft.com/office/drawing/2014/main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555196"/>
              </p:ext>
            </p:extLst>
          </p:nvPr>
        </p:nvGraphicFramePr>
        <p:xfrm>
          <a:off x="611560" y="344230"/>
          <a:ext cx="6336704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Законодавча</a:t>
                      </a:r>
                      <a:r>
                        <a:rPr lang="uk-UA" sz="1800" b="0" kern="1200" baseline="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нормативна база України про охорону праці</a:t>
                      </a:r>
                      <a:endParaRPr lang="uk-UA" sz="1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Система</a:t>
                      </a:r>
                      <a:r>
                        <a:rPr lang="uk-UA" sz="1800" b="0" kern="1200" baseline="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управління охороною праці на підприємстві</a:t>
                      </a:r>
                      <a:endParaRPr lang="uk-UA" sz="1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27168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облік нещасних випадків, професійних захворювань та аварій на виробництві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717318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Навчання.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Інструктаж та перевірка знань з питань охорони праці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Державний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нагляд і громадський контроль за охороною праці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Повітря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робочої зони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Освітлення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виробничих приміщень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Електромагнітні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іонізуючі випромінювання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i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Захист</a:t>
                      </a:r>
                      <a:r>
                        <a:rPr lang="uk-UA" sz="1800" b="0" i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від шуму та вібрації</a:t>
                      </a:r>
                      <a:endParaRPr lang="uk-UA" sz="1800" b="0" i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1859324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Вимоги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безпеки до технологічного обладнання і процесів</a:t>
                      </a:r>
                      <a:endParaRPr lang="uk-UA" sz="18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праці при експлуатації систем, що працюють під тиском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598536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429978"/>
              </p:ext>
            </p:extLst>
          </p:nvPr>
        </p:nvGraphicFramePr>
        <p:xfrm>
          <a:off x="1143000" y="731838"/>
          <a:ext cx="6336704" cy="4119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887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Техніка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безпеки під час експлуатації вантажопідіймальних машин і механізмів</a:t>
                      </a:r>
                      <a:endParaRPr lang="uk-UA" sz="18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2151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Вимоги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до водопостачання та каналізації підприємств</a:t>
                      </a:r>
                      <a:endParaRPr lang="uk-UA" sz="18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168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Блискавкозахист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Ураження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електричним струмом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Захист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від статичної електрики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Поняття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 визначення пожежної безпеки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Гасіння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пожеж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Надання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kern="120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домедичної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допомоги потерпілим при нещасних випадках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85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818095"/>
              </p:ext>
            </p:extLst>
          </p:nvPr>
        </p:nvGraphicFramePr>
        <p:xfrm>
          <a:off x="251520" y="344230"/>
          <a:ext cx="6840760" cy="2886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Нормативні документи, які регламентують питання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охорони праці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 та облік нещасних випадків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професійних захворювань та аварій на виробництві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Інструкції з охорони праці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Первинні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засоби пожежогасіння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Надання першої долікарської допомоги потерпілому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="" xmlns:a16="http://schemas.microsoft.com/office/drawing/2014/main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502756"/>
              </p:ext>
            </p:extLst>
          </p:nvPr>
        </p:nvGraphicFramePr>
        <p:xfrm>
          <a:off x="323528" y="908720"/>
          <a:ext cx="7056784" cy="5864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Законодавство</a:t>
                      </a:r>
                      <a:r>
                        <a:rPr lang="uk-UA" sz="1600" b="0" kern="120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України про охорону праці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Посадові</a:t>
                      </a:r>
                      <a:r>
                        <a:rPr lang="uk-UA" sz="1600" b="0" kern="120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інструкції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облік нещасних випадків, професійних захворювань та аварій на виробництві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Охорона праці – безпека життя людей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Навчання з питань охорони праці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8612527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Аналіз та профілактика професійних захворювань на підприємствах громадського харчування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Загальні й основні санітарно-гігієнічні вимоги та їх реалізація в технологічному процесі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під час експлуатації обладнання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Пожежна 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455</TotalTime>
  <Words>1166</Words>
  <Application>Microsoft Office PowerPoint</Application>
  <PresentationFormat>Екран (4:3)</PresentationFormat>
  <Paragraphs>196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Воздушный поток</vt:lpstr>
      <vt:lpstr>Охорона праці в галузі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49</cp:revision>
  <cp:lastPrinted>2025-06-11T12:28:56Z</cp:lastPrinted>
  <dcterms:created xsi:type="dcterms:W3CDTF">2024-02-06T17:10:51Z</dcterms:created>
  <dcterms:modified xsi:type="dcterms:W3CDTF">2025-09-04T11:30:34Z</dcterms:modified>
</cp:coreProperties>
</file>