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8" r:id="rId10"/>
    <p:sldMasterId id="2147483670" r:id="rId11"/>
    <p:sldMasterId id="2147483676" r:id="rId12"/>
    <p:sldMasterId id="2147483678" r:id="rId13"/>
    <p:sldMasterId id="2147483765" r:id="rId14"/>
  </p:sldMasterIdLst>
  <p:sldIdLst>
    <p:sldId id="256" r:id="rId15"/>
    <p:sldId id="257" r:id="rId16"/>
    <p:sldId id="258" r:id="rId17"/>
    <p:sldId id="259" r:id="rId18"/>
    <p:sldId id="260" r:id="rId19"/>
    <p:sldId id="261" r:id="rId20"/>
    <p:sldId id="264" r:id="rId21"/>
    <p:sldId id="265" r:id="rId22"/>
    <p:sldId id="266" r:id="rId23"/>
    <p:sldId id="267" r:id="rId24"/>
    <p:sldId id="268" r:id="rId25"/>
    <p:sldId id="269" r:id="rId26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BCE9C66-5118-4289-9114-68A9C672F1AE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9124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67089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8634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9390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2920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297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7922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681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3233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9228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55594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08975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5767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46888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07357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140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heme" Target="../theme/theme14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613ACC6-617E-45FA-AC3F-CD9601EFDE8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663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360000" y="2586182"/>
            <a:ext cx="7918560" cy="1459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ОСНОВИ ФІЛОСОФСЬКИХ ЗНАНЬ</a:t>
            </a:r>
            <a:endParaRPr lang="uk-UA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0" name="TextBox 4"/>
          <p:cNvSpPr/>
          <p:nvPr/>
        </p:nvSpPr>
        <p:spPr>
          <a:xfrm>
            <a:off x="288000" y="680040"/>
            <a:ext cx="6911280" cy="27685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загалом орієнтується в темі, але її розкриття є поверхневим, неповним або містить суттєві неточності. Логіка викладу може бути порушена. Структура відповіді порушена, виклад фрагментарний, відсутній чіткий логічний зв'язок між частинами.</a:t>
            </a:r>
          </a:p>
          <a:p>
            <a:pPr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не розуміє тему, відповідь фрагментарна, нелогічна, містить значні помилки або не відповідає поставленому питанню. Відсутність будь-якої структури, хаотичний виклад думок.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235418" y="858982"/>
            <a:ext cx="7107491" cy="65849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Бичко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І. В Філософія К. ЦУЛ. 2010. 648 </a:t>
            </a: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Воронюк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О. Л. Філософія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підручник.К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2018. 216</a:t>
            </a:r>
            <a: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  <a:t>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Губерський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хрестоматія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.,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Знання, 2009.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Огнев'юк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О., Утюж І. Г. Філософія. Історія філософії: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для 10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загальноосвіт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(профільний рівень). — К.: Грамота, 2010. - 256 с.: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Петрушенко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підручник. – Львів : Новий світ2000, 2012. 647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А. Кредитно-модульний курс з філософії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/ Є.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Центр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літератури 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Інкос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2006.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М.Філософія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: підручник / Є.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А.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Черній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Л.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Чекаль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Академвидав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2009. – 592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О. Г.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Данильян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О.П.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Дзьобань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4-те вид.,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переробл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Харків: Право, 2023. — 424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за ред. Г. А.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Заїченка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К. : Вища школа, 1995. — 417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посіб.для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студентів гуманітарних факультетів /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когл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Авторів А.О.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Приятельчук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.– К.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Вадекср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, 2021. — 560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Філософія: підручник для студентів вищих навчальних закладів/ </a:t>
            </a:r>
            <a:r>
              <a:rPr lang="uk-UA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Авторів за ред. Л. В. Губернського – Харків: Фоліо, 2013. – 510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763640" y="180000"/>
            <a:ext cx="4588920" cy="4887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uk-UA" sz="2400" b="1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Рекомендована  література</a:t>
            </a:r>
            <a:endParaRPr lang="uk-UA" sz="2400" dirty="0">
              <a:solidFill>
                <a:srgbClr val="00008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381" y="942109"/>
            <a:ext cx="6391563" cy="385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lnSpc>
                <a:spcPct val="150000"/>
              </a:lnSpc>
              <a:spcAft>
                <a:spcPts val="0"/>
              </a:spcAft>
              <a:tabLst>
                <a:tab pos="23177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 ресурси</a:t>
            </a: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Національна бібліотека України ім.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В.І.Вернадського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 http://www.nbuv.gov.ua </a:t>
            </a:r>
            <a:endParaRPr lang="uk-UA" sz="1400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  <a:tab pos="630555" algn="l"/>
                <a:tab pos="810260" algn="l"/>
              </a:tabLs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Філософія: навчальні матеріали онлайн.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u="sng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://www.nbuv.gov.ua/portal/libukr.html  бібліотеки та інформаційні центри України (наук. Бібліотека ім. Вернадського).</a:t>
            </a:r>
            <a:endParaRPr lang="uk-UA" sz="1400" u="none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– Політологія: Онлайн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://politics.ellib.org.ua/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pages-cat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endParaRPr lang="uk-UA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5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7440" cy="279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2182735659"/>
              </p:ext>
            </p:extLst>
          </p:nvPr>
        </p:nvGraphicFramePr>
        <p:xfrm>
          <a:off x="-360" y="0"/>
          <a:ext cx="9143640" cy="7368120"/>
        </p:xfrm>
        <a:graphic>
          <a:graphicData uri="http://schemas.openxmlformats.org/drawingml/2006/table">
            <a:tbl>
              <a:tblPr/>
              <a:tblGrid>
                <a:gridCol w="2342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 КОНДИТЕРСЬКИХ 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8065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93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858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90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38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6200" cy="1580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10560" cy="56667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Філософія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завжди відігравала важливу роль у житті людини. Знання основ філософії сприяли побудові логіки предметного бачення, яке є необхідним для вирішення практичних завдань; на основі узагальнення філософських знань відбувається формування усвідомленого відношення до навколишнього середовища та самого себе.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Метою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викладання освітнього компонента “Основи філософських знань” є ознайомлення здобувачів освіти з основними філософськими ідеями та концепціями, формування стійкої життєвої позиції, забезпечення гармонійного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особистості.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: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ознайомлення здобувачів освіти з досягненнями світової та вітчизняної філософської думки, творчістю та особистостями видатних мислителів давнини і сучасності, основними філософськими школами та напрямами у їх історичному розвитку, філософською термінологією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розширення кола знань про людину, природу, суспільство, культуру, цивілізацію, простір і час, основні закономірності руху та розвитку, рівні, види та історичні типи світогляду, свідомість та її структуру;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ознайомлення з основами теорії пізнання, філософською методологією та методологією наукових досліджень, колом проблем філософської аксіології та антропології;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підвищення культурно-освітнього рівня, ерудиції та загальної культури мислення шляхом демонстрації концепцій світобудови та множини підходів до визначення сутності буття та місця людини в ньому. 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323272" y="0"/>
            <a:ext cx="7721600" cy="676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/>
              </a:rPr>
              <a:t>РН 7. 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</a:p>
          <a:p>
            <a:pPr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/>
              </a:rPr>
              <a:t>РН 13</a:t>
            </a:r>
            <a:r>
              <a:rPr lang="uk-UA" sz="1600" dirty="0" smtClean="0">
                <a:solidFill>
                  <a:srgbClr val="3C1C6F"/>
                </a:solidFill>
                <a:latin typeface="Times New Roman"/>
              </a:rPr>
              <a:t>. Застосовувати 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спеціальне програмне забезпечення та </a:t>
            </a:r>
            <a:r>
              <a:rPr lang="uk-UA" sz="1600" dirty="0" smtClean="0">
                <a:solidFill>
                  <a:srgbClr val="3C1C6F"/>
                </a:solidFill>
                <a:latin typeface="Times New Roman"/>
              </a:rPr>
              <a:t>інформаційно-комунікаційні 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технології у професійній діяльності.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У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результаті навчання здобувач освіти повинен </a:t>
            </a: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отримати загальні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компетентності: </a:t>
            </a:r>
            <a:endParaRPr lang="uk-UA" sz="1600" b="1" u="none" strike="noStrike" dirty="0" smtClean="0">
              <a:solidFill>
                <a:schemeClr val="accent2">
                  <a:lumMod val="50000"/>
                </a:schemeClr>
              </a:solidFill>
              <a:uFillTx/>
              <a:latin typeface="Times New Roman"/>
            </a:endParaRPr>
          </a:p>
          <a:p>
            <a:pPr defTabSz="457200">
              <a:lnSpc>
                <a:spcPct val="100000"/>
              </a:lnSpc>
              <a:buClr>
                <a:srgbClr val="3C1C6F"/>
              </a:buClr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члена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демократичного)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верховенства права, прав і свобод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600" b="0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спілкуватися державною мовою як усно, так і письмово.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6.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використовувати інформаційні та комунікаційні технології.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9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. Вміння виявляти, ставити та вирішувати наукові проблеми, генерувати нові ідеї, здатність самостійно продукувати і приймати рішення.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</a:p>
          <a:p>
            <a:pPr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11.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мотивувати 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працювати в команді.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працювати самостійно та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автономно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.</a:t>
            </a: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компетентності: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СК11.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здійснення науково-пошукової та дослідницької діяльності.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1494000" y="548640"/>
            <a:ext cx="45698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350733"/>
              </p:ext>
            </p:extLst>
          </p:nvPr>
        </p:nvGraphicFramePr>
        <p:xfrm>
          <a:off x="387927" y="1173018"/>
          <a:ext cx="7081709" cy="5183740"/>
        </p:xfrm>
        <a:graphic>
          <a:graphicData uri="http://schemas.openxmlformats.org/drawingml/2006/table">
            <a:tbl>
              <a:tblPr/>
              <a:tblGrid>
                <a:gridCol w="540134">
                  <a:extLst>
                    <a:ext uri="{9D8B030D-6E8A-4147-A177-3AD203B41FA5}">
                      <a16:colId xmlns:a16="http://schemas.microsoft.com/office/drawing/2014/main" xmlns="" val="3807604105"/>
                    </a:ext>
                  </a:extLst>
                </a:gridCol>
                <a:gridCol w="5802638">
                  <a:extLst>
                    <a:ext uri="{9D8B030D-6E8A-4147-A177-3AD203B41FA5}">
                      <a16:colId xmlns:a16="http://schemas.microsoft.com/office/drawing/2014/main" xmlns="" val="2517352682"/>
                    </a:ext>
                  </a:extLst>
                </a:gridCol>
                <a:gridCol w="738937">
                  <a:extLst>
                    <a:ext uri="{9D8B030D-6E8A-4147-A177-3AD203B41FA5}">
                      <a16:colId xmlns:a16="http://schemas.microsoft.com/office/drawing/2014/main" xmlns="" val="3702241328"/>
                    </a:ext>
                  </a:extLst>
                </a:gridCol>
              </a:tblGrid>
              <a:tr h="436597">
                <a:tc gridSpan="3">
                  <a:txBody>
                    <a:bodyPr/>
                    <a:lstStyle/>
                    <a:p>
                      <a:endParaRPr lang="uk-UA" sz="2400" b="1" u="none" strike="noStrike" dirty="0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5570930"/>
                  </a:ext>
                </a:extLst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годин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648268"/>
                  </a:ext>
                </a:extLst>
              </a:tr>
              <a:tr h="699787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1829034"/>
                  </a:ext>
                </a:extLst>
              </a:tr>
              <a:tr h="68382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6585983"/>
                  </a:ext>
                </a:extLst>
              </a:tr>
              <a:tr h="43411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 smtClean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8786906"/>
                  </a:ext>
                </a:extLst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0594271"/>
                  </a:ext>
                </a:extLst>
              </a:tr>
              <a:tr h="530221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2945616"/>
                  </a:ext>
                </a:extLst>
              </a:tr>
              <a:tr h="36340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058256"/>
                  </a:ext>
                </a:extLst>
              </a:tr>
              <a:tr h="58564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200401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247143"/>
              </p:ext>
            </p:extLst>
          </p:nvPr>
        </p:nvGraphicFramePr>
        <p:xfrm>
          <a:off x="494146" y="1466417"/>
          <a:ext cx="7012436" cy="2934296"/>
        </p:xfrm>
        <a:graphic>
          <a:graphicData uri="http://schemas.openxmlformats.org/drawingml/2006/table">
            <a:tbl>
              <a:tblPr/>
              <a:tblGrid>
                <a:gridCol w="577272">
                  <a:extLst>
                    <a:ext uri="{9D8B030D-6E8A-4147-A177-3AD203B41FA5}">
                      <a16:colId xmlns:a16="http://schemas.microsoft.com/office/drawing/2014/main" xmlns="" val="323115504"/>
                    </a:ext>
                  </a:extLst>
                </a:gridCol>
                <a:gridCol w="5703455">
                  <a:extLst>
                    <a:ext uri="{9D8B030D-6E8A-4147-A177-3AD203B41FA5}">
                      <a16:colId xmlns:a16="http://schemas.microsoft.com/office/drawing/2014/main" xmlns="" val="4166255093"/>
                    </a:ext>
                  </a:extLst>
                </a:gridCol>
                <a:gridCol w="731709">
                  <a:extLst>
                    <a:ext uri="{9D8B030D-6E8A-4147-A177-3AD203B41FA5}">
                      <a16:colId xmlns:a16="http://schemas.microsoft.com/office/drawing/2014/main" xmlns="" val="1855059235"/>
                    </a:ext>
                  </a:extLst>
                </a:gridCol>
              </a:tblGrid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0726175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6415293"/>
                  </a:ext>
                </a:extLst>
              </a:tr>
              <a:tr h="562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022151"/>
                  </a:ext>
                </a:extLst>
              </a:tr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Філософський аналіз суспільства. Проблема людини у філософії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6650321"/>
                  </a:ext>
                </a:extLst>
              </a:tr>
              <a:tr h="520111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Разом</a:t>
                      </a:r>
                      <a:endParaRPr kumimoji="0" lang="uk-UA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22 год.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7442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Таблиця 1"/>
          <p:cNvGraphicFramePr/>
          <p:nvPr>
            <p:extLst>
              <p:ext uri="{D42A27DB-BD31-4B8C-83A1-F6EECF244321}">
                <p14:modId xmlns:p14="http://schemas.microsoft.com/office/powerpoint/2010/main" val="4060151876"/>
              </p:ext>
            </p:extLst>
          </p:nvPr>
        </p:nvGraphicFramePr>
        <p:xfrm>
          <a:off x="298440" y="400320"/>
          <a:ext cx="7441560" cy="5668548"/>
        </p:xfrm>
        <a:graphic>
          <a:graphicData uri="http://schemas.openxmlformats.org/drawingml/2006/table">
            <a:tbl>
              <a:tblPr/>
              <a:tblGrid>
                <a:gridCol w="567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8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6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ТЕМА</a:t>
                      </a:r>
                      <a:endParaRPr lang="uk-UA" sz="1400" b="0" u="none" strike="noStrike" dirty="0">
                        <a:solidFill>
                          <a:schemeClr val="tx1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2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75" name="TextBox 2"/>
          <p:cNvSpPr/>
          <p:nvPr/>
        </p:nvSpPr>
        <p:spPr>
          <a:xfrm>
            <a:off x="576720" y="0"/>
            <a:ext cx="5902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я 1"/>
          <p:cNvGraphicFramePr/>
          <p:nvPr>
            <p:extLst>
              <p:ext uri="{D42A27DB-BD31-4B8C-83A1-F6EECF244321}">
                <p14:modId xmlns:p14="http://schemas.microsoft.com/office/powerpoint/2010/main" val="1698066271"/>
              </p:ext>
            </p:extLst>
          </p:nvPr>
        </p:nvGraphicFramePr>
        <p:xfrm>
          <a:off x="256680" y="225360"/>
          <a:ext cx="7056360" cy="3479400"/>
        </p:xfrm>
        <a:graphic>
          <a:graphicData uri="http://schemas.openxmlformats.org/drawingml/2006/table">
            <a:tbl>
              <a:tblPr/>
              <a:tblGrid>
                <a:gridCol w="86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95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6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532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79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0755996"/>
                  </a:ext>
                </a:extLst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52 </a:t>
                      </a: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год.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323640" y="689760"/>
            <a:ext cx="6695640" cy="39688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демонструє глибокі та всебічні знання з теми. Виклад логічний, послідовний, містить повне розкриття всіх ключових аспектів питання, з використанням релевантних філософських концепцій, теорій та фактів. Присутнє критичне осмислення матеріалу. Відповідь має чітку, логічну структуру (вступ, основна частина, висновок), думки викладені послідовно та взаємопов'язано.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добре розуміє тему, але може бути недостатньо повним у розкритті деяких аспектів або мати незначні неточності. Виклад переважно логічний, але може містити невеликі прогалини. Структура відповіді простежується, але можуть бути незначні порушення послідовності або зв'язності викладу.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1248</Words>
  <Application>Microsoft Office PowerPoint</Application>
  <PresentationFormat>Екран (4:3)</PresentationFormat>
  <Paragraphs>170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12</vt:i4>
      </vt:variant>
    </vt:vector>
  </HeadingPairs>
  <TitlesOfParts>
    <vt:vector size="26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1_Аспект</vt:lpstr>
      <vt:lpstr>ОСНОВИ ФІЛОСОФСЬКИХ ЗНАНЬ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79</cp:revision>
  <cp:lastPrinted>2025-06-11T12:28:56Z</cp:lastPrinted>
  <dcterms:created xsi:type="dcterms:W3CDTF">2024-02-06T17:10:51Z</dcterms:created>
  <dcterms:modified xsi:type="dcterms:W3CDTF">2025-08-25T07:06:12Z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