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</p:sldMasterIdLst>
  <p:sldIdLst>
    <p:sldId id="256" r:id="rId16"/>
    <p:sldId id="257" r:id="rId17"/>
    <p:sldId id="258" r:id="rId18"/>
    <p:sldId id="259" r:id="rId19"/>
    <p:sldId id="260" r:id="rId20"/>
    <p:sldId id="261" r:id="rId21"/>
    <p:sldId id="264" r:id="rId22"/>
    <p:sldId id="265" r:id="rId23"/>
    <p:sldId id="266" r:id="rId24"/>
    <p:sldId id="267" r:id="rId25"/>
    <p:sldId id="268" r:id="rId26"/>
    <p:sldId id="269" r:id="rId27"/>
  </p:sldIdLst>
  <p:sldSz cx="9144000" cy="6858000" type="screen4x3"/>
  <p:notesSz cx="7559675" cy="1069149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4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0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12.xml"/><Relationship Id="rId26" Type="http://schemas.openxmlformats.org/officeDocument/2006/relationships/slide" Target="slides/slide11.xml"/><Relationship Id="rId25" Type="http://schemas.openxmlformats.org/officeDocument/2006/relationships/slide" Target="slides/slide10.xml"/><Relationship Id="rId24" Type="http://schemas.openxmlformats.org/officeDocument/2006/relationships/slide" Target="slides/slide9.xml"/><Relationship Id="rId23" Type="http://schemas.openxmlformats.org/officeDocument/2006/relationships/slide" Target="slides/slide8.xml"/><Relationship Id="rId22" Type="http://schemas.openxmlformats.org/officeDocument/2006/relationships/slide" Target="slides/slide7.xml"/><Relationship Id="rId21" Type="http://schemas.openxmlformats.org/officeDocument/2006/relationships/slide" Target="slides/slide6.xml"/><Relationship Id="rId20" Type="http://schemas.openxmlformats.org/officeDocument/2006/relationships/slide" Target="slides/slide5.xml"/><Relationship Id="rId2" Type="http://schemas.openxmlformats.org/officeDocument/2006/relationships/theme" Target="theme/theme1.xml"/><Relationship Id="rId19" Type="http://schemas.openxmlformats.org/officeDocument/2006/relationships/slide" Target="slides/slide4.xml"/><Relationship Id="rId18" Type="http://schemas.openxmlformats.org/officeDocument/2006/relationships/slide" Target="slides/slide3.xml"/><Relationship Id="rId17" Type="http://schemas.openxmlformats.org/officeDocument/2006/relationships/slide" Target="slides/slide2.xml"/><Relationship Id="rId16" Type="http://schemas.openxmlformats.org/officeDocument/2006/relationships/slide" Target="slides/slide1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248B292-A730-47BB-9732-6AA1ED81389B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7BCE9C66-5118-4289-9114-68A9C672F1AE}" type="slidenum">
              <a:rPr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3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DA0C2DB1-8965-465F-A9C4-BBCC8336EEC8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6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02F0777C-8B39-4185-9C5C-08BBD19DE09A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5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BA942BB2-E7ED-4E2C-823A-812256AE4E05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8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43B08D3-5FEF-4DBD-9FD2-3735FDECAEE4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7AF08F8-1609-49EC-BFC6-79B75AAE2A6E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524E228-BEF4-4E45-A7D5-A3DEA182F7B0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2904094E-F38B-4810-9D7D-CE7B8E84CCF0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2242DE7F-8387-45B8-8228-8F955491DBA5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8B0E3E57-8307-4605-87CF-705BF5FE96CE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75FB06BD-BE39-4C69-BD73-C07B857350C3}" type="slidenum">
              <a:rPr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7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1FA3E476-B737-4553-9839-8E78A527C02A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7" Type="http://schemas.openxmlformats.org/officeDocument/2006/relationships/theme" Target="../theme/theme14.xml"/><Relationship Id="rId16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</p:grpSp>
      <p:sp>
        <p:nvSpPr>
          <p:cNvPr id="40" name="PlaceHolder 1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6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cxnSp>
          <p:nvCxnSpPr>
            <p:cNvPr id="16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6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6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6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7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7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7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7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</p:grpSp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78" name="PlaceHolder 5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613ACC6-617E-45FA-AC3F-CD9601EFDE8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79" name="PlaceHolder 6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8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cxnSp>
          <p:nvCxnSpPr>
            <p:cNvPr id="18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8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8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8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8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9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9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9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9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</p:grpSp>
      <p:sp>
        <p:nvSpPr>
          <p:cNvPr id="194" name="PlaceHolder 1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E7E9E69-77C4-408A-8E55-D05A03F2751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31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cxnSp>
          <p:nvCxnSpPr>
            <p:cNvPr id="232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3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34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235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236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237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238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239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240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</p:grpSp>
      <p:sp>
        <p:nvSpPr>
          <p:cNvPr id="241" name="PlaceHolder 1"/>
          <p:cNvSpPr>
            <a:spLocks noGrp="1"/>
          </p:cNvSpPr>
          <p:nvPr>
            <p:ph type="ftr" idx="43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 type="sldNum" idx="44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AC8CB75-1FF7-426A-8AAA-17AE0E1FAAD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dt" idx="45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45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cxnSp>
          <p:nvCxnSpPr>
            <p:cNvPr id="246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47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8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249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250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251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252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253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254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</p:grpSp>
      <p:sp>
        <p:nvSpPr>
          <p:cNvPr id="255" name="PlaceHolder 1"/>
          <p:cNvSpPr>
            <a:spLocks noGrp="1"/>
          </p:cNvSpPr>
          <p:nvPr>
            <p:ph type="ftr" idx="46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 type="sldNum" idx="47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15A465D-9F89-4DF0-A601-01C73B9E358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dt" idx="48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4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cxnSp>
          <p:nvCxnSpPr>
            <p:cNvPr id="4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4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4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5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5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5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5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</p:grpSp>
      <p:sp>
        <p:nvSpPr>
          <p:cNvPr id="54" name="TextBox 23"/>
          <p:cNvSpPr/>
          <p:nvPr/>
        </p:nvSpPr>
        <p:spPr>
          <a:xfrm>
            <a:off x="482760" y="79020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5" name="TextBox 24"/>
          <p:cNvSpPr/>
          <p:nvPr/>
        </p:nvSpPr>
        <p:spPr>
          <a:xfrm>
            <a:off x="6747840" y="288648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2857AE9-463C-48B3-9714-1420B435C3D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6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cxnSp>
          <p:nvCxnSpPr>
            <p:cNvPr id="6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6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6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6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6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6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6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6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</p:grpSp>
      <p:sp>
        <p:nvSpPr>
          <p:cNvPr id="70" name="PlaceHolder 1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8CB08B9-0DD9-4883-8700-D3F336CC703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7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cxnSp>
          <p:nvCxnSpPr>
            <p:cNvPr id="7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7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7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8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8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8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8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</p:grpSp>
      <p:sp>
        <p:nvSpPr>
          <p:cNvPr id="84" name="TextBox 23"/>
          <p:cNvSpPr/>
          <p:nvPr/>
        </p:nvSpPr>
        <p:spPr>
          <a:xfrm>
            <a:off x="482760" y="79020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5" name="TextBox 24"/>
          <p:cNvSpPr/>
          <p:nvPr/>
        </p:nvSpPr>
        <p:spPr>
          <a:xfrm>
            <a:off x="6747840" y="288648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4203DAA-179E-4E48-8C6B-0349DFD0E1C8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9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cxnSp>
          <p:nvCxnSpPr>
            <p:cNvPr id="9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9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9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9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9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9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9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</p:grpSp>
      <p:sp>
        <p:nvSpPr>
          <p:cNvPr id="100" name="PlaceHolder 1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76B86A2-56ED-4038-B2EF-D0474ED9593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0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cxnSp>
          <p:nvCxnSpPr>
            <p:cNvPr id="10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0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0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0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1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1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1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1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</p:grpSp>
      <p:sp>
        <p:nvSpPr>
          <p:cNvPr id="114" name="PlaceHolder 1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14A1D18-9201-407F-AB8A-80DC5F2BE75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18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cxnSp>
          <p:nvCxnSpPr>
            <p:cNvPr id="119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0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1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22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23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24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25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26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27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</p:grpSp>
      <p:sp>
        <p:nvSpPr>
          <p:cNvPr id="128" name="PlaceHolder 1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EC5B174-5016-4FD4-8022-7A37D9A959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32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cxnSp>
          <p:nvCxnSpPr>
            <p:cNvPr id="133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34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35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36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37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38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39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40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41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63DD840-860E-4AF1-A71D-A0CF1E4C46A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5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cxnSp>
          <p:nvCxnSpPr>
            <p:cNvPr id="15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5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5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5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5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5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5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  <p:sp>
          <p:nvSpPr>
            <p:cNvPr id="15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</a:endParaRPr>
            </a:p>
          </p:txBody>
        </p:sp>
      </p:grpSp>
      <p:sp>
        <p:nvSpPr>
          <p:cNvPr id="160" name="PlaceHolder 1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E998E92-DF6A-45E8-B67D-B2044CED092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ctrTitle"/>
          </p:nvPr>
        </p:nvSpPr>
        <p:spPr>
          <a:xfrm>
            <a:off x="360000" y="2586182"/>
            <a:ext cx="7918560" cy="145934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3200" b="0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ОСНОВИ ФІЛОСОФСЬКИХ ЗНАНЬ</a:t>
            </a:r>
            <a:endParaRPr lang="uk-UA" sz="32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subTitle" idx="1"/>
          </p:nvPr>
        </p:nvSpPr>
        <p:spPr>
          <a:xfrm>
            <a:off x="360000" y="540000"/>
            <a:ext cx="8060760" cy="3092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СОЦІАЛЬНО-ГУМАНІТАРНИХ ДИСЦИПЛІН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TextBox 8"/>
          <p:cNvSpPr/>
          <p:nvPr/>
        </p:nvSpPr>
        <p:spPr>
          <a:xfrm>
            <a:off x="1835640" y="188640"/>
            <a:ext cx="45889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0" name="TextBox 4"/>
          <p:cNvSpPr/>
          <p:nvPr/>
        </p:nvSpPr>
        <p:spPr>
          <a:xfrm>
            <a:off x="288000" y="680040"/>
            <a:ext cx="6911280" cy="276853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endParaRPr lang="uk-UA" sz="14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4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♦ 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Оцінка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«задовільно»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Здобувач освіти загалом орієнтується в темі, але її розкриття є поверхневим, неповним або містить суттєві неточності. Логіка викладу може бути порушена. Структура відповіді порушена, виклад фрагментарний, відсутній чіткий логічний зв'язок між частинами.</a:t>
            </a:r>
            <a:endParaRPr lang="uk-UA" sz="1600" b="0" u="none" strike="noStrike" dirty="0" smtClean="0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♦ Оцінка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«незадовільно»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Здобувач освіти не розуміє тему, відповідь фрагментарна, нелогічна, містить значні помилки або не відповідає поставленому питанню. Відсутність будь-якої структури, хаотичний виклад думок.	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Прямоугольник 2"/>
          <p:cNvSpPr/>
          <p:nvPr/>
        </p:nvSpPr>
        <p:spPr>
          <a:xfrm>
            <a:off x="235418" y="858982"/>
            <a:ext cx="7107491" cy="65849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Бичко</a:t>
            </a:r>
            <a:r>
              <a:rPr lang="uk-UA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І. В Філософія К. ЦУЛ. 2010. 648 </a:t>
            </a:r>
            <a:r>
              <a:rPr lang="uk-UA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с. 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Воронюк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О. Л. Філософія 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підручник.К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2018. 216</a:t>
            </a:r>
            <a:r>
              <a:rPr lang="uk-UA" sz="1600" dirty="0">
                <a:latin typeface="Calibri" panose="020F0502020204030204" pitchFamily="34" charset="0"/>
                <a:ea typeface="Calibri" panose="020F0502020204030204" pitchFamily="34" charset="0"/>
              </a:rPr>
              <a:t> с. 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Губерський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В. Л. Філософія : хрестоматія 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посіб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.,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Знання, 2009. 624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Огнев'юк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В. О., Утюж І. Г. Філософія. Історія філософії: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Підручн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для 10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кл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загальноосвіт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закл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(профільний рівень). — К.: Грамота, 2010. - 256 с.: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іл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Петрушенко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В. Л. Філософія : підручник. – Львів : Новий світ2000, 2012. 647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Подольська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Є. А. Кредитно-модульний курс з філософії 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посіб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/ Є. А.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Подольська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К. : Центр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літератури 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Інкос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2006. 624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Причепій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Є.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М.Філософія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: підручник / Є. М.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Причепій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, А. М.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Черній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, Л. А.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Чекаль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К. 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Академвидав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, 2009. – 592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Філософія : підручник / О. Г.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Данильян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, О.П.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Дзьобань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– 4-те вид.,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переробл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– Харків: Право, 2023. — 424 с. 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Філософія : підручник / за ред. Г. А.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Заїченка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. К. : Вища школа, 1995. — 417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Філософія :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посіб.для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 студентів гуманітарних факультетів / </a:t>
            </a:r>
            <a:r>
              <a:rPr lang="uk-UA" sz="1600" spc="-3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колект</a:t>
            </a:r>
            <a:r>
              <a:rPr lang="uk-UA" sz="1600" spc="-3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Авторів А.О.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Приятельчук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 .– К. :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Вадекср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, 2021. — 560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Філософія: підручник для студентів вищих навчальних закладів/ </a:t>
            </a:r>
            <a:r>
              <a:rPr lang="uk-UA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кол</a:t>
            </a:r>
            <a:r>
              <a:rPr lang="uk-UA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Авторів за ред. Л. В. Губернського – Харків: Фоліо, 2013. – 510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2" name="TextBox 3"/>
          <p:cNvSpPr/>
          <p:nvPr/>
        </p:nvSpPr>
        <p:spPr>
          <a:xfrm>
            <a:off x="1763640" y="180000"/>
            <a:ext cx="4588920" cy="4887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uk-UA" sz="2400" b="1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Рекомендована  література</a:t>
            </a:r>
            <a:endParaRPr lang="uk-UA" sz="2400" dirty="0">
              <a:solidFill>
                <a:srgbClr val="00008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7381" y="942109"/>
            <a:ext cx="6391563" cy="3850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ctr">
              <a:lnSpc>
                <a:spcPct val="150000"/>
              </a:lnSpc>
              <a:spcAft>
                <a:spcPts val="0"/>
              </a:spcAft>
              <a:tabLst>
                <a:tab pos="231775" algn="l"/>
              </a:tabLs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Інформаційні ресурси</a:t>
            </a:r>
            <a:endParaRPr lang="uk-UA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Національна бібліотека України ім.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В.І.Вернадського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URL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: http://www.nbuv.gov.ua </a:t>
            </a:r>
            <a:endParaRPr lang="uk-UA" sz="1400" strike="noStrike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  <a:tab pos="630555" algn="l"/>
                <a:tab pos="810260" algn="l"/>
              </a:tabLs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Філософія: навчальні матеріали онлайн.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URL</a:t>
            </a:r>
            <a:r>
              <a:rPr lang="uk-UA" u="sng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http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://www.nbuv.gov.ua/portal/libukr.html  бібліотеки та інформаційні центри України (наук. Бібліотека ім. Вернадського).</a:t>
            </a:r>
            <a:endParaRPr lang="uk-UA" sz="1400" u="none" strike="noStrike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Філософія – Політологія: Онлайн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URL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http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://politics.ellib.org.ua/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pages-cat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endParaRPr lang="uk-UA" sz="14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7440" cy="279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61" name="Таблица 3"/>
          <p:cNvGraphicFramePr/>
          <p:nvPr/>
        </p:nvGraphicFramePr>
        <p:xfrm>
          <a:off x="-360" y="0"/>
          <a:ext cx="9143640" cy="672120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/>
                    <a:lstStyle/>
                    <a:p>
                      <a:endParaRPr lang="uk-UA" sz="1800" b="1" u="none" strike="noStrike">
                        <a:solidFill>
                          <a:schemeClr val="lt1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18 ВИРОБНИЦТВО ТА ТЕХНОЛОГІЇ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075 МАРКЕТИНГ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МАРКЕТИНГ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sym typeface="+mn-ea"/>
                        </a:rPr>
                        <a:t>ВІДДІЛЕННЯ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sym typeface="+mn-ea"/>
                        </a:rPr>
                        <a:t>ГОТЕЛЬНО-РЕСТОРАННОГО БІЗНЕСУ І ПІДПРРИЄМНИЦТВА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8065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українська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75931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</a:t>
                      </a:r>
                      <a:r>
                        <a:rPr lang="uk-UA" sz="18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9858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90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38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22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-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52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залік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62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404640"/>
            <a:ext cx="1726200" cy="1580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Прямоугольник 3"/>
          <p:cNvSpPr/>
          <p:nvPr/>
        </p:nvSpPr>
        <p:spPr>
          <a:xfrm>
            <a:off x="288000" y="122760"/>
            <a:ext cx="6910560" cy="566676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600" b="1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Мета: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Філософія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завжди відігравала важливу роль у житті людини. Знання основ філософії сприяли побудові логіки предметного бачення, яке є необхідним для вирішення практичних завдань; на основі узагальнення філософських знань відбувається формування усвідомленого відношення до навколишнього середовища та самого себе.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Метою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викладання освітнього компонента “Основи філософських знань” є ознайомлення здобувачів освіти з основними філософськими ідеями та концепціями, формування стійкої життєвої позиції, забезпечення гармонійного розвитку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особистості.</a:t>
            </a:r>
            <a:endParaRPr lang="uk-UA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1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: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- ознайомлення здобувачів освіти з досягненнями світової та вітчизняної філософської думки, творчістю та особистостями видатних мислителів давнини і сучасності, основними філософськими школами та напрямами у їх історичному розвитку, філософською термінологією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;</a:t>
            </a:r>
            <a:endParaRPr lang="uk-UA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-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розширення кола знань про людину, природу, суспільство, культуру, цивілізацію, простір і час, основні закономірності руху та розвитку, рівні, види та історичні типи світогляду, свідомість та її структуру;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- ознайомлення з основами теорії пізнання, філософською методологією та методологією наукових досліджень, колом проблем філософської аксіології та антропології;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- підвищення культурно-освітнього рівня, ерудиції та загальної культури мислення шляхом демонстрації концепцій світобудови та множини підходів до визначення сутності буття та місця людини в ньому. 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323272" y="0"/>
            <a:ext cx="7721600" cy="67696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Програмні результати навчання: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rgbClr val="3C1C6F"/>
                </a:solidFill>
                <a:latin typeface="Times New Roman" panose="02020603050405020304"/>
              </a:rPr>
              <a:t>РН 7. </a:t>
            </a:r>
            <a:r>
              <a:rPr lang="uk-UA" sz="1600" dirty="0">
                <a:solidFill>
                  <a:srgbClr val="3C1C6F"/>
                </a:solidFill>
                <a:latin typeface="Times New Roman" panose="02020603050405020304"/>
              </a:rPr>
              <a:t>Застосовувати вимоги законодавства, нормативно-технічну та технологічну документацію в галузі харчових технологій в професійній діяльності.</a:t>
            </a:r>
            <a:endParaRPr lang="uk-UA" sz="1600" dirty="0">
              <a:solidFill>
                <a:srgbClr val="3C1C6F"/>
              </a:solidFill>
              <a:latin typeface="Times New Roman" panose="02020603050405020304"/>
            </a:endParaRPr>
          </a:p>
          <a:p>
            <a:pPr defTabSz="457200">
              <a:lnSpc>
                <a:spcPct val="100000"/>
              </a:lnSpc>
            </a:pPr>
            <a:r>
              <a:rPr lang="uk-UA" sz="1600" b="1" dirty="0">
                <a:solidFill>
                  <a:srgbClr val="3C1C6F"/>
                </a:solidFill>
                <a:latin typeface="Times New Roman" panose="02020603050405020304"/>
              </a:rPr>
              <a:t>РН 13</a:t>
            </a:r>
            <a:r>
              <a:rPr lang="uk-UA" sz="1600" dirty="0" smtClean="0">
                <a:solidFill>
                  <a:srgbClr val="3C1C6F"/>
                </a:solidFill>
                <a:latin typeface="Times New Roman" panose="02020603050405020304"/>
              </a:rPr>
              <a:t>. Застосовувати </a:t>
            </a:r>
            <a:r>
              <a:rPr lang="uk-UA" sz="1600" dirty="0">
                <a:solidFill>
                  <a:srgbClr val="3C1C6F"/>
                </a:solidFill>
                <a:latin typeface="Times New Roman" panose="02020603050405020304"/>
              </a:rPr>
              <a:t>спеціальне програмне забезпечення та </a:t>
            </a:r>
            <a:r>
              <a:rPr lang="uk-UA" sz="1600" dirty="0" smtClean="0">
                <a:solidFill>
                  <a:srgbClr val="3C1C6F"/>
                </a:solidFill>
                <a:latin typeface="Times New Roman" panose="02020603050405020304"/>
              </a:rPr>
              <a:t>інформаційно-комунікаційні </a:t>
            </a:r>
            <a:r>
              <a:rPr lang="uk-UA" sz="1600" dirty="0">
                <a:solidFill>
                  <a:srgbClr val="3C1C6F"/>
                </a:solidFill>
                <a:latin typeface="Times New Roman" panose="02020603050405020304"/>
              </a:rPr>
              <a:t>технології у професійній діяльності.</a:t>
            </a:r>
            <a:endParaRPr lang="uk-UA" sz="1600" dirty="0">
              <a:solidFill>
                <a:srgbClr val="3C1C6F"/>
              </a:solidFill>
              <a:latin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1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У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результаті навчання здобувач освіти повинен </a:t>
            </a:r>
            <a:r>
              <a:rPr lang="uk-UA" sz="1600" b="1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отримати загальні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компетентності: </a:t>
            </a:r>
            <a:endParaRPr lang="uk-UA" sz="1600" b="1" u="none" strike="noStrike" dirty="0" smtClean="0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</a:endParaRPr>
          </a:p>
          <a:p>
            <a:pPr defTabSz="457200">
              <a:lnSpc>
                <a:spcPct val="100000"/>
              </a:lnSpc>
              <a:buClr>
                <a:srgbClr val="3C1C6F"/>
              </a:buClr>
            </a:pP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і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члена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громадянського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вільного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демократичного)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сталого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верховенства права, прав і свобод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громадянина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1600" b="0" u="none" strike="noStrike" dirty="0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Calibri" panose="020F0502020204030204"/>
              </a:rPr>
              <a:t>ЗК 4.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Calibri" panose="020F0502020204030204"/>
              </a:rPr>
              <a:t>Здатність спілкуватися державною мовою як усно, так і письмово.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ea typeface="Calibri" panose="020F050202020403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Calibri" panose="020F0502020204030204"/>
              </a:rPr>
              <a:t>ЗК 6.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Calibri" panose="020F0502020204030204"/>
              </a:rPr>
              <a:t>Здатність використовувати інформаційні та комунікаційні технології.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ea typeface="Calibri" panose="020F050202020403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Calibri" panose="020F0502020204030204"/>
              </a:rPr>
              <a:t>ЗК 9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Calibri" panose="020F0502020204030204"/>
              </a:rPr>
              <a:t>. Вміння виявляти, ставити та вирішувати наукові проблеми, генерувати нові ідеї, здатність самостійно продукувати і приймати рішення.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ea typeface="Calibri" panose="020F050202020403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Calibri" panose="020F0502020204030204"/>
              </a:rPr>
              <a:t>ЗК 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Calibri" panose="020F0502020204030204"/>
              </a:rPr>
              <a:t>Здатність володіння навичками міжособистісної взаємодії, вміння працювати в команді, налагоджувати контакт з різними за віком, характером і статусом людьми.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ea typeface="Calibri" panose="020F0502020204030204"/>
            </a:endParaRPr>
          </a:p>
          <a:p>
            <a:pPr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Calibri" panose="020F0502020204030204"/>
              </a:rPr>
              <a:t>ЗК 11.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Calibri" panose="020F0502020204030204"/>
              </a:rPr>
              <a:t>Здатність виявляти ініціативу, повагу до інших людей, брати на себе відповідальність за певну ділянку роботи, здатність розділити успіхи свого колективу, мотивувати колектив та рухатися до спільної мети.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ea typeface="Calibri" panose="020F050202020403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Calibri" panose="020F0502020204030204"/>
              </a:rPr>
              <a:t>ЗК 12.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Calibri" panose="020F0502020204030204"/>
              </a:rPr>
              <a:t>Здатність працювати в команді. 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ea typeface="Calibri" panose="020F050202020403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Calibri" panose="020F0502020204030204"/>
              </a:rPr>
              <a:t>ЗК 13.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Calibri" panose="020F0502020204030204"/>
              </a:rPr>
              <a:t>Здатність працювати самостійно та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Calibri" panose="020F0502020204030204"/>
              </a:rPr>
              <a:t>автономно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  <a:ea typeface="Calibri" panose="020F0502020204030204"/>
              </a:rPr>
              <a:t>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/>
              <a:ea typeface="Calibri" panose="020F0502020204030204"/>
            </a:endParaRPr>
          </a:p>
          <a:p>
            <a:pPr marL="285750" indent="-28575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600" b="1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спеціальні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компетентності: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  <a:buClr>
                <a:srgbClr val="3C1C6F"/>
              </a:buClr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СК11.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 Здатність здійснення науково-пошукової та дослідницької діяльності. 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  <a:buClr>
                <a:srgbClr val="3C1C6F"/>
              </a:buClr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СК12. 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самовдосконалення.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1494000" y="548640"/>
            <a:ext cx="456984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rebuchet MS" panose="020B0603020202020204"/>
              </a:rPr>
              <a:t>СТРУКТУРА КУРСУ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87927" y="1173018"/>
          <a:ext cx="7081709" cy="5183740"/>
        </p:xfrm>
        <a:graphic>
          <a:graphicData uri="http://schemas.openxmlformats.org/drawingml/2006/table">
            <a:tbl>
              <a:tblPr/>
              <a:tblGrid>
                <a:gridCol w="540134"/>
                <a:gridCol w="5802638"/>
                <a:gridCol w="738937"/>
              </a:tblGrid>
              <a:tr h="436597">
                <a:tc gridSpan="3">
                  <a:txBody>
                    <a:bodyPr/>
                    <a:lstStyle/>
                    <a:p>
                      <a:endParaRPr lang="uk-UA" sz="2400" b="1" u="none" strike="noStrike" dirty="0">
                        <a:solidFill>
                          <a:srgbClr val="7030A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553022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sz="1600" b="0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sz="1600" b="0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 годин</a:t>
                      </a:r>
                      <a:endParaRPr lang="uk-UA" sz="1600" b="0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99787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03120" algn="ctr"/>
                        </a:tabLs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Філософія, її гуманістичний зміст і призначення. Філософія Стародавнього Сходу. 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382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Антична філософія.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</a:tr>
              <a:tr h="43411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400" b="1" u="none" strike="noStrike" dirty="0" smtClean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400" b="1" u="none" strike="noStrike" dirty="0" smtClean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 Середніх віків та епохи Відродження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53022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 Нового часу та Просвітництва. 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</a:tr>
              <a:tr h="530221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Німецька класична філософія.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3405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Сучасна світова філософія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</a:tr>
              <a:tr h="585645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Філософська думка в Україні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94146" y="1466417"/>
          <a:ext cx="7012436" cy="2934296"/>
        </p:xfrm>
        <a:graphic>
          <a:graphicData uri="http://schemas.openxmlformats.org/drawingml/2006/table">
            <a:tbl>
              <a:tblPr/>
              <a:tblGrid>
                <a:gridCol w="577272"/>
                <a:gridCol w="5703455"/>
                <a:gridCol w="731709"/>
              </a:tblGrid>
              <a:tr h="5201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Філософське розуміння світу. Буття і матерія як основні категорії. 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</a:tr>
              <a:tr h="5791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Свідомість. Зміст і форми філософського вчення про розвиток.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62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Гносеологія. Основний зміст пізнавальної діяльності. Методи наукового пізнання 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</a:tr>
              <a:tr h="5201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Філософський аналіз суспільства. Проблема людини у філософії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20111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/>
                          <a:ea typeface="+mn-ea"/>
                          <a:cs typeface="+mn-cs"/>
                        </a:rPr>
                        <a:t>Разом</a:t>
                      </a:r>
                      <a:endParaRPr kumimoji="0" lang="uk-UA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 hMerge="1"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Times New Roman" panose="02020603050405020304"/>
                          <a:ea typeface="Times New Roman" panose="02020603050405020304"/>
                          <a:cs typeface="+mn-cs"/>
                        </a:rPr>
                        <a:t>22 год.</a:t>
                      </a: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uk-UA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3" name="Таблиця 1"/>
          <p:cNvGraphicFramePr/>
          <p:nvPr/>
        </p:nvGraphicFramePr>
        <p:xfrm>
          <a:off x="298440" y="400320"/>
          <a:ext cx="7441560" cy="5668548"/>
        </p:xfrm>
        <a:graphic>
          <a:graphicData uri="http://schemas.openxmlformats.org/drawingml/2006/table">
            <a:tbl>
              <a:tblPr/>
              <a:tblGrid>
                <a:gridCol w="567360"/>
                <a:gridCol w="5928120"/>
                <a:gridCol w="946080"/>
              </a:tblGrid>
              <a:tr h="528480">
                <a:tc gridSpan="3">
                  <a:txBody>
                    <a:bodyPr/>
                    <a:lstStyle/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746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/>
                          <a:ea typeface="+mn-ea"/>
                          <a:cs typeface="+mn-cs"/>
                        </a:rPr>
                        <a:t>ТЕМА</a:t>
                      </a:r>
                      <a:endParaRPr lang="uk-UA" sz="1400" b="0" u="none" strike="noStrike" dirty="0">
                        <a:solidFill>
                          <a:schemeClr val="tx1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7725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03120" algn="ctr"/>
                        </a:tabLs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Філософія, її гуманістичний зміст і призначення. Філософія Стародавнього Сходу. 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Антична філософія.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 Середніх віків та епохи Відродження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 Нового часу та Просвітництва. 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Німецька класична філософія.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Сучасна світова філософія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Філософська думка в Україні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51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03120" algn="ctr"/>
                        </a:tabLs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Філософія, її гуманістичний зміст і призначення. Філософія Стародавнього Сходу. 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75" name="TextBox 2"/>
          <p:cNvSpPr/>
          <p:nvPr/>
        </p:nvSpPr>
        <p:spPr>
          <a:xfrm>
            <a:off x="576720" y="0"/>
            <a:ext cx="59025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САМОСТІЙНА РОБОТА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" name="Таблиця 1"/>
          <p:cNvGraphicFramePr/>
          <p:nvPr/>
        </p:nvGraphicFramePr>
        <p:xfrm>
          <a:off x="256680" y="225360"/>
          <a:ext cx="7056360" cy="3479400"/>
        </p:xfrm>
        <a:graphic>
          <a:graphicData uri="http://schemas.openxmlformats.org/drawingml/2006/table">
            <a:tbl>
              <a:tblPr/>
              <a:tblGrid>
                <a:gridCol w="864000"/>
                <a:gridCol w="5295600"/>
                <a:gridCol w="896760"/>
              </a:tblGrid>
              <a:tr h="445320">
                <a:tc gridSpan="3">
                  <a:txBody>
                    <a:bodyPr/>
                    <a:lstStyle/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5979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Філософське розуміння світу. Буття і матерія як основні категорії. </a:t>
                      </a:r>
                      <a:endParaRPr lang="uk-UA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9835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Свідомість. Зміст і форми філософського вчення про розвиток.</a:t>
                      </a:r>
                      <a:endParaRPr lang="uk-UA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9835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Гносеологія. Основний зміст пізнавальної діяльності. Методи наукового пізнання 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477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Разом</a:t>
                      </a: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52 </a:t>
                      </a:r>
                      <a:r>
                        <a:rPr lang="uk-UA" sz="16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год.</a:t>
                      </a: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TextBox 8"/>
          <p:cNvSpPr/>
          <p:nvPr/>
        </p:nvSpPr>
        <p:spPr>
          <a:xfrm>
            <a:off x="1835640" y="188640"/>
            <a:ext cx="45889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78" name="TextBox 4"/>
          <p:cNvSpPr/>
          <p:nvPr/>
        </p:nvSpPr>
        <p:spPr>
          <a:xfrm>
            <a:off x="323640" y="689760"/>
            <a:ext cx="6695640" cy="396886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uk-UA" sz="14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♦ 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Оцінка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«відмінно»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r>
              <a:rPr lang="uk-UA" sz="1600" b="0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Здобувач освіти демонструє глибокі та всебічні знання з теми. Виклад логічний, послідовний, містить повне розкриття всіх ключових аспектів питання, з використанням релевантних філософських концепцій, теорій та фактів. Присутнє критичне осмислення матеріалу. Відповідь має чітку, логічну структуру (вступ, основна частина, висновок), думки викладені послідовно та взаємопов'язано.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♦ Оцінка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«добре»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r>
              <a:rPr lang="uk-UA" sz="1600" b="0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Здобувач освіти добре розуміє тему, але може бути недостатньо повним у розкритті деяких аспектів або мати незначні неточності. Виклад переважно логічний, але може містити невеликі прогалини. Структура відповіді простежується, але можуть бути незначні порушення послідовності або зв'язності викладу.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7988</Words>
  <Application>WPS Presentation</Application>
  <PresentationFormat>Экран (4:3)</PresentationFormat>
  <Paragraphs>333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14</vt:i4>
      </vt:variant>
      <vt:variant>
        <vt:lpstr>幻灯片标题</vt:lpstr>
      </vt:variant>
      <vt:variant>
        <vt:i4>12</vt:i4>
      </vt:variant>
    </vt:vector>
  </HeadingPairs>
  <TitlesOfParts>
    <vt:vector size="39" baseType="lpstr">
      <vt:lpstr>Arial</vt:lpstr>
      <vt:lpstr>SimSun</vt:lpstr>
      <vt:lpstr>Wingdings</vt:lpstr>
      <vt:lpstr>Arial</vt:lpstr>
      <vt:lpstr>Times New Roman</vt:lpstr>
      <vt:lpstr>Trebuchet MS</vt:lpstr>
      <vt:lpstr>Symbol</vt:lpstr>
      <vt:lpstr>Wingdings 3</vt:lpstr>
      <vt:lpstr>Times New Roman</vt:lpstr>
      <vt:lpstr>Calibri</vt:lpstr>
      <vt:lpstr>Calibri</vt:lpstr>
      <vt:lpstr>Microsoft YaHei</vt:lpstr>
      <vt:lpstr>Arial Unicode MS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1_Аспект</vt:lpstr>
      <vt:lpstr>ОСНОВИ ФІЛОСОФСЬКИХ ЗНАНЬ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81</cp:revision>
  <cp:lastPrinted>2025-06-11T12:28:00Z</cp:lastPrinted>
  <dcterms:created xsi:type="dcterms:W3CDTF">2024-02-06T17:10:00Z</dcterms:created>
  <dcterms:modified xsi:type="dcterms:W3CDTF">2025-09-29T13:06:04Z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i4>14</vt:i4>
  </property>
  <property fmtid="{D5CDD505-2E9C-101B-9397-08002B2CF9AE}" pid="4" name="ICV">
    <vt:lpwstr>B523628CE7644EDAABE86A83CF0447F8_12</vt:lpwstr>
  </property>
  <property fmtid="{D5CDD505-2E9C-101B-9397-08002B2CF9AE}" pid="5" name="KSOProductBuildVer">
    <vt:lpwstr>1033-12.2.0.22549</vt:lpwstr>
  </property>
</Properties>
</file>