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  <p:sldMasterId id="2147483652" r:id="rId2"/>
    <p:sldMasterId id="2147483654" r:id="rId3"/>
    <p:sldMasterId id="2147483656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68" r:id="rId10"/>
    <p:sldMasterId id="2147483670" r:id="rId11"/>
    <p:sldMasterId id="2147483676" r:id="rId12"/>
    <p:sldMasterId id="2147483678" r:id="rId13"/>
    <p:sldMasterId id="2147483765" r:id="rId14"/>
  </p:sldMasterIdLst>
  <p:sldIdLst>
    <p:sldId id="256" r:id="rId15"/>
    <p:sldId id="257" r:id="rId16"/>
    <p:sldId id="258" r:id="rId17"/>
    <p:sldId id="259" r:id="rId18"/>
    <p:sldId id="260" r:id="rId19"/>
    <p:sldId id="261" r:id="rId20"/>
    <p:sldId id="264" r:id="rId21"/>
    <p:sldId id="265" r:id="rId22"/>
    <p:sldId id="266" r:id="rId23"/>
    <p:sldId id="267" r:id="rId24"/>
    <p:sldId id="268" r:id="rId25"/>
    <p:sldId id="269" r:id="rId26"/>
  </p:sldIdLst>
  <p:sldSz cx="9144000" cy="6858000" type="screen4x3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248B292-A730-47BB-9732-6AA1ED81389B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7BCE9C66-5118-4289-9114-68A9C672F1AE}" type="slidenum">
              <a:t>‹№›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DA0C2DB1-8965-465F-A9C4-BBCC8336EEC8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02F0777C-8B39-4185-9C5C-08BBD19DE09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BA942BB2-E7ED-4E2C-823A-812256AE4E0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59124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67089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86348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493905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02920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297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43B08D3-5FEF-4DBD-9FD2-3735FDECAEE4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79223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46811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3233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892286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55594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208975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5767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046888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807357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0140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7AF08F8-1609-49EC-BFC6-79B75AAE2A6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524E228-BEF4-4E45-A7D5-A3DEA182F7B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2904094E-F38B-4810-9D7D-CE7B8E84CCF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2242DE7F-8387-45B8-8228-8F955491DBA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8B0E3E57-8307-4605-87CF-705BF5FE96C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75FB06BD-BE39-4C69-BD73-C07B857350C3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1FA3E476-B737-4553-9839-8E78A527C02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theme" Target="../theme/theme14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6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6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6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7" name="PlaceHolder 4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78" name="PlaceHolder 5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613ACC6-617E-45FA-AC3F-CD9601EFDE8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9" name="PlaceHolder 6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8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8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8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8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7E9E69-77C4-408A-8E55-D05A03F2751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31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32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3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34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5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6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7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8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9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0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41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2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AC8CB75-1FF7-426A-8AAA-17AE0E1FAAD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45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46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47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8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9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0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1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2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3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4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55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56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15A465D-9F89-4DF0-A601-01C73B9E358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 smtClean="0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6633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4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4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5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2857AE9-463C-48B3-9714-1420B435C3D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6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6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6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8CB08B9-0DD9-4883-8700-D3F336CC703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7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7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4203DAA-179E-4E48-8C6B-0349DFD0E1C8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9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9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76B86A2-56ED-4038-B2EF-D0474ED9593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0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0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0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14A1D18-9201-407F-AB8A-80DC5F2BE75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18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19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0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1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2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3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4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5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6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C5B174-5016-4FD4-8022-7A37D9A959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32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33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4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35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6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7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8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9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0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1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63DD840-860E-4AF1-A71D-A0CF1E4C46A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5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5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E998E92-DF6A-45E8-B67D-B2044CED092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ctrTitle"/>
          </p:nvPr>
        </p:nvSpPr>
        <p:spPr>
          <a:xfrm>
            <a:off x="360000" y="2586182"/>
            <a:ext cx="7918560" cy="145934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32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ОСНОВИ ФІЛОСОФСЬКИХ ЗНАНЬ</a:t>
            </a:r>
            <a:endParaRPr lang="uk-UA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 idx="1"/>
          </p:nvPr>
        </p:nvSpPr>
        <p:spPr>
          <a:xfrm>
            <a:off x="360000" y="540000"/>
            <a:ext cx="8060760" cy="309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ЦИКЛОВА КОМІСІЯ СОЦІАЛЬНО-ГУМАНІТАРНИХ ДИСЦИПЛІН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TextBox 8"/>
          <p:cNvSpPr/>
          <p:nvPr/>
        </p:nvSpPr>
        <p:spPr>
          <a:xfrm>
            <a:off x="1835640" y="18864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0" name="TextBox 4"/>
          <p:cNvSpPr/>
          <p:nvPr/>
        </p:nvSpPr>
        <p:spPr>
          <a:xfrm>
            <a:off x="288000" y="680040"/>
            <a:ext cx="6911280" cy="276853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4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«задовільно»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загалом орієнтується в темі, але її розкриття є поверхневим, неповним або містить суттєві неточності. Логіка викладу може бути порушена. Структура відповіді порушена, виклад фрагментарний, відсутній чіткий логічний зв'язок між частинами.</a:t>
            </a:r>
          </a:p>
          <a:p>
            <a:pPr algn="just" defTabSz="457200">
              <a:lnSpc>
                <a:spcPct val="100000"/>
              </a:lnSpc>
            </a:pP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«незадовільно»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не розуміє тему, відповідь фрагментарна, нелогічна, містить значні помилки або не відповідає поставленому питанню. Відсутність будь-якої структури, хаотичний виклад думок.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235418" y="858982"/>
            <a:ext cx="7107491" cy="65849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Бичко</a:t>
            </a: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І. В Філософія К. ЦУЛ. 2010. 648 </a:t>
            </a:r>
            <a:r>
              <a:rPr lang="uk-UA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с. 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Воронюк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О. Л. Філософія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підручник.К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2018. 216</a:t>
            </a:r>
            <a:r>
              <a:rPr lang="uk-UA" sz="1600" dirty="0">
                <a:latin typeface="Calibri" panose="020F0502020204030204" pitchFamily="34" charset="0"/>
                <a:ea typeface="Calibri" panose="020F0502020204030204" pitchFamily="34" charset="0"/>
              </a:rPr>
              <a:t> с. 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Губерський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В. Л. Філософія : хрестоматія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посіб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.,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Знання, 2009. 624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Огнев'юк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В. О., Утюж І. Г. Філософія. Історія філософії: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Підручн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для 10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загальноосвіт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закл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(профільний рівень). — К.: Грамота, 2010. - 256 с.: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Петрушенко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В. Л. Філософія : підручник. – Львів : Новий світ2000, 2012. 647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Подольська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Є. А. Кредитно-модульний курс з філософії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посіб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/ Є. А.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Подольська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К. : Центр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літератури 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Інкос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2006. 624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Причепій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Є.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М.Філософія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: підручник / Є. М.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Причепій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А. М.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Черній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Л. А.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Чекаль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К. :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Академвидав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2009. – 592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: підручник / О. Г.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Данильян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О.П.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Дзьобань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– 4-те вид.,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переробл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– Харків: Право, 2023. — 424 с. 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: підручник / за ред. Г. А.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Заїченка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. К. : Вища школа, 1995. — 417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: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посіб.для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 студентів гуманітарних факультетів /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когл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. Авторів А.О.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Приятельчук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 .– К. : </a:t>
            </a:r>
            <a:r>
              <a:rPr lang="uk-UA" sz="1600" spc="-3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Вадекср</a:t>
            </a:r>
            <a:r>
              <a:rPr lang="uk-UA" sz="1600" spc="-30" dirty="0">
                <a:latin typeface="Times New Roman" panose="02020603050405020304" pitchFamily="18" charset="0"/>
                <a:ea typeface="Calibri" panose="020F0502020204030204" pitchFamily="34" charset="0"/>
              </a:rPr>
              <a:t>, 2021. — 560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Філософія: підручник для студентів вищих навчальних закладів/ </a:t>
            </a:r>
            <a:r>
              <a:rPr lang="uk-UA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кол</a:t>
            </a:r>
            <a:r>
              <a:rPr lang="uk-U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Авторів за ред. Л. В. Губернського – Харків: Фоліо, 2013. – 510 с.</a:t>
            </a:r>
            <a:endParaRPr lang="uk-UA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763640" y="180000"/>
            <a:ext cx="4588920" cy="4887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uk-UA" sz="2400" b="1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Рекомендована  література</a:t>
            </a:r>
            <a:endParaRPr lang="uk-UA" sz="2400" dirty="0">
              <a:solidFill>
                <a:srgbClr val="00008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7381" y="942109"/>
            <a:ext cx="6391563" cy="385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ctr">
              <a:lnSpc>
                <a:spcPct val="150000"/>
              </a:lnSpc>
              <a:spcAft>
                <a:spcPts val="0"/>
              </a:spcAft>
              <a:tabLst>
                <a:tab pos="231775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 ресурси</a:t>
            </a:r>
            <a:endParaRPr lang="uk-U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Національна бібліотека України ім.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В.І.Вернадського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URL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 http://www.nbuv.gov.ua </a:t>
            </a:r>
            <a:endParaRPr lang="uk-UA" sz="1400" strike="noStrike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  <a:tab pos="630555" algn="l"/>
                <a:tab pos="810260" algn="l"/>
              </a:tabLs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Філософія: навчальні матеріали онлайн.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URL</a:t>
            </a:r>
            <a:r>
              <a:rPr lang="uk-UA" u="sng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http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://www.nbuv.gov.ua/portal/libukr.html  бібліотеки та інформаційні центри України (наук. Бібліотека ім. Вернадського).</a:t>
            </a:r>
            <a:endParaRPr lang="uk-UA" sz="1400" u="none" strike="noStrike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Філософія – Політологія: Онлайн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URL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http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://politics.ellib.org.ua/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pages-cat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endParaRPr lang="uk-UA" sz="14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258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7440" cy="279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261" name="Таблица 3"/>
          <p:cNvGraphicFramePr/>
          <p:nvPr>
            <p:extLst>
              <p:ext uri="{D42A27DB-BD31-4B8C-83A1-F6EECF244321}">
                <p14:modId xmlns:p14="http://schemas.microsoft.com/office/powerpoint/2010/main" val="3235185746"/>
              </p:ext>
            </p:extLst>
          </p:nvPr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6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680">
                <a:tc rowSpan="3">
                  <a:txBody>
                    <a:bodyPr/>
                    <a:lstStyle/>
                    <a:p>
                      <a:endParaRPr lang="uk-UA" sz="1800" b="1" u="none" strike="noStrike">
                        <a:solidFill>
                          <a:schemeClr val="lt1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18 ВИРОБНИЦТВО ТА ТЕХНОЛОГІЇ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181 ХАРЧОВІ ТЕХНОЛОГІЇ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1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ХАРЧОВОЇ ПРОДУКЦІЇ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68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ТЕХНОЛОГІЧНЕ ВІДДІЛЕННЯ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українська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 </a:t>
                      </a:r>
                      <a:r>
                        <a:rPr lang="uk-UA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90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7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38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22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-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52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0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залік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262" name="Picture 2"/>
          <p:cNvPicPr/>
          <p:nvPr/>
        </p:nvPicPr>
        <p:blipFill>
          <a:blip r:embed="rId2"/>
          <a:stretch/>
        </p:blipFill>
        <p:spPr>
          <a:xfrm>
            <a:off x="251640" y="404640"/>
            <a:ext cx="1726200" cy="1580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288000" y="122760"/>
            <a:ext cx="6910560" cy="56667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Мета: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Філософія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завжди відігравала важливу роль у житті людини. Знання основ філософії сприяли побудові логіки предметного бачення, яке є необхідним для вирішення практичних завдань; на основі узагальнення філософських знань відбувається формування усвідомленого відношення до навколишнього середовища та самого себе.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Метою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викладання освітнього компонента “Основи філософських знань” є ознайомлення здобувачів освіти з основними філософськими ідеями та концепціями, формування стійкої життєвої позиції, забезпечення гармонійного розвитку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особистості.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Завдання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: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- ознайомлення здобувачів освіти з досягненнями світової та вітчизняної філософської думки, творчістю та особистостями видатних мислителів давнини і сучасності, основними філософськими школами та напрямами у їх історичному розвитку, філософською термінологією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;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-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розширення кола знань про людину, природу, суспільство, культуру, цивілізацію, простір і час, основні закономірності руху та розвитку, рівні, види та історичні типи світогляду, свідомість та її структуру;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- ознайомлення з основами теорії пізнання, філософською методологією та методологією наукових досліджень, колом проблем філософської аксіології та антропології;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- підвищення культурно-освітнього рівня, ерудиції та загальної культури мислення шляхом демонстрації концепцій світобудови та множини підходів до визначення сутності буття та місця людини в ньому. </a:t>
            </a: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665018" y="249383"/>
            <a:ext cx="7721600" cy="67696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Програмні результати навчання: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rgbClr val="3C1C6F"/>
                </a:solidFill>
                <a:latin typeface="Times New Roman"/>
              </a:rPr>
              <a:t>РН 7. </a:t>
            </a:r>
            <a:r>
              <a:rPr lang="uk-UA" sz="1600" dirty="0">
                <a:solidFill>
                  <a:srgbClr val="3C1C6F"/>
                </a:solidFill>
                <a:latin typeface="Times New Roman"/>
              </a:rPr>
              <a:t>Застосовувати вимоги законодавства, нормативно-технічну та технологічну документацію в галузі харчових технологій в професійній діяльності.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rgbClr val="3C1C6F"/>
                </a:solidFill>
                <a:latin typeface="Times New Roman"/>
              </a:rPr>
              <a:t>РН 13</a:t>
            </a:r>
            <a:r>
              <a:rPr lang="uk-UA" sz="1600" dirty="0" smtClean="0">
                <a:solidFill>
                  <a:srgbClr val="3C1C6F"/>
                </a:solidFill>
                <a:latin typeface="Times New Roman"/>
              </a:rPr>
              <a:t>. Застосовувати </a:t>
            </a:r>
            <a:r>
              <a:rPr lang="uk-UA" sz="1600" dirty="0">
                <a:solidFill>
                  <a:srgbClr val="3C1C6F"/>
                </a:solidFill>
                <a:latin typeface="Times New Roman"/>
              </a:rPr>
              <a:t>спеціальне програмне забезпечення та </a:t>
            </a:r>
            <a:r>
              <a:rPr lang="uk-UA" sz="1600" dirty="0" err="1">
                <a:solidFill>
                  <a:srgbClr val="3C1C6F"/>
                </a:solidFill>
                <a:latin typeface="Times New Roman"/>
              </a:rPr>
              <a:t>інформаційнокомунікаційні</a:t>
            </a:r>
            <a:r>
              <a:rPr lang="uk-UA" sz="1600" dirty="0">
                <a:solidFill>
                  <a:srgbClr val="3C1C6F"/>
                </a:solidFill>
                <a:latin typeface="Times New Roman"/>
              </a:rPr>
              <a:t> технології у професійній діяльності.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У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результаті навчання здобувач освіти повинен </a:t>
            </a: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отримати загальні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компетентності: </a:t>
            </a:r>
            <a:endParaRPr lang="uk-UA" sz="1600" b="1" u="none" strike="noStrike" dirty="0" smtClean="0">
              <a:solidFill>
                <a:schemeClr val="accent2">
                  <a:lumMod val="50000"/>
                </a:schemeClr>
              </a:solidFill>
              <a:uFillTx/>
              <a:latin typeface="Times New Roman"/>
            </a:endParaRPr>
          </a:p>
          <a:p>
            <a:pPr defTabSz="457200">
              <a:lnSpc>
                <a:spcPct val="100000"/>
              </a:lnSpc>
              <a:buClr>
                <a:srgbClr val="3C1C6F"/>
              </a:buClr>
            </a:pP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члена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громадянського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демократичного)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сталого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верховенства права, прав і свобод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1600" b="0" u="none" strike="noStrike" dirty="0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спілкуватися державною мовою як усно, так і письмово.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6.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використовувати інформаційні та комунікаційні технології.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9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. Вміння виявляти, ставити та вирішувати наукові проблеми, генерувати нові ідеї, здатність самостійно продукувати і приймати рішення.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11.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виявляти ініціативу, повагу до інших людей, брати на себе відповідальність за певну ділянку роботи, здатність розділити успіхи свого колективу, мотивувати колектив та рухатися до спільної мети.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12.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працювати в команді.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ЗК 13.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Здатність працювати самостійно та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автономно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.</a:t>
            </a: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1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спеціальні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компетентності: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  <a:buClr>
                <a:srgbClr val="3C1C6F"/>
              </a:buClr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СК11.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здійснення науково-пошукової та дослідницької діяльності. 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  <a:buClr>
                <a:srgbClr val="3C1C6F"/>
              </a:buClr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СК12. 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самовдосконалення.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1494000" y="548640"/>
            <a:ext cx="456984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350733"/>
              </p:ext>
            </p:extLst>
          </p:nvPr>
        </p:nvGraphicFramePr>
        <p:xfrm>
          <a:off x="387927" y="1173018"/>
          <a:ext cx="7081709" cy="5183740"/>
        </p:xfrm>
        <a:graphic>
          <a:graphicData uri="http://schemas.openxmlformats.org/drawingml/2006/table">
            <a:tbl>
              <a:tblPr/>
              <a:tblGrid>
                <a:gridCol w="540134">
                  <a:extLst>
                    <a:ext uri="{9D8B030D-6E8A-4147-A177-3AD203B41FA5}">
                      <a16:colId xmlns:a16="http://schemas.microsoft.com/office/drawing/2014/main" xmlns="" val="3807604105"/>
                    </a:ext>
                  </a:extLst>
                </a:gridCol>
                <a:gridCol w="5802638">
                  <a:extLst>
                    <a:ext uri="{9D8B030D-6E8A-4147-A177-3AD203B41FA5}">
                      <a16:colId xmlns:a16="http://schemas.microsoft.com/office/drawing/2014/main" xmlns="" val="2517352682"/>
                    </a:ext>
                  </a:extLst>
                </a:gridCol>
                <a:gridCol w="738937">
                  <a:extLst>
                    <a:ext uri="{9D8B030D-6E8A-4147-A177-3AD203B41FA5}">
                      <a16:colId xmlns:a16="http://schemas.microsoft.com/office/drawing/2014/main" xmlns="" val="3702241328"/>
                    </a:ext>
                  </a:extLst>
                </a:gridCol>
              </a:tblGrid>
              <a:tr h="436597">
                <a:tc gridSpan="3">
                  <a:txBody>
                    <a:bodyPr/>
                    <a:lstStyle/>
                    <a:p>
                      <a:endParaRPr lang="uk-UA" sz="2400" b="1" u="none" strike="noStrike" dirty="0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5570930"/>
                  </a:ext>
                </a:extLst>
              </a:tr>
              <a:tr h="553022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600" b="0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 годин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648268"/>
                  </a:ext>
                </a:extLst>
              </a:tr>
              <a:tr h="699787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03120" algn="ctr"/>
                        </a:tabLs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Філософія, її гуманістичний зміст і призначення. Філософія Стародавнього Сходу.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1829034"/>
                  </a:ext>
                </a:extLst>
              </a:tr>
              <a:tr h="68382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Антична філософія.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6585983"/>
                  </a:ext>
                </a:extLst>
              </a:tr>
              <a:tr h="43411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400" b="1" u="none" strike="noStrike" dirty="0" smtClean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Середніх віків та епохи Відродження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68786906"/>
                  </a:ext>
                </a:extLst>
              </a:tr>
              <a:tr h="553022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Нового часу та Просвітництва.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60594271"/>
                  </a:ext>
                </a:extLst>
              </a:tr>
              <a:tr h="530221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Німецька класична філософія.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2945616"/>
                  </a:ext>
                </a:extLst>
              </a:tr>
              <a:tr h="363405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Сучасна світова філософія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4058256"/>
                  </a:ext>
                </a:extLst>
              </a:tr>
              <a:tr h="585645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 smtClean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400" b="1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Філософська думка в Україні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5200401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247143"/>
              </p:ext>
            </p:extLst>
          </p:nvPr>
        </p:nvGraphicFramePr>
        <p:xfrm>
          <a:off x="494146" y="1466417"/>
          <a:ext cx="7012436" cy="2934296"/>
        </p:xfrm>
        <a:graphic>
          <a:graphicData uri="http://schemas.openxmlformats.org/drawingml/2006/table">
            <a:tbl>
              <a:tblPr/>
              <a:tblGrid>
                <a:gridCol w="577272">
                  <a:extLst>
                    <a:ext uri="{9D8B030D-6E8A-4147-A177-3AD203B41FA5}">
                      <a16:colId xmlns:a16="http://schemas.microsoft.com/office/drawing/2014/main" xmlns="" val="323115504"/>
                    </a:ext>
                  </a:extLst>
                </a:gridCol>
                <a:gridCol w="5703455">
                  <a:extLst>
                    <a:ext uri="{9D8B030D-6E8A-4147-A177-3AD203B41FA5}">
                      <a16:colId xmlns:a16="http://schemas.microsoft.com/office/drawing/2014/main" xmlns="" val="4166255093"/>
                    </a:ext>
                  </a:extLst>
                </a:gridCol>
                <a:gridCol w="731709">
                  <a:extLst>
                    <a:ext uri="{9D8B030D-6E8A-4147-A177-3AD203B41FA5}">
                      <a16:colId xmlns:a16="http://schemas.microsoft.com/office/drawing/2014/main" xmlns="" val="1855059235"/>
                    </a:ext>
                  </a:extLst>
                </a:gridCol>
              </a:tblGrid>
              <a:tr h="5201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Філософське розуміння світу. Буття і матерія як основні категорії.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20726175"/>
                  </a:ext>
                </a:extLst>
              </a:tr>
              <a:tr h="5791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Свідомість. Зміст і форми філософського вчення про розвиток.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6415293"/>
                  </a:ext>
                </a:extLst>
              </a:tr>
              <a:tr h="562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Гносеологія. Основний зміст пізнавальної діяльності. Методи наукового пізнання 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1022151"/>
                  </a:ext>
                </a:extLst>
              </a:tr>
              <a:tr h="5201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Філософський аналіз суспільства. Проблема людини у філософії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6650321"/>
                  </a:ext>
                </a:extLst>
              </a:tr>
              <a:tr h="520111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Разом</a:t>
                      </a:r>
                      <a:endParaRPr kumimoji="0" lang="uk-UA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endParaRPr lang="uk-UA" sz="1600" b="0" u="none" strike="noStrike" dirty="0">
                        <a:solidFill>
                          <a:schemeClr val="tx1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22 год.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474421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3" name="Таблиця 1"/>
          <p:cNvGraphicFramePr/>
          <p:nvPr>
            <p:extLst>
              <p:ext uri="{D42A27DB-BD31-4B8C-83A1-F6EECF244321}">
                <p14:modId xmlns:p14="http://schemas.microsoft.com/office/powerpoint/2010/main" val="4060151876"/>
              </p:ext>
            </p:extLst>
          </p:nvPr>
        </p:nvGraphicFramePr>
        <p:xfrm>
          <a:off x="298440" y="400320"/>
          <a:ext cx="7441560" cy="5668548"/>
        </p:xfrm>
        <a:graphic>
          <a:graphicData uri="http://schemas.openxmlformats.org/drawingml/2006/table">
            <a:tbl>
              <a:tblPr/>
              <a:tblGrid>
                <a:gridCol w="567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28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46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848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6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ТЕМА</a:t>
                      </a:r>
                      <a:endParaRPr lang="uk-UA" sz="1400" b="0" u="none" strike="noStrike" dirty="0">
                        <a:solidFill>
                          <a:schemeClr val="tx1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К-ть годин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2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03120" algn="ctr"/>
                        </a:tabLs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Філософія, її гуманістичний зміст і призначення. Філософія Стародавнього Сходу. 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Антична філософія.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Середніх віків та епохи Відродження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Нового часу та Просвітництва. 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Німецька класична філософія.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Сучасна світова філософія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10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Філософська думка в Україні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1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03120" algn="ctr"/>
                        </a:tabLs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Філософія, її гуманістичний зміст і призначення. Філософія Стародавнього Сходу. </a:t>
                      </a:r>
                      <a:endParaRPr lang="uk-U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275" name="TextBox 2"/>
          <p:cNvSpPr/>
          <p:nvPr/>
        </p:nvSpPr>
        <p:spPr>
          <a:xfrm>
            <a:off x="576720" y="0"/>
            <a:ext cx="59025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САМОСТІЙНА РОБОТА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Таблиця 1"/>
          <p:cNvGraphicFramePr/>
          <p:nvPr>
            <p:extLst>
              <p:ext uri="{D42A27DB-BD31-4B8C-83A1-F6EECF244321}">
                <p14:modId xmlns:p14="http://schemas.microsoft.com/office/powerpoint/2010/main" val="1698066271"/>
              </p:ext>
            </p:extLst>
          </p:nvPr>
        </p:nvGraphicFramePr>
        <p:xfrm>
          <a:off x="256680" y="225360"/>
          <a:ext cx="7056360" cy="3479400"/>
        </p:xfrm>
        <a:graphic>
          <a:graphicData uri="http://schemas.openxmlformats.org/drawingml/2006/table">
            <a:tbl>
              <a:tblPr/>
              <a:tblGrid>
                <a:gridCol w="86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95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67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532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79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Філософське розуміння світу. Буття і матерія як основні категорії. </a:t>
                      </a:r>
                      <a:endParaRPr lang="uk-UA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83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Свідомість. Зміст і форми філософського вчення про розвиток.</a:t>
                      </a:r>
                      <a:endParaRPr lang="uk-UA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50755996"/>
                  </a:ext>
                </a:extLst>
              </a:tr>
              <a:tr h="983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Гносеологія. Основний зміст пізнавальної діяльності. Методи наукового пізнання 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Разом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52 </a:t>
                      </a:r>
                      <a:r>
                        <a:rPr lang="uk-UA" sz="16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год.</a:t>
                      </a: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Box 8"/>
          <p:cNvSpPr/>
          <p:nvPr/>
        </p:nvSpPr>
        <p:spPr>
          <a:xfrm>
            <a:off x="1835640" y="18864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8" name="TextBox 4"/>
          <p:cNvSpPr/>
          <p:nvPr/>
        </p:nvSpPr>
        <p:spPr>
          <a:xfrm>
            <a:off x="323640" y="689760"/>
            <a:ext cx="6695640" cy="39688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4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«відмінно»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демонструє глибокі та всебічні знання з теми. Виклад логічний, послідовний, містить повне розкриття всіх ключових аспектів питання, з використанням релевантних філософських концепцій, теорій та фактів. Присутнє критичне осмислення матеріалу. Відповідь має чітку, логічну структуру (вступ, основна частина, висновок), думки викладені послідовно та взаємопов'язано.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Оцінка </a:t>
            </a: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«добре»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 dirty="0" smtClean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добре розуміє тему, але може бути недостатньо повним у розкритті деяких аспектів або мати незначні неточності. Виклад переважно логічний, але може містити невеликі прогалини. Структура відповіді простежується, але можуть бути незначні порушення послідовності або зв'язності викладу.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979</TotalTime>
  <Words>1242</Words>
  <Application>Microsoft Office PowerPoint</Application>
  <PresentationFormat>Екран (4:3)</PresentationFormat>
  <Paragraphs>170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14</vt:i4>
      </vt:variant>
      <vt:variant>
        <vt:lpstr>Заголовки слайдів</vt:lpstr>
      </vt:variant>
      <vt:variant>
        <vt:i4>12</vt:i4>
      </vt:variant>
    </vt:vector>
  </HeadingPairs>
  <TitlesOfParts>
    <vt:vector size="26" baseType="lpstr"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1_Аспект</vt:lpstr>
      <vt:lpstr>ОСНОВИ ФІЛОСОФСЬКИХ ЗНАНЬ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77</cp:revision>
  <cp:lastPrinted>2025-06-11T12:28:56Z</cp:lastPrinted>
  <dcterms:created xsi:type="dcterms:W3CDTF">2024-02-06T17:10:51Z</dcterms:created>
  <dcterms:modified xsi:type="dcterms:W3CDTF">2025-08-20T11:57:43Z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</Properties>
</file>