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6" r:id="rId2"/>
    <p:sldId id="257" r:id="rId3"/>
    <p:sldId id="258" r:id="rId4"/>
    <p:sldId id="281" r:id="rId5"/>
    <p:sldId id="262" r:id="rId6"/>
    <p:sldId id="279" r:id="rId7"/>
    <p:sldId id="283" r:id="rId8"/>
    <p:sldId id="263" r:id="rId9"/>
    <p:sldId id="264" r:id="rId10"/>
    <p:sldId id="285" r:id="rId11"/>
    <p:sldId id="284" r:id="rId12"/>
    <p:sldId id="265" r:id="rId1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BF20"/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68" autoAdjust="0"/>
  </p:normalViewPr>
  <p:slideViewPr>
    <p:cSldViewPr>
      <p:cViewPr varScale="1">
        <p:scale>
          <a:sx n="99" d="100"/>
          <a:sy n="99" d="100"/>
        </p:scale>
        <p:origin x="133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625AD-9DB8-4BFE-8C82-4E86EAAEE4AD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243F0-665B-42AA-ABB2-FA62CA692D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3553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0797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2144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4243F0-665B-42AA-ABB2-FA62CA692DB1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8755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adeinua.org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accent4">
                <a:lumMod val="5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160240"/>
          </a:xfrm>
          <a:solidFill>
            <a:schemeClr val="accent5">
              <a:lumMod val="75000"/>
            </a:schemeClr>
          </a:solidFill>
          <a:ln>
            <a:solidFill>
              <a:srgbClr val="0070C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Основи товарознавства</a:t>
            </a:r>
            <a:br>
              <a:rPr lang="uk-UA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uk-UA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ctr"/>
            <a:endParaRPr lang="uk-UA" sz="1600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>
              <a:ln/>
              <a:solidFill>
                <a:schemeClr val="accent4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>
              <a:ln/>
              <a:solidFill>
                <a:srgbClr val="D0BF20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658303"/>
              </p:ext>
            </p:extLst>
          </p:nvPr>
        </p:nvGraphicFramePr>
        <p:xfrm>
          <a:off x="611560" y="116633"/>
          <a:ext cx="8208913" cy="606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8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909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DejaVu Sans"/>
                        </a:rPr>
                        <a:t>КРИТЕРІЇ ОЦІНЮВАННЯ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9314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Оцінювання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здійснюється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4-бальною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шкалою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 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Робота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здобувача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освіти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заняттях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з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предмету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оцінюється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такими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критеріями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: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відмінно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високий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ґрунтовна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аргументація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);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добре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високий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часткова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аргументація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);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задовільно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достатній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повна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аргументація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);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задовільно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низький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підготовки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відсутність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).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Оцінювання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результатів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практичних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занять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відбувається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такими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загальними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критеріями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: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відмінно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–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повністю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відповідь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обґрунтовано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висновки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та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пропозиції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аргументовано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і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належним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чином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;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добре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–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повністю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але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допущено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незначні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неточності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у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розрахунках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або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оформленні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;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але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умови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належного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менше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ніж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80%;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задовільно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–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менш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ніж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70%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умови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належного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;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або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менше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ніж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80%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умови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припущення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незначних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помилок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у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розрахунках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або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оформленні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.</a:t>
                      </a:r>
                      <a:r>
                        <a:rPr lang="uk-UA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Times New Roman" panose="02020603050405020304"/>
                        </a:rPr>
                        <a:t>	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marL="21590" algn="just" defTabSz="457200">
                        <a:lnSpc>
                          <a:spcPct val="100000"/>
                        </a:lnSpc>
                      </a:pPr>
                      <a:endParaRPr lang="uk-UA" sz="1600" b="0" u="none" strike="noStrike" dirty="0">
                        <a:solidFill>
                          <a:srgbClr val="000000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/>
                      <a:endParaRPr lang="uk-UA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648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2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990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902208"/>
              </p:ext>
            </p:extLst>
          </p:nvPr>
        </p:nvGraphicFramePr>
        <p:xfrm>
          <a:off x="539552" y="116633"/>
          <a:ext cx="8071596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65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119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DejaVu Sans"/>
                        </a:rPr>
                        <a:t>КРИТЕРІЇ ОЦІНЮВАННЯ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567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семінарське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заняття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наступних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критеріїв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: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«</a:t>
                      </a: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відмінно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» 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-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якщо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тестуванні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правильно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90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більше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відсотків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;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відповідях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чи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під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час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дискусії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виявив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всебічні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систематизовані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глибокі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основних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додаткових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джерел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інформації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передбачених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програмою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рівні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творчого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використання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 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«</a:t>
                      </a: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добре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»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-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якщо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тестуванні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правильно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65-89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відсотків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;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виявив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повне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обсягом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необхідний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для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подальшого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навчання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роботи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успішне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виконання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освоєння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основної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літератури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передбаченої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програмою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рівні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аналітичного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відтворення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виявляє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безумовне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розуміння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проте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зовсім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повно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відповідає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припускається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неточностей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«</a:t>
                      </a: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задовільно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» 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-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якщо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тестуванні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правильно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40-64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відсотки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;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виявив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повне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основного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обсягом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необхідний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для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подальшого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навчання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роботи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здатність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упоратися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з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виконанням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передбачених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програмою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рівні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репродуктивного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відтворення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припускається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неточностей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«</a:t>
                      </a:r>
                      <a:r>
                        <a:rPr lang="en-US" altLang="en-US" sz="1400" b="1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незадовільно</a:t>
                      </a:r>
                      <a:r>
                        <a:rPr lang="en-US" altLang="en-US" sz="1400" b="1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» 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-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виставляється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якщо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тестуванні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правильно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менше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ніж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40 і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більше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відсотків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тестових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завдань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;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відповіді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запитання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здобувач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освіти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виявив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серйозні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прогалини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в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знаннях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основного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матеріалу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припустився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принципових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помилок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виконанні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завдання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рівні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нижче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репродуктивного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відтворення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,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може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проаналізувати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певні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явища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чи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процеси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атестацію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є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середнім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арифметичним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оцінок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всі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практичні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та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семестрові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заняття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даного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розділу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(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розділів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). </a:t>
                      </a:r>
                    </a:p>
                    <a:p>
                      <a:pPr algn="just" defTabSz="457200">
                        <a:lnSpc>
                          <a:spcPct val="100000"/>
                        </a:lnSpc>
                      </a:pP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Оцінка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на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sng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семестр</a:t>
                      </a:r>
                      <a:r>
                        <a:rPr lang="en-US" altLang="en-US" sz="1400" u="sng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(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залік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) є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середнім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арифметичним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усіх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атестацій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за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 </a:t>
                      </a:r>
                      <a:r>
                        <a:rPr lang="en-US" altLang="en-US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семестр</a:t>
                      </a:r>
                      <a:r>
                        <a:rPr lang="en-US" altLang="en-US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8132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88640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 ІНФОРМАЦІЙНІ  ДЖЕРЕЛА: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442DD1-6504-4AEF-B02C-223D66F2F203}"/>
              </a:ext>
            </a:extLst>
          </p:cNvPr>
          <p:cNvSpPr txBox="1"/>
          <p:nvPr/>
        </p:nvSpPr>
        <p:spPr>
          <a:xfrm>
            <a:off x="107504" y="539941"/>
            <a:ext cx="8568952" cy="63700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ru-RU" sz="1200" b="1" spc="-5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Нормативно-</a:t>
            </a:r>
            <a:r>
              <a:rPr lang="ru-RU" sz="1200" b="1" spc="-5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правова</a:t>
            </a:r>
            <a:r>
              <a:rPr lang="ru-RU" sz="1200" b="1" spc="-5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база </a:t>
            </a:r>
            <a:endParaRPr lang="uk-UA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«Про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захист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прав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споживачів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»: № 3161-IV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01.01.2005 р.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Відомості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Верховної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Ради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«Про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якість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безпеку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харчових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продовольчої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сировини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»:№ 2116-15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21.10.2004 р.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Відомості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Верховної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Ради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продовольчі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непродовольчі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[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Чинні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документи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Держспоживстандарт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Bef>
                <a:spcPts val="200"/>
              </a:spcBef>
            </a:pPr>
            <a:r>
              <a:rPr lang="uk-UA" sz="1400" b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</a:t>
            </a: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Бровко О. Г.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Товарознавство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Продовольчі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Кондор, 2010. 730 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Букрєєва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О. С.,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Рибалко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І. В.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стандартизації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оцінки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відповідності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електрон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у схемах і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таблицях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Харків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ХНАДУ, 2019. 76 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Власенко В. В., Власенко І. Г.,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Сіренко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С. О.,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Гирич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С. В., Бандура В. М.,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Коляновська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Л. М.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товарознавства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Вінниця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РВВ ВНАУ, 2016. 273 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 Дикань В. Л.,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Каграманян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А. О.,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Каличева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Н. Є. 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Товарознавство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комерційна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діяльність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підручник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Харків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УкрДУЗТ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2018. 362 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 Мельник Т. Ю.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Товарознавство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підручник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(для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студентів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економічних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спеціальностей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Житомир: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Державний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університет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Житомирська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політехніка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», 2020. 364 с.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Павлова В. А.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Комерційне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товарознавство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Кондор, 2024. 286 с.</a:t>
            </a:r>
            <a:endParaRPr lang="uk-UA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Радченко Л. О.,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Льовшина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Л. Д., Головко М. П.,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М’ячиков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О. В.,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Мартишко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І. Ф.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Товарознавство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непродовольчих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товарів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Харків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Світ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книг, 2013. 943 с.</a:t>
            </a:r>
            <a:endParaRPr lang="uk-UA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Топольник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В. Г., Котляр М. А.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Метрологія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стандартизація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сертифікація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управління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якістю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Львів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Магнолія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2006, 2015. 216 с. (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Серія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Вища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освіта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»).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ctr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uk-UA" sz="1400" b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Інформаційні ресурси в Інтернеті</a:t>
            </a:r>
          </a:p>
          <a:p>
            <a:pPr indent="457200"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Made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UA.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харчування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Зроблено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Україні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</a:t>
            </a:r>
            <a:r>
              <a:rPr lang="ru-RU" sz="1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https://madeinua.org/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(дата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звернення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12.09.2025).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Made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UA.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Виробники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продуктів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харчування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URL: https://madeinua.org/catalog/produkti-harchuvannya (дата </a:t>
            </a:r>
            <a:r>
              <a:rPr lang="ru-RU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звернення</a:t>
            </a: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12.09.2025).</a:t>
            </a:r>
            <a:endParaRPr lang="uk-UA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endParaRPr lang="uk-UA" sz="12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757727"/>
              </p:ext>
            </p:extLst>
          </p:nvPr>
        </p:nvGraphicFramePr>
        <p:xfrm>
          <a:off x="107504" y="188430"/>
          <a:ext cx="8712967" cy="63056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07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Управління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та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адміністрування</a:t>
                      </a:r>
                      <a:endParaRPr lang="uk-UA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075 МАРКЕТИНГ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28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 професійна програма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МАРКЕТИНГ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</a:p>
                    <a:p>
                      <a:pPr algn="l"/>
                      <a:r>
                        <a:rPr lang="uk-UA" sz="1600" b="1" i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</a:t>
                      </a:r>
                      <a:r>
                        <a:rPr lang="uk-UA" sz="1600" b="1" i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– ресторанного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baseline="30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обов’язковий</a:t>
                      </a:r>
                      <a:endParaRPr lang="uk-UA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uk-UA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українська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417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3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370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58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36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12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залік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E7FB47E8-E4D5-4348-A5E8-0B3C46179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  <a:ln>
            <a:gradFill flip="none" rotWithShape="1">
              <a:gsLst>
                <a:gs pos="0">
                  <a:srgbClr val="4D743D"/>
                </a:gs>
                <a:gs pos="0">
                  <a:schemeClr val="accent4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3500000" scaled="1"/>
              <a:tileRect/>
            </a:gradFill>
          </a:ln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 useBgFill="1">
        <p:nvSpPr>
          <p:cNvPr id="4" name="Прямоугольник 3"/>
          <p:cNvSpPr/>
          <p:nvPr/>
        </p:nvSpPr>
        <p:spPr>
          <a:xfrm>
            <a:off x="179512" y="116632"/>
            <a:ext cx="8936717" cy="6530890"/>
          </a:xfrm>
          <a:prstGeom prst="rect">
            <a:avLst/>
          </a:prstGeom>
          <a:ln>
            <a:solidFill>
              <a:schemeClr val="accent4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Мета: </a:t>
            </a:r>
            <a:r>
              <a:rPr lang="uk-UA" sz="1800" dirty="0">
                <a:effectLst/>
                <a:ea typeface="Times New Roman" panose="02020603050405020304" pitchFamily="18" charset="0"/>
              </a:rPr>
              <a:t>надання здобувачам освіти системи спеціальних знань щодо формування та зберігання споживних властивостей товарів протягом їх життєвого циклу, асортименту й навичок  оцінки   споживних властивостей товарів. </a:t>
            </a:r>
          </a:p>
          <a:p>
            <a:pPr algn="just"/>
            <a:endParaRPr lang="uk-UA" sz="1800" dirty="0">
              <a:effectLst/>
              <a:ea typeface="Times New Roman" panose="02020603050405020304" pitchFamily="18" charset="0"/>
            </a:endParaRP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Завдання: </a:t>
            </a:r>
            <a:r>
              <a:rPr lang="uk-UA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посилення  загальної  підготовки  фахівців даного профілю,   оволодіння    навчальним матеріалом з  основ товарознавства ,   який </a:t>
            </a:r>
            <a:r>
              <a:rPr lang="uk-UA" sz="1800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надасть</a:t>
            </a:r>
            <a:r>
              <a:rPr lang="uk-UA" sz="1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можливість впроваджувати нові творчі підходи в майбутній роботі фахівця-маркетолога.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 результаті  вивчення  освітнього компонента здобувач освіти повинен отримати: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загальні компетентності:</a:t>
            </a:r>
            <a:r>
              <a:rPr lang="uk-UA" sz="18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tabLst>
                <a:tab pos="563245" algn="l"/>
              </a:tabLst>
            </a:pPr>
            <a:r>
              <a:rPr lang="uk-UA" sz="1800" b="1" u="none" strike="noStrike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3К 3. Здатність застосовувати знання у практичних ситуаціях.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 9. Здатність працювати самостійно та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автономно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спеціальні  компетентності</a:t>
            </a:r>
            <a:r>
              <a:rPr lang="uk-UA" sz="18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uk-UA" sz="1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 1. Здатність системно відтворювати отримані знання предметної області маркетингу.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 15.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uk-UA" sz="1800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62A6EE-07E2-464E-BB0E-298C9DE9E70B}"/>
              </a:ext>
            </a:extLst>
          </p:cNvPr>
          <p:cNvSpPr txBox="1"/>
          <p:nvPr/>
        </p:nvSpPr>
        <p:spPr>
          <a:xfrm>
            <a:off x="251520" y="0"/>
            <a:ext cx="8640960" cy="6647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4612640" algn="r"/>
              </a:tabLst>
            </a:pPr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Програмні результати навчання: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3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Аналізувати ринкові явища та процеси на основі застосування теоретичних знань і прикладних навичок здійснення маркетингової діяльності.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13. Проявляти ініціативу та підприємливість для досягнення професійної мети.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 вивченні освітнього компонента здобувачі освіти повинні 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знати :</a:t>
            </a:r>
            <a:endParaRPr lang="uk-UA" sz="1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нормативно-технічну документацію 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класифікацію і асортимент  продовольчих товарів 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класифікацію і асортимент  непродовольчих товарів 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споживну цінність товарів 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вимоги до якості  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-дефекти товарів.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вміти:</a:t>
            </a:r>
            <a:r>
              <a:rPr lang="uk-UA" sz="18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розпізнавати асортимент  товарів за зовнішніми     ознаками;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визначати якість  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-розпізнавати дефекти товарів; 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користуватись нормативно-технічною  документацією.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043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504011"/>
              </p:ext>
            </p:extLst>
          </p:nvPr>
        </p:nvGraphicFramePr>
        <p:xfrm>
          <a:off x="251520" y="692696"/>
          <a:ext cx="8496944" cy="60806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Вступ в товарознавство  продовольчих та непродовольчих товарів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Свіжі овочі, плоди, гриби, продукти їх переробки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Продукти переробки зерна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Крохмаль, </a:t>
                      </a:r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крохмалепродукти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мед, цукор і замінники цукру, кондитерські вироби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Молоко і молочні продукти, яйця і яєчні продукти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3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Риба і рибні продукти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М'ясо і м'ясні продукти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Смакові товари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0868685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>
                          <a:tab pos="2969895" algn="ctr"/>
                          <a:tab pos="5940425" algn="r"/>
                        </a:tabLst>
                        <a:defRPr/>
                      </a:pPr>
                      <a:r>
                        <a:rPr kumimoji="0" lang="uk-UA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Текстильні товари</a:t>
                      </a:r>
                      <a:endParaRPr lang="uk-UA" sz="18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03645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Одягово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-взуттєві товари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3105886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Господарські товари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5627460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754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лекції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343800"/>
              </p:ext>
            </p:extLst>
          </p:nvPr>
        </p:nvGraphicFramePr>
        <p:xfrm>
          <a:off x="323528" y="1361294"/>
          <a:ext cx="8496944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6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00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33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0045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06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3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 культурно-побутового призначення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3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Галантерейні товари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3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Ювелірні  товари 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03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Парфумерно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-косметичні товари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35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Разом: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035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57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756014"/>
              </p:ext>
            </p:extLst>
          </p:nvPr>
        </p:nvGraphicFramePr>
        <p:xfrm>
          <a:off x="539552" y="1340768"/>
          <a:ext cx="8208912" cy="4162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32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3325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з/п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32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Продукти переробки зерна</a:t>
                      </a:r>
                      <a:endParaRPr lang="uk-UA" sz="18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55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Calibri"/>
                          <a:cs typeface="Times New Roman" panose="02020603050405020304" pitchFamily="18" charset="0"/>
                        </a:rPr>
                        <a:t>Яйця і яєчні продукти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25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Смакові товари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Господарські товари</a:t>
                      </a:r>
                      <a:endParaRPr lang="uk-UA" sz="1400" b="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27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Парфумерно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-косметичні товари</a:t>
                      </a:r>
                      <a:endParaRPr lang="uk-UA" sz="1800" b="1" dirty="0">
                        <a:solidFill>
                          <a:srgbClr val="7030A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634007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655394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82163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0813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329799"/>
              </p:ext>
            </p:extLst>
          </p:nvPr>
        </p:nvGraphicFramePr>
        <p:xfrm>
          <a:off x="539552" y="1412775"/>
          <a:ext cx="8208912" cy="4594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82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3325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з/п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32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Свіжі овочі і плоди , гриби і продукти їх переробки</a:t>
                      </a:r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55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Продукти переробки зерна</a:t>
                      </a:r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25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М’ясні товари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Одягово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взуттєві товари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Шкільні, письмові, канцелярські товари та оргтехніка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634007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Парфумерно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-косметичні товари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655394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82163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590396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047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787437"/>
              </p:ext>
            </p:extLst>
          </p:nvPr>
        </p:nvGraphicFramePr>
        <p:xfrm>
          <a:off x="611560" y="116633"/>
          <a:ext cx="8208913" cy="6754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2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119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567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90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Свіжі овочі, плоди, гриби, продукти їх переробки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Продукти переробки зерна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3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Крохмаль, </a:t>
                      </a:r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крохмалепродукти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мед, цукор і замінники цукру, кондитерські вироби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56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Молоко і молочні продукти, яйця і яєчні продукти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Харчові жири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Риба і рибні продукти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672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М'ясо і м'ясні продукти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Смакові товари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Харчові концентрати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274756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Текстильні товари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789307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Одягово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взуттєві товари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513016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Господарські товари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343245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Товари культурно-побутового призначення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307849"/>
                  </a:ext>
                </a:extLst>
              </a:tr>
              <a:tr h="364896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Ювелірні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6825596"/>
                  </a:ext>
                </a:extLst>
              </a:tr>
              <a:tr h="351239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/>
                          <a:cs typeface="Times New Roman" panose="02020603050405020304" pitchFamily="18" charset="0"/>
                        </a:rPr>
                        <a:t> Всього: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02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5331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826</TotalTime>
  <Words>1492</Words>
  <Application>Microsoft Office PowerPoint</Application>
  <PresentationFormat>Екран (4:3)</PresentationFormat>
  <Paragraphs>263</Paragraphs>
  <Slides>12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Times New Roman</vt:lpstr>
      <vt:lpstr>Verdana</vt:lpstr>
      <vt:lpstr>Wingdings 2</vt:lpstr>
      <vt:lpstr>Яркая</vt:lpstr>
      <vt:lpstr>Основи товарознавства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Family</cp:lastModifiedBy>
  <cp:revision>89</cp:revision>
  <dcterms:created xsi:type="dcterms:W3CDTF">2024-02-06T17:10:51Z</dcterms:created>
  <dcterms:modified xsi:type="dcterms:W3CDTF">2025-09-29T12:34:16Z</dcterms:modified>
</cp:coreProperties>
</file>