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0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7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0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2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2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7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2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9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4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2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2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194" y="143691"/>
            <a:ext cx="11848012" cy="3666310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chemeClr val="tx1"/>
                </a:solidFill>
              </a:rPr>
              <a:t>ТЕРНОПІЛЬСЬКИЙ ФАХОВИЙ КОЛЕДЖ ХАРЧОВИХ ТЕХНОЛОГІЙ І ТОРГІВЛІ</a:t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r>
              <a:rPr lang="uk-UA" sz="3100" dirty="0" smtClean="0">
                <a:solidFill>
                  <a:schemeClr val="tx1"/>
                </a:solidFill>
              </a:rPr>
              <a:t>СИЛАБУС</a:t>
            </a:r>
            <a:br>
              <a:rPr lang="uk-UA" sz="3100" dirty="0" smtClean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ОСВІТНЬОГО  КОМПОНЕНТА</a:t>
            </a:r>
            <a:r>
              <a:rPr lang="uk-UA" sz="3100" dirty="0">
                <a:solidFill>
                  <a:schemeClr val="tx1"/>
                </a:solidFill>
              </a:rPr>
              <a:t/>
            </a:r>
            <a:br>
              <a:rPr lang="uk-UA" sz="3100" dirty="0">
                <a:solidFill>
                  <a:schemeClr val="tx1"/>
                </a:solidFill>
              </a:rPr>
            </a:br>
            <a:endParaRPr lang="uk-UA" sz="3100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267097" y="3526971"/>
            <a:ext cx="10306594" cy="2264229"/>
          </a:xfrm>
        </p:spPr>
        <p:txBody>
          <a:bodyPr>
            <a:normAutofit fontScale="85000" lnSpcReduction="10000"/>
          </a:bodyPr>
          <a:lstStyle/>
          <a:p>
            <a:endParaRPr lang="uk-UA" sz="4400" dirty="0" smtClean="0"/>
          </a:p>
          <a:p>
            <a:r>
              <a:rPr lang="uk-UA" sz="4400" b="1" dirty="0" smtClean="0"/>
              <a:t>ОСНОВИ </a:t>
            </a:r>
            <a:r>
              <a:rPr lang="uk-UA" sz="4400" b="1" dirty="0"/>
              <a:t>ПІДПРИЄМНИЦЬКОЇ </a:t>
            </a:r>
            <a:r>
              <a:rPr lang="uk-UA" sz="4400" b="1" dirty="0" smtClean="0"/>
              <a:t>ДІЯЛЬНОСТІ</a:t>
            </a:r>
          </a:p>
          <a:p>
            <a:r>
              <a:rPr lang="uk-UA" sz="3600" dirty="0" smtClean="0"/>
              <a:t>(на основі повної загальної  середньої освіти)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0434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371" y="113213"/>
            <a:ext cx="8774474" cy="5431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Основні і допоміжні </a:t>
            </a:r>
            <a:r>
              <a:rPr lang="uk-UA" dirty="0" smtClean="0">
                <a:solidFill>
                  <a:schemeClr val="tx1"/>
                </a:solidFill>
              </a:rPr>
              <a:t>джерела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17567" y="773889"/>
            <a:ext cx="120744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/>
              <a:t>1.Конституція України: Закон України // Закон і бізнес. - 1996. -№105. -Ст. 13, 19, 42, 43.</a:t>
            </a:r>
          </a:p>
          <a:p>
            <a:r>
              <a:rPr lang="uk-UA" sz="1400" dirty="0"/>
              <a:t>2.Господарський Кодекс України // Відомості Верховної Ради </a:t>
            </a:r>
            <a:r>
              <a:rPr lang="uk-UA" sz="1400" dirty="0" smtClean="0"/>
              <a:t>України</a:t>
            </a:r>
            <a:r>
              <a:rPr lang="uk-UA" sz="1400" dirty="0"/>
              <a:t>. - 2003.</a:t>
            </a:r>
          </a:p>
          <a:p>
            <a:r>
              <a:rPr lang="uk-UA" sz="1400" dirty="0"/>
              <a:t>3.Про ліцензування певних видів господарської діяльності: Закон України // Відомості Верховної Ради. - 2000. - №36.</a:t>
            </a:r>
          </a:p>
          <a:p>
            <a:r>
              <a:rPr lang="uk-UA" sz="1400" dirty="0"/>
              <a:t>4.Про державну реєстрацію юридичних осіб та фізичних осіб - </a:t>
            </a:r>
            <a:r>
              <a:rPr lang="uk-UA" sz="1400" dirty="0" smtClean="0"/>
              <a:t>підприємців</a:t>
            </a:r>
            <a:r>
              <a:rPr lang="uk-UA" sz="1400" dirty="0"/>
              <a:t>: Закон України // Відомості Верховної Ради України. - 2003. -№31-32.</a:t>
            </a:r>
          </a:p>
          <a:p>
            <a:r>
              <a:rPr lang="uk-UA" sz="1400" dirty="0"/>
              <a:t>5.Про захист прав споживачів: Закон України // Відомості Верховної Ради України. -1991. - № 30.</a:t>
            </a:r>
          </a:p>
          <a:p>
            <a:r>
              <a:rPr lang="uk-UA" sz="1400" dirty="0"/>
              <a:t>6.Про Національну програму сприяння розвитку малого </a:t>
            </a:r>
            <a:r>
              <a:rPr lang="uk-UA" sz="1400" dirty="0" smtClean="0"/>
              <a:t>підприємництва </a:t>
            </a:r>
            <a:r>
              <a:rPr lang="uk-UA" sz="1400" dirty="0"/>
              <a:t>в Україні: Закон України // Відомості Верховної Ради України. -2001.-№7. -С.35.</a:t>
            </a:r>
          </a:p>
          <a:p>
            <a:r>
              <a:rPr lang="uk-UA" sz="1400" dirty="0"/>
              <a:t>7.Про обмеження монополізму та недопущення недобросовісної </a:t>
            </a:r>
            <a:r>
              <a:rPr lang="uk-UA" sz="1400" dirty="0" smtClean="0"/>
              <a:t>конкуренції </a:t>
            </a:r>
            <a:r>
              <a:rPr lang="uk-UA" sz="1400" dirty="0"/>
              <a:t>у підприємницькій діяльності: Закон України // Голос України. -1991. - 18 груд.</a:t>
            </a:r>
          </a:p>
          <a:p>
            <a:r>
              <a:rPr lang="uk-UA" sz="1400" dirty="0"/>
              <a:t>8.Про охорону навколишнього середовища: Закон України // </a:t>
            </a:r>
            <a:r>
              <a:rPr lang="uk-UA" sz="1400" dirty="0" smtClean="0"/>
              <a:t>Відомості </a:t>
            </a:r>
            <a:r>
              <a:rPr lang="uk-UA" sz="1400" dirty="0"/>
              <a:t>Верховної Ради України. - 1991. - № 41.</a:t>
            </a:r>
          </a:p>
          <a:p>
            <a:r>
              <a:rPr lang="uk-UA" sz="1400" dirty="0"/>
              <a:t>9.Про страхування: Закон України // Відомості Верховної Ради </a:t>
            </a:r>
            <a:r>
              <a:rPr lang="uk-UA" sz="1400" dirty="0" smtClean="0"/>
              <a:t>України</a:t>
            </a:r>
            <a:r>
              <a:rPr lang="uk-UA" sz="1400" dirty="0"/>
              <a:t>. - 1996. - №18.</a:t>
            </a:r>
          </a:p>
          <a:p>
            <a:r>
              <a:rPr lang="uk-UA" sz="1400" dirty="0"/>
              <a:t>10.Про товарну біржу: Закон України // Голос України. - 1993. - 11 січ.</a:t>
            </a:r>
          </a:p>
          <a:p>
            <a:r>
              <a:rPr lang="uk-UA" sz="1400" dirty="0"/>
              <a:t>11.Акіліна О.В., Пасічник В.Г. Основи підприємництва (навчально-методичний комплекс). Навчальний посібник. – К.: Центр навчальної літератури, 2016.</a:t>
            </a:r>
          </a:p>
          <a:p>
            <a:r>
              <a:rPr lang="uk-UA" sz="1400" dirty="0"/>
              <a:t>12.Балджи М.Д., </a:t>
            </a:r>
            <a:r>
              <a:rPr lang="uk-UA" sz="1400" dirty="0" err="1"/>
              <a:t>Доброва</a:t>
            </a:r>
            <a:r>
              <a:rPr lang="uk-UA" sz="1400" dirty="0"/>
              <a:t> Н.В., </a:t>
            </a:r>
            <a:r>
              <a:rPr lang="uk-UA" sz="1400" dirty="0" err="1"/>
              <a:t>Однолько</a:t>
            </a:r>
            <a:r>
              <a:rPr lang="uk-UA" sz="1400" dirty="0"/>
              <a:t> В.О., Осипова М.М. Торговельне підприємництво: навчальний посібник. – Київ: Кондор-видавництво. 2017. – 112 с.</a:t>
            </a:r>
          </a:p>
          <a:p>
            <a:r>
              <a:rPr lang="uk-UA" sz="1400" dirty="0"/>
              <a:t>13.Варналій З.С. Основи підприємництва: </a:t>
            </a:r>
            <a:r>
              <a:rPr lang="uk-UA" sz="1400" dirty="0" err="1"/>
              <a:t>Навч</a:t>
            </a:r>
            <a:r>
              <a:rPr lang="uk-UA" sz="1400" dirty="0"/>
              <a:t>. </a:t>
            </a:r>
            <a:r>
              <a:rPr lang="uk-UA" sz="1400" dirty="0" err="1"/>
              <a:t>посіб</a:t>
            </a:r>
            <a:r>
              <a:rPr lang="uk-UA" sz="1400" dirty="0"/>
              <a:t>. - К.: Знання-Прес, 2018.</a:t>
            </a:r>
          </a:p>
          <a:p>
            <a:r>
              <a:rPr lang="uk-UA" sz="1400" dirty="0"/>
              <a:t>14.Карпюк Г.І. Основи підприємництва: Навчальний посібник для здобувачів професійної (професійно-технічної) освіти. – 2021, 108 с.</a:t>
            </a:r>
          </a:p>
          <a:p>
            <a:r>
              <a:rPr lang="uk-UA" sz="1400" dirty="0"/>
              <a:t>15.Основи підприємництва: Підручник / [Біляк Т.О., </a:t>
            </a:r>
            <a:r>
              <a:rPr lang="uk-UA" sz="1400" dirty="0" err="1"/>
              <a:t>Бірюченко</a:t>
            </a:r>
            <a:r>
              <a:rPr lang="uk-UA" sz="1400" dirty="0"/>
              <a:t> С.Ю., </a:t>
            </a:r>
            <a:r>
              <a:rPr lang="uk-UA" sz="1400" dirty="0" err="1"/>
              <a:t>Бужимська</a:t>
            </a:r>
            <a:r>
              <a:rPr lang="uk-UA" sz="1400" dirty="0"/>
              <a:t> К.О., та ін..]: під </a:t>
            </a:r>
            <a:r>
              <a:rPr lang="uk-UA" sz="1400" dirty="0" err="1"/>
              <a:t>аг</a:t>
            </a:r>
            <a:r>
              <a:rPr lang="uk-UA" sz="1400" dirty="0"/>
              <a:t>. Ред.. Н.В. </a:t>
            </a:r>
            <a:r>
              <a:rPr lang="uk-UA" sz="1400" dirty="0" err="1"/>
              <a:t>Валінкевич</a:t>
            </a:r>
            <a:r>
              <a:rPr lang="uk-UA" sz="1400" dirty="0"/>
              <a:t>. – Житомир: ЖДТУ, 2019. – 492 с.</a:t>
            </a:r>
          </a:p>
          <a:p>
            <a:r>
              <a:rPr lang="uk-UA" sz="1400" dirty="0"/>
              <a:t>16.Савицька Н.Л. Торговельне підприємництво: навчально-методичний посібник / Н.Л. Савицька, І.Ю. </a:t>
            </a:r>
            <a:r>
              <a:rPr lang="uk-UA" sz="1400" dirty="0" err="1"/>
              <a:t>Мелушова</a:t>
            </a:r>
            <a:r>
              <a:rPr lang="uk-UA" sz="1400" dirty="0"/>
              <a:t>, А.В. </a:t>
            </a:r>
            <a:r>
              <a:rPr lang="uk-UA" sz="1400" dirty="0" err="1"/>
              <a:t>Красноусов</a:t>
            </a:r>
            <a:r>
              <a:rPr lang="uk-UA" sz="1400" dirty="0"/>
              <a:t>, К.С. </a:t>
            </a:r>
            <a:r>
              <a:rPr lang="uk-UA" sz="1400" dirty="0" err="1"/>
              <a:t>Олініченко</a:t>
            </a:r>
            <a:r>
              <a:rPr lang="uk-UA" sz="1400" dirty="0"/>
              <a:t>. – Х.: Видавництво </a:t>
            </a:r>
            <a:r>
              <a:rPr lang="uk-UA" sz="1400" dirty="0" err="1"/>
              <a:t>Івніченка</a:t>
            </a:r>
            <a:r>
              <a:rPr lang="uk-UA" sz="1400" dirty="0"/>
              <a:t> І.С., 2017. – 214 с.</a:t>
            </a:r>
          </a:p>
          <a:p>
            <a:r>
              <a:rPr lang="uk-UA" sz="1400" dirty="0"/>
              <a:t>17.Цигилик І.І., </a:t>
            </a:r>
            <a:r>
              <a:rPr lang="uk-UA" sz="1400" dirty="0" err="1"/>
              <a:t>Криховецька</a:t>
            </a:r>
            <a:r>
              <a:rPr lang="uk-UA" sz="1400" dirty="0"/>
              <a:t> З.М., Пане </a:t>
            </a:r>
            <a:r>
              <a:rPr lang="uk-UA" sz="1400" dirty="0" err="1"/>
              <a:t>вник</a:t>
            </a:r>
            <a:r>
              <a:rPr lang="uk-UA" sz="1400" dirty="0"/>
              <a:t> Т.М. Основи підприємництва. Друге видання, перероблене та доповнене. Навчальний посібник. – К.: Центр учбової літератури, 2019</a:t>
            </a:r>
          </a:p>
          <a:p>
            <a:r>
              <a:rPr lang="uk-UA" sz="1400" dirty="0"/>
              <a:t>18.Шваб Л.І. Основи підприємництва: </a:t>
            </a:r>
            <a:r>
              <a:rPr lang="uk-UA" sz="1400" dirty="0" err="1"/>
              <a:t>Навч</a:t>
            </a:r>
            <a:r>
              <a:rPr lang="uk-UA" sz="1400" dirty="0"/>
              <a:t>. посібник. 2-е вид – К.: Каравела, 2020</a:t>
            </a:r>
          </a:p>
        </p:txBody>
      </p:sp>
    </p:spTree>
    <p:extLst>
      <p:ext uri="{BB962C8B-B14F-4D97-AF65-F5344CB8AC3E}">
        <p14:creationId xmlns:p14="http://schemas.microsoft.com/office/powerpoint/2010/main" val="118932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16" y="373380"/>
            <a:ext cx="2164268" cy="2091109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04799" y="2954272"/>
            <a:ext cx="33658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Відділення</a:t>
            </a:r>
            <a:br>
              <a:rPr lang="uk-UA" sz="2400" dirty="0" smtClean="0"/>
            </a:br>
            <a:r>
              <a:rPr lang="uk-UA" sz="2400" dirty="0" err="1" smtClean="0"/>
              <a:t>готельно</a:t>
            </a:r>
            <a:r>
              <a:rPr lang="uk-UA" sz="2400" dirty="0" smtClean="0"/>
              <a:t>– ресторанного бізнесу та підприємництва</a:t>
            </a:r>
            <a:endParaRPr lang="uk-UA" sz="2400" dirty="0"/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07929"/>
              </p:ext>
            </p:extLst>
          </p:nvPr>
        </p:nvGraphicFramePr>
        <p:xfrm>
          <a:off x="4211185" y="373380"/>
          <a:ext cx="7128792" cy="6139543"/>
        </p:xfrm>
        <a:graphic>
          <a:graphicData uri="http://schemas.openxmlformats.org/drawingml/2006/table">
            <a:tbl>
              <a:tblPr firstRow="1" bandRow="1"/>
              <a:tblGrid>
                <a:gridCol w="3564396">
                  <a:extLst>
                    <a:ext uri="{9D8B030D-6E8A-4147-A177-3AD203B41FA5}">
                      <a16:colId xmlns:a16="http://schemas.microsoft.com/office/drawing/2014/main" val="206483073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3837792265"/>
                    </a:ext>
                  </a:extLst>
                </a:gridCol>
              </a:tblGrid>
              <a:tr h="594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Галузь знань </a:t>
                      </a:r>
                      <a:endParaRPr lang="uk-UA" sz="1800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07 </a:t>
                      </a:r>
                      <a:r>
                        <a:rPr lang="uk-UA" sz="1600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Управління та адміністрування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8707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Спеціальність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075 Маркетинг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771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Освітньо-професійна програма 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Маркетинг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5183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Освітньо-професійний ступінь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856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обов'язковий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4115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Мова викладання</a:t>
                      </a:r>
                      <a:endParaRPr lang="uk-U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українська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05405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Кількість кредитів ЄКТС</a:t>
                      </a:r>
                      <a:endParaRPr lang="uk-UA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07285"/>
                  </a:ext>
                </a:extLst>
              </a:tr>
              <a:tr h="4800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Розподіл за видами занять та годинами навчання </a:t>
                      </a:r>
                      <a:endParaRPr lang="uk-UA" sz="1800" b="1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90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069119"/>
                  </a:ext>
                </a:extLst>
              </a:tr>
              <a:tr h="7315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 panose="02040502050505030304"/>
                        </a:defRPr>
                      </a:lvl9pPr>
                    </a:lstStyle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60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uk-UA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30</a:t>
                      </a:r>
                      <a:endParaRPr lang="uk-UA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242692"/>
                  </a:ext>
                </a:extLst>
              </a:tr>
              <a:tr h="409303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підсумкового контролю 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Залік </a:t>
                      </a:r>
                      <a:endParaRPr lang="uk-UA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72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90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" y="156754"/>
            <a:ext cx="11756571" cy="3931920"/>
          </a:xfrm>
        </p:spPr>
        <p:txBody>
          <a:bodyPr>
            <a:normAutofit/>
          </a:bodyPr>
          <a:lstStyle/>
          <a:p>
            <a:r>
              <a:rPr lang="uk-UA" sz="18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Мета: </a:t>
            </a: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сформувати у здобувачів освіти базові знання та практичні навички, необхідні для організації та ведення власної підприємницької діяльності в умовах ринкової економіки, з акцентом на використання маркетингових інструментів. Особливу увагу приділено формуванню підприємницького мислення, вмінню приймати обґрунтовані управлінські рішення, аналізувати ринкову ситуацію, ефективно презентувати товар чи послугу, будувати стратегію розвитку бізнесу з орієнтацією на споживача.</a:t>
            </a:r>
            <a:b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</a:br>
            <a:r>
              <a:rPr lang="uk-UA" sz="1800" b="1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Завдання: </a:t>
            </a:r>
            <a:r>
              <a:rPr lang="uk-UA" sz="1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опанування організації підприємницької діяльності, вибору організаційно-правової форми бізнесу, оцінки ризиків та розробки бізнес-плану. Вивчення принципів маркетингової діяльності: аналіз споживчого попиту, конкурентного середовища, позиціонування товару, розробка цінової та комунікаційної політики. Набуття навичок у розробці маркетингової стратегії для малого бізнесу, формування асортименту відповідно до потреб ринку, організації взаємодії з клієнтами та постачальниками, просування товарів і послуг, використання сучасних технологій в управлінні підприємством.</a:t>
            </a:r>
            <a:endParaRPr lang="uk-UA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7382" y="4088674"/>
            <a:ext cx="11612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Програмні результати навчання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РН 5 Збирати </a:t>
            </a:r>
            <a:r>
              <a:rPr lang="uk-UA" dirty="0"/>
              <a:t>й аналізувати необхідну інформацію, обчислювати економічні </a:t>
            </a:r>
            <a:r>
              <a:rPr lang="uk-UA" dirty="0" smtClean="0"/>
              <a:t>та маркетингові </a:t>
            </a:r>
            <a:r>
              <a:rPr lang="uk-UA" dirty="0"/>
              <a:t>показники, обґрунтовувати управлінські рішення на </a:t>
            </a:r>
            <a:r>
              <a:rPr lang="uk-UA" dirty="0" smtClean="0"/>
              <a:t>основі використання необхідного аналітичного</a:t>
            </a:r>
            <a:r>
              <a:rPr lang="uk-UA" dirty="0"/>
              <a:t>, методичного й </a:t>
            </a:r>
            <a:r>
              <a:rPr lang="uk-UA" dirty="0" smtClean="0"/>
              <a:t>методологічного інструментарію.</a:t>
            </a:r>
          </a:p>
          <a:p>
            <a:r>
              <a:rPr lang="uk-UA" dirty="0"/>
              <a:t>РН </a:t>
            </a:r>
            <a:r>
              <a:rPr lang="uk-UA" dirty="0" smtClean="0"/>
              <a:t>11 Реалізовувати управлінські рішення у сфері </a:t>
            </a:r>
            <a:r>
              <a:rPr lang="ru-RU" dirty="0" smtClean="0"/>
              <a:t>маркетингу </a:t>
            </a:r>
            <a:r>
              <a:rPr lang="ru-RU" dirty="0"/>
              <a:t>в </a:t>
            </a:r>
            <a:r>
              <a:rPr lang="uk-UA" dirty="0" smtClean="0"/>
              <a:t>діяльності ринкових суб’єктів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/>
              <a:t>РН </a:t>
            </a:r>
            <a:r>
              <a:rPr lang="uk-UA" dirty="0" smtClean="0"/>
              <a:t>13 Проявляти</a:t>
            </a:r>
            <a:r>
              <a:rPr lang="ru-RU" dirty="0" smtClean="0"/>
              <a:t> </a:t>
            </a:r>
            <a:r>
              <a:rPr lang="uk-UA" dirty="0" smtClean="0"/>
              <a:t>ініціативу та підприємливість </a:t>
            </a:r>
            <a:r>
              <a:rPr lang="ru-RU" dirty="0" smtClean="0"/>
              <a:t>для </a:t>
            </a:r>
            <a:r>
              <a:rPr lang="uk-UA" dirty="0" smtClean="0"/>
              <a:t>досягнення професійної </a:t>
            </a:r>
            <a:r>
              <a:rPr lang="ru-RU" dirty="0" smtClean="0"/>
              <a:t>мети</a:t>
            </a:r>
          </a:p>
          <a:p>
            <a:r>
              <a:rPr lang="uk-UA" dirty="0"/>
              <a:t>РН </a:t>
            </a:r>
            <a:r>
              <a:rPr lang="uk-UA" dirty="0" smtClean="0"/>
              <a:t>15 Виконувати професійну діяльність у командній роботі. </a:t>
            </a:r>
          </a:p>
          <a:p>
            <a:r>
              <a:rPr lang="uk-UA" dirty="0"/>
              <a:t>РН </a:t>
            </a:r>
            <a:r>
              <a:rPr lang="uk-UA" dirty="0" smtClean="0"/>
              <a:t>18 Здатність організовувати систему </a:t>
            </a:r>
            <a:r>
              <a:rPr lang="uk-UA" dirty="0" err="1" smtClean="0"/>
              <a:t>закупівель</a:t>
            </a:r>
            <a:r>
              <a:rPr lang="uk-UA" dirty="0" smtClean="0"/>
              <a:t> та продажів на підприємстві</a:t>
            </a:r>
            <a:r>
              <a:rPr lang="ru-RU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823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274320"/>
            <a:ext cx="11704319" cy="64138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1"/>
                </a:solidFill>
              </a:rPr>
              <a:t>У </a:t>
            </a:r>
            <a:r>
              <a:rPr lang="uk-UA" sz="2200" b="1" dirty="0" smtClean="0">
                <a:solidFill>
                  <a:schemeClr val="tx1"/>
                </a:solidFill>
              </a:rPr>
              <a:t>результаті навчання здобувач освіти повинен отримати:</a:t>
            </a: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Загальні компетентності: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3К 3. Здатність застосовувати знання у практичних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ситуаціях</a:t>
            </a:r>
            <a:r>
              <a:rPr lang="uk-UA" sz="2200" dirty="0" smtClean="0">
                <a:solidFill>
                  <a:schemeClr val="tx1"/>
                </a:solidFill>
              </a:rPr>
              <a:t>.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ЗК 8. Здатність працювати в команді.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ЗК 9. Здатність працювати самостійно та </a:t>
            </a:r>
            <a:r>
              <a:rPr lang="uk-UA" sz="2200" dirty="0" err="1">
                <a:solidFill>
                  <a:schemeClr val="tx1"/>
                </a:solidFill>
              </a:rPr>
              <a:t>автономно</a:t>
            </a:r>
            <a:r>
              <a:rPr lang="uk-UA" sz="2200" dirty="0">
                <a:solidFill>
                  <a:schemeClr val="tx1"/>
                </a:solidFill>
              </a:rPr>
              <a:t>.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 smtClean="0">
                <a:solidFill>
                  <a:schemeClr val="tx1"/>
                </a:solidFill>
              </a:rPr>
              <a:t/>
            </a:r>
            <a:br>
              <a:rPr lang="uk-UA" sz="2200" dirty="0" smtClean="0">
                <a:solidFill>
                  <a:schemeClr val="tx1"/>
                </a:solidFill>
              </a:rPr>
            </a:br>
            <a:r>
              <a:rPr lang="uk-UA" sz="2200" b="1" dirty="0" smtClean="0">
                <a:solidFill>
                  <a:schemeClr val="tx1"/>
                </a:solidFill>
              </a:rPr>
              <a:t>Спеціальні </a:t>
            </a:r>
            <a:r>
              <a:rPr lang="uk-UA" sz="2200" b="1" dirty="0">
                <a:solidFill>
                  <a:schemeClr val="tx1"/>
                </a:solidFill>
              </a:rPr>
              <a:t>компетентності</a:t>
            </a:r>
            <a:r>
              <a:rPr lang="uk-UA" sz="2200" b="1" dirty="0" smtClean="0">
                <a:solidFill>
                  <a:schemeClr val="tx1"/>
                </a:solidFill>
              </a:rPr>
              <a:t>: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СК1:здатність системно відтворювати отримані знання предметної області</a:t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маркетингу</a:t>
            </a:r>
            <a:r>
              <a:rPr lang="uk-UA" sz="2200" dirty="0" smtClean="0">
                <a:solidFill>
                  <a:schemeClr val="tx1"/>
                </a:solidFill>
              </a:rPr>
              <a:t>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СК2: здатність виявляти вплив чинників маркетингового середовища на </a:t>
            </a:r>
            <a:r>
              <a:rPr lang="uk-UA" sz="2200" dirty="0" smtClean="0">
                <a:solidFill>
                  <a:schemeClr val="tx1"/>
                </a:solidFill>
              </a:rPr>
              <a:t>результати господарської </a:t>
            </a:r>
            <a:r>
              <a:rPr lang="uk-UA" sz="2200" dirty="0">
                <a:solidFill>
                  <a:schemeClr val="tx1"/>
                </a:solidFill>
              </a:rPr>
              <a:t>діяльності ринкових суб’єктів</a:t>
            </a:r>
            <a:r>
              <a:rPr lang="uk-UA" sz="2200" dirty="0" smtClean="0">
                <a:solidFill>
                  <a:schemeClr val="tx1"/>
                </a:solidFill>
              </a:rPr>
              <a:t>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СК3:брати участь у плануванні маркетингової діяльності </a:t>
            </a:r>
            <a:r>
              <a:rPr lang="uk-UA" sz="2200" dirty="0" smtClean="0">
                <a:solidFill>
                  <a:schemeClr val="tx1"/>
                </a:solidFill>
              </a:rPr>
              <a:t>ринкового суб’єкта;</a:t>
            </a:r>
            <a:r>
              <a:rPr lang="uk-UA" sz="2200" dirty="0">
                <a:solidFill>
                  <a:schemeClr val="tx1"/>
                </a:solidFill>
              </a:rPr>
              <a:t/>
            </a:r>
            <a:br>
              <a:rPr lang="uk-UA" sz="2200" dirty="0">
                <a:solidFill>
                  <a:schemeClr val="tx1"/>
                </a:solidFill>
              </a:rPr>
            </a:br>
            <a:r>
              <a:rPr lang="uk-UA" sz="2200" dirty="0">
                <a:solidFill>
                  <a:schemeClr val="tx1"/>
                </a:solidFill>
              </a:rPr>
              <a:t>СК15: Здатність до професійного </a:t>
            </a:r>
            <a:r>
              <a:rPr lang="uk-UA" sz="2200" dirty="0" err="1">
                <a:solidFill>
                  <a:schemeClr val="tx1"/>
                </a:solidFill>
              </a:rPr>
              <a:t>самовдосконалення,самоосвіти</a:t>
            </a:r>
            <a:r>
              <a:rPr lang="uk-UA" sz="2200" dirty="0">
                <a:solidFill>
                  <a:schemeClr val="tx1"/>
                </a:solidFill>
              </a:rPr>
              <a:t> в умовах </a:t>
            </a:r>
            <a:r>
              <a:rPr lang="uk-UA" sz="2200" dirty="0" smtClean="0">
                <a:solidFill>
                  <a:schemeClr val="tx1"/>
                </a:solidFill>
              </a:rPr>
              <a:t>мінливого середовища </a:t>
            </a:r>
            <a:r>
              <a:rPr lang="uk-UA" sz="2200" dirty="0">
                <a:solidFill>
                  <a:schemeClr val="tx1"/>
                </a:solidFill>
              </a:rPr>
              <a:t>та підвищення рівня кваліфікації відповідно до потреб ринку праці</a:t>
            </a:r>
            <a:r>
              <a:rPr lang="uk-UA" sz="2200" dirty="0" smtClean="0">
                <a:solidFill>
                  <a:schemeClr val="tx1"/>
                </a:solidFill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994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434" y="100145"/>
            <a:ext cx="3600404" cy="74893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СТРУКТУРА </a:t>
            </a:r>
            <a:r>
              <a:rPr lang="uk-UA" b="1" dirty="0" smtClean="0">
                <a:solidFill>
                  <a:schemeClr val="tx1"/>
                </a:solidFill>
              </a:rPr>
              <a:t>КУРСУ</a:t>
            </a:r>
            <a:endParaRPr lang="uk-UA" b="1" dirty="0"/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988450"/>
              </p:ext>
            </p:extLst>
          </p:nvPr>
        </p:nvGraphicFramePr>
        <p:xfrm>
          <a:off x="1888312" y="849081"/>
          <a:ext cx="7791267" cy="579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78">
                  <a:extLst>
                    <a:ext uri="{9D8B030D-6E8A-4147-A177-3AD203B41FA5}">
                      <a16:colId xmlns:a16="http://schemas.microsoft.com/office/drawing/2014/main" val="1141474756"/>
                    </a:ext>
                  </a:extLst>
                </a:gridCol>
                <a:gridCol w="5145708">
                  <a:extLst>
                    <a:ext uri="{9D8B030D-6E8A-4147-A177-3AD203B41FA5}">
                      <a16:colId xmlns:a16="http://schemas.microsoft.com/office/drawing/2014/main" val="1086234838"/>
                    </a:ext>
                  </a:extLst>
                </a:gridCol>
                <a:gridCol w="1554481">
                  <a:extLst>
                    <a:ext uri="{9D8B030D-6E8A-4147-A177-3AD203B41FA5}">
                      <a16:colId xmlns:a16="http://schemas.microsoft.com/office/drawing/2014/main" val="1472124640"/>
                    </a:ext>
                  </a:extLst>
                </a:gridCol>
              </a:tblGrid>
              <a:tr h="432127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Лекції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911613"/>
                  </a:ext>
                </a:extLst>
              </a:tr>
              <a:tr h="395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31952"/>
                  </a:ext>
                </a:extLst>
              </a:tr>
              <a:tr h="230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1.</a:t>
                      </a:r>
                      <a:r>
                        <a:rPr lang="uk-UA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Суть, принципи підприємницької </a:t>
                      </a:r>
                      <a:r>
                        <a:rPr lang="uk-UA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діяльності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84665"/>
                  </a:ext>
                </a:extLst>
              </a:tr>
              <a:tr h="2650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2.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Види підприємництва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5974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3. </a:t>
                      </a:r>
                      <a:r>
                        <a:rPr lang="uk-UA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Правові засади підприємницької діяльності  в Україні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15433"/>
                  </a:ext>
                </a:extLst>
              </a:tr>
              <a:tr h="230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4.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Підприємець та його ділові якості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60387"/>
                  </a:ext>
                </a:extLst>
              </a:tr>
              <a:tr h="252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Організація підприємницької діяльності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36948"/>
                  </a:ext>
                </a:extLst>
              </a:tr>
              <a:tr h="208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6. </a:t>
                      </a:r>
                      <a:r>
                        <a:rPr lang="uk-UA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Механізм створення власної справи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95597"/>
                  </a:ext>
                </a:extLst>
              </a:tr>
              <a:tr h="217177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7.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Планування підприємницької діяльності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856983"/>
                  </a:ext>
                </a:extLst>
              </a:tr>
              <a:tr h="19975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8.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Забезпечення функціонування підприємницької діяльності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21330"/>
                  </a:ext>
                </a:extLst>
              </a:tr>
              <a:tr h="232151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9.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Припинення підприємницької діяльності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057092"/>
                  </a:ext>
                </a:extLst>
              </a:tr>
              <a:tr h="13879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10.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Аналіз діяльності підприємництва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585876"/>
                  </a:ext>
                </a:extLst>
              </a:tr>
              <a:tr h="12138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11.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Підприємницький ризик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259331"/>
                  </a:ext>
                </a:extLst>
              </a:tr>
              <a:tr h="16927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12. </a:t>
                      </a:r>
                      <a:r>
                        <a:rPr lang="uk-UA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Страхування в підприємницькій діяльності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26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13.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регулювання торговельного підприємництва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9198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14. </a:t>
                      </a:r>
                      <a:r>
                        <a:rPr lang="uk-UA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Комерційна діяльність підприємницьких структур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2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15. </a:t>
                      </a:r>
                      <a:r>
                        <a:rPr lang="uk-UA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Етика бізнесу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46807"/>
                  </a:ext>
                </a:extLst>
              </a:tr>
              <a:tr h="390308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30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79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65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74915"/>
              </p:ext>
            </p:extLst>
          </p:nvPr>
        </p:nvGraphicFramePr>
        <p:xfrm>
          <a:off x="801780" y="757645"/>
          <a:ext cx="10406152" cy="565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263">
                  <a:extLst>
                    <a:ext uri="{9D8B030D-6E8A-4147-A177-3AD203B41FA5}">
                      <a16:colId xmlns:a16="http://schemas.microsoft.com/office/drawing/2014/main" val="2300704287"/>
                    </a:ext>
                  </a:extLst>
                </a:gridCol>
                <a:gridCol w="6872697">
                  <a:extLst>
                    <a:ext uri="{9D8B030D-6E8A-4147-A177-3AD203B41FA5}">
                      <a16:colId xmlns:a16="http://schemas.microsoft.com/office/drawing/2014/main" val="2711142966"/>
                    </a:ext>
                  </a:extLst>
                </a:gridCol>
                <a:gridCol w="2076192">
                  <a:extLst>
                    <a:ext uri="{9D8B030D-6E8A-4147-A177-3AD203B41FA5}">
                      <a16:colId xmlns:a16="http://schemas.microsoft.com/office/drawing/2014/main" val="740007252"/>
                    </a:ext>
                  </a:extLst>
                </a:gridCol>
              </a:tblGrid>
              <a:tr h="542109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Практичні заняття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39609"/>
                  </a:ext>
                </a:extLst>
              </a:tr>
              <a:tr h="5429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8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47562"/>
                  </a:ext>
                </a:extLst>
              </a:tr>
              <a:tr h="6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Види підприємництва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1.</a:t>
                      </a:r>
                      <a:r>
                        <a:rPr lang="uk-UA" sz="16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видів підприємництва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84388"/>
                  </a:ext>
                </a:extLst>
              </a:tr>
              <a:tr h="6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Правові засади підприємницької діяльності  в Україні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2.</a:t>
                      </a:r>
                      <a:r>
                        <a:rPr lang="uk-UA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Визначення правової бази підприємницької діяльності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954959"/>
                  </a:ext>
                </a:extLst>
              </a:tr>
              <a:tr h="468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Підприємець та його ділові якості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3. </a:t>
                      </a:r>
                      <a:r>
                        <a:rPr lang="uk-UA" sz="16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Визначення особистих здібностей до підприємництва</a:t>
                      </a:r>
                      <a:endParaRPr lang="uk-UA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99773"/>
                  </a:ext>
                </a:extLst>
              </a:tr>
              <a:tr h="336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Механізм створення власної справи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0" algn="l"/>
                        </a:tabLs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Практичне заняття № 4.</a:t>
                      </a:r>
                      <a:r>
                        <a:rPr lang="uk-UA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Складання  та  оформлення документів для державної  реєстрації   суб’єктів підприємницької діяльності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52189"/>
                  </a:ext>
                </a:extLst>
              </a:tr>
              <a:tr h="3366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Тема.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Планування підприємницької діяльності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 5</a:t>
                      </a:r>
                      <a:r>
                        <a:rPr lang="uk-UA" sz="1600" b="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6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Складання бізнес-плану для відкриття власної справи</a:t>
                      </a:r>
                      <a:endParaRPr lang="uk-UA" sz="1600" b="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2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40145"/>
                  </a:ext>
                </a:extLst>
              </a:tr>
              <a:tr h="535512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10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00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8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32680"/>
              </p:ext>
            </p:extLst>
          </p:nvPr>
        </p:nvGraphicFramePr>
        <p:xfrm>
          <a:off x="919345" y="733698"/>
          <a:ext cx="10105707" cy="5493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89">
                  <a:extLst>
                    <a:ext uri="{9D8B030D-6E8A-4147-A177-3AD203B41FA5}">
                      <a16:colId xmlns:a16="http://schemas.microsoft.com/office/drawing/2014/main" val="4247874893"/>
                    </a:ext>
                  </a:extLst>
                </a:gridCol>
                <a:gridCol w="6674270">
                  <a:extLst>
                    <a:ext uri="{9D8B030D-6E8A-4147-A177-3AD203B41FA5}">
                      <a16:colId xmlns:a16="http://schemas.microsoft.com/office/drawing/2014/main" val="2230700149"/>
                    </a:ext>
                  </a:extLst>
                </a:gridCol>
                <a:gridCol w="2016248">
                  <a:extLst>
                    <a:ext uri="{9D8B030D-6E8A-4147-A177-3AD203B41FA5}">
                      <a16:colId xmlns:a16="http://schemas.microsoft.com/office/drawing/2014/main" val="149046428"/>
                    </a:ext>
                  </a:extLst>
                </a:gridCol>
              </a:tblGrid>
              <a:tr h="476447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Семінарські заняття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694888"/>
                  </a:ext>
                </a:extLst>
              </a:tr>
              <a:tr h="4363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2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2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2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50536"/>
                  </a:ext>
                </a:extLst>
              </a:tr>
              <a:tr h="378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Суть, принципи та види </a:t>
                      </a:r>
                      <a:r>
                        <a:rPr lang="uk-UA" sz="16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підприємництва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93498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Правові засади підприємницької діяльності  в Україні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55188"/>
                  </a:ext>
                </a:extLst>
              </a:tr>
              <a:tr h="336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Організація підприємницької діяльності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1114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Планування підприємницької діяльності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748978"/>
                  </a:ext>
                </a:extLst>
              </a:tr>
              <a:tr h="436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Забезпечення функціонування підприємницької діяльності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76152"/>
                  </a:ext>
                </a:extLst>
              </a:tr>
              <a:tr h="430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Припинення підприємницької діяльності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901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Аналіз діяльності підприємництва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14867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Підприємницький ризик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0721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uk-UA" sz="20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600" i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регулювання торговельного підприємництва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00561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Тема: </a:t>
                      </a:r>
                      <a:r>
                        <a:rPr lang="uk-UA" sz="14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Комерційна діяльність підприємницьких структур.</a:t>
                      </a:r>
                      <a:r>
                        <a:rPr lang="uk-UA" sz="14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Етика бізнесу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88298"/>
                  </a:ext>
                </a:extLst>
              </a:tr>
              <a:tr h="430339">
                <a:tc>
                  <a:txBody>
                    <a:bodyPr/>
                    <a:lstStyle/>
                    <a:p>
                      <a:pPr algn="ctr"/>
                      <a:endParaRPr lang="uk-UA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35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3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362338"/>
              </p:ext>
            </p:extLst>
          </p:nvPr>
        </p:nvGraphicFramePr>
        <p:xfrm>
          <a:off x="927464" y="116874"/>
          <a:ext cx="10502536" cy="6649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278">
                  <a:extLst>
                    <a:ext uri="{9D8B030D-6E8A-4147-A177-3AD203B41FA5}">
                      <a16:colId xmlns:a16="http://schemas.microsoft.com/office/drawing/2014/main" val="1069800443"/>
                    </a:ext>
                  </a:extLst>
                </a:gridCol>
                <a:gridCol w="7751791">
                  <a:extLst>
                    <a:ext uri="{9D8B030D-6E8A-4147-A177-3AD203B41FA5}">
                      <a16:colId xmlns:a16="http://schemas.microsoft.com/office/drawing/2014/main" val="234669128"/>
                    </a:ext>
                  </a:extLst>
                </a:gridCol>
                <a:gridCol w="1622467">
                  <a:extLst>
                    <a:ext uri="{9D8B030D-6E8A-4147-A177-3AD203B41FA5}">
                      <a16:colId xmlns:a16="http://schemas.microsoft.com/office/drawing/2014/main" val="3803669890"/>
                    </a:ext>
                  </a:extLst>
                </a:gridCol>
              </a:tblGrid>
              <a:tr h="408335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Самостійна робота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90504"/>
                  </a:ext>
                </a:extLst>
              </a:tr>
              <a:tr h="3739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633483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Взаємозв’язок бізнесу і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середовища.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Економічні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основи прийняття підприємницького рішення.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631168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9939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Суб’єкти підприємницької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діяльності.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Підприємство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як організаційна структура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990055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Господарські товариства як організаційна форма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підприємництва.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Індивідуальне підприємництво.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Об’єднання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підприємств: переваги й недоліки.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834990"/>
                  </a:ext>
                </a:extLst>
              </a:tr>
              <a:tr h="298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Поняття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кар’єри.</a:t>
                      </a:r>
                      <a:r>
                        <a:rPr lang="uk-UA" sz="14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Управління 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кар’єрою.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869615"/>
                  </a:ext>
                </a:extLst>
              </a:tr>
              <a:tr h="5501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Спроби входження в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бізнес.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Фактори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які впливають на вибір назви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підприємства.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Система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франчайзингу.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8597627"/>
                  </a:ext>
                </a:extLst>
              </a:tr>
              <a:tr h="298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Формування власного капіталу.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489988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Фактори, які впливають на структуру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бізнес-плану.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Розділи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які містить бізнес-план.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779209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Розмір та порядок плати за видачу ліцензії, термін дії та анулювання ліцензії.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232028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Банкрутство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 санація суб’єктів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600643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Оперативний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та стратегічний аналіз підприємницької діяльності.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821494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Методи зниження ризику.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9102713"/>
                  </a:ext>
                </a:extLst>
              </a:tr>
              <a:tr h="5501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Етапи формування державної політики підтримки підприємництва в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Україні.</a:t>
                      </a:r>
                      <a:r>
                        <a:rPr lang="uk-UA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Державна 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фінансова підтримка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9232148"/>
                  </a:ext>
                </a:extLst>
              </a:tr>
              <a:tr h="55010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Документи, які регламентують діяльність у сфері комерційного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3200" algn="l"/>
                        </a:tabLs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Інфраструктура комерційного підприємництва.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994098"/>
                  </a:ext>
                </a:extLst>
              </a:tr>
              <a:tr h="368818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Разом 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30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22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28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510" y="212684"/>
            <a:ext cx="8686800" cy="571087"/>
          </a:xfrm>
        </p:spPr>
        <p:txBody>
          <a:bodyPr/>
          <a:lstStyle/>
          <a:p>
            <a:pPr algn="ctr"/>
            <a:r>
              <a:rPr lang="uk-UA" sz="2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КРИТЕРІЇ ОЦІНЮВАННЯ 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87383" y="783772"/>
            <a:ext cx="11639006" cy="5878286"/>
          </a:xfrm>
        </p:spPr>
        <p:txBody>
          <a:bodyPr>
            <a:normAutofit/>
          </a:bodyPr>
          <a:lstStyle/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Оцінювання результатів навчання здобувачів освіти здійснюється через контрольні заходи з використанням критеріїв, які відображають рівень сформованих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. Контроль може бути: усним, письмовим, практичним, комп’ютерним, у формі індивідуальних завдань.</a:t>
            </a:r>
            <a:b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          Оцінювання охоплює всі компоненти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: знання, вміння/навички, комунікація, відповідальність, автономія.</a:t>
            </a:r>
            <a:b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          Використовують наступні  види контролю:  поточний контроль – проводиться під час лекцій та практичних занять (усне опитування, експрес-контроль, тести, завдання) та підсумковий (семестровий) контроль – здійснюється згідно з графіком освітнього процесу у формі заліку.</a:t>
            </a:r>
            <a:endParaRPr lang="uk-UA" sz="2900" cap="all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endParaRPr lang="uk-UA" sz="2900" u="sng" cap="all" dirty="0">
              <a:ln w="3175" cmpd="sng"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65000"/>
                    </a:prst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Критерії оцінювання результатів навчання:</a:t>
            </a: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"Відмінно"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- здобувач має глибокі системні знання, володіє державною мовою, вміє аналізувати, мислити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логічно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, творчо застосовує знання, демонструє високий рівень практичних навичок.</a:t>
            </a: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"Добре"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- має повне знання програмного матеріалу, здатний до аналітичного відтворення, аргументує відповідь, володіє державною мовою, але допускає деякі неточності у </a:t>
            </a:r>
            <a:r>
              <a:rPr lang="uk-UA" sz="1600" cap="all" dirty="0" err="1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логіці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 або виконанні практичних завдань. </a:t>
            </a: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"Задовільно"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 - опанував основи дисципліни, орієнтується в літературі, але відповідає непереконливо, плутає поняття, припускається помилок при виконанні завдань, має труднощі з державною мовою.</a:t>
            </a:r>
          </a:p>
          <a:p>
            <a:pPr lvl="0" indent="457200" algn="l">
              <a:spcBef>
                <a:spcPts val="0"/>
              </a:spcBef>
              <a:spcAft>
                <a:spcPts val="0"/>
              </a:spcAft>
              <a:buClr>
                <a:prstClr val="white"/>
              </a:buClr>
            </a:pPr>
            <a:r>
              <a:rPr lang="uk-UA" sz="1600" i="1" u="sng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"Незадовільно"</a:t>
            </a:r>
            <a:r>
              <a:rPr lang="uk-UA" sz="16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</a:effectLst>
                <a:latin typeface="Times New Roman" pitchFamily="18" charset="0"/>
                <a:cs typeface="Times New Roman" pitchFamily="18" charset="0"/>
              </a:rPr>
              <a:t> - має суттєві прогалини у знаннях, не орієнтується в основних джерелах, не вміє аргументувати відповідь, не володіє базовими навичками, демонструє низький рівень практичної підготовки.</a:t>
            </a:r>
            <a:endParaRPr lang="uk-UA" sz="2100" dirty="0"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8660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ітчас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63</TotalTime>
  <Words>1191</Words>
  <Application>Microsoft Office PowerPoint</Application>
  <PresentationFormat>Широкий екран</PresentationFormat>
  <Paragraphs>229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Palatino Linotype</vt:lpstr>
      <vt:lpstr>Times New Roman</vt:lpstr>
      <vt:lpstr>Сітчаста</vt:lpstr>
      <vt:lpstr>ТЕРНОПІЛЬСЬКИЙ ФАХОВИЙ КОЛЕДЖ ХАРЧОВИХ ТЕХНОЛОГІЙ І ТОРГІВЛІ  СИЛАБУС  ОСВІТНЬОГО  КОМПОНЕНТА </vt:lpstr>
      <vt:lpstr>Презентація PowerPoint</vt:lpstr>
      <vt:lpstr>Мета: сформувати у здобувачів освіти базові знання та практичні навички, необхідні для організації та ведення власної підприємницької діяльності в умовах ринкової економіки, з акцентом на використання маркетингових інструментів. Особливу увагу приділено формуванню підприємницького мислення, вмінню приймати обґрунтовані управлінські рішення, аналізувати ринкову ситуацію, ефективно презентувати товар чи послугу, будувати стратегію розвитку бізнесу з орієнтацією на споживача.  Завдання: опанування організації підприємницької діяльності, вибору організаційно-правової форми бізнесу, оцінки ризиків та розробки бізнес-плану. Вивчення принципів маркетингової діяльності: аналіз споживчого попиту, конкурентного середовища, позиціонування товару, розробка цінової та комунікаційної політики. Набуття навичок у розробці маркетингової стратегії для малого бізнесу, формування асортименту відповідно до потреб ринку, організації взаємодії з клієнтами та постачальниками, просування товарів і послуг, використання сучасних технологій в управлінні підприємством.</vt:lpstr>
      <vt:lpstr>У результаті навчання здобувач освіти повинен отримати:  Загальні компетентності: 3К 3. Здатність застосовувати знання у практичних ситуаціях. ЗК 8. Здатність працювати в команді. ЗК 9. Здатність працювати самостійно та автономно.  Спеціальні компетентності: СК1:здатність системно відтворювати отримані знання предметної області маркетингу; СК2: здатність виявляти вплив чинників маркетингового середовища на результати господарської діяльності ринкових суб’єктів; СК3:брати участь у плануванні маркетингової діяльності ринкового суб’єкта; СК15: Здатність до професійного самовдосконалення,самоосвіти в умовах мінливого середовища та підвищення рівня кваліфікації відповідно до потреб ринку праці.</vt:lpstr>
      <vt:lpstr>СТРУКТУРА КУРСУ</vt:lpstr>
      <vt:lpstr>Презентація PowerPoint</vt:lpstr>
      <vt:lpstr>Презентація PowerPoint</vt:lpstr>
      <vt:lpstr>Презентація PowerPoint</vt:lpstr>
      <vt:lpstr>КРИТЕРІЇ ОЦІНЮВАННЯ </vt:lpstr>
      <vt:lpstr>Основні і допоміжні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ТЕРНОПІЛЬСЬКИЙ ФАХОВИЙ КОЛЕДЖ ХАРЧОВИХ ТЕХНОЛОГІЙ І ТОРГІВЛІ  СИЛАБУС  ОСВІТНЬОГО  КОМПОНЕНТА</dc:title>
  <dc:creator>PC</dc:creator>
  <cp:lastModifiedBy>PC</cp:lastModifiedBy>
  <cp:revision>9</cp:revision>
  <dcterms:created xsi:type="dcterms:W3CDTF">2025-06-17T09:25:11Z</dcterms:created>
  <dcterms:modified xsi:type="dcterms:W3CDTF">2025-09-22T14:22:09Z</dcterms:modified>
</cp:coreProperties>
</file>