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0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2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2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94" y="143691"/>
            <a:ext cx="11848012" cy="3666310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ТЕРНОПІЛЬСЬКИЙ ФАХОВИЙ КОЛЕДЖ ХАРЧОВИХ ТЕХНОЛОГІЙ І ТОРГІВЛІ</a:t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СИЛАБУС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ОСВІТНЬОГО  КОМПОНЕНТА</a:t>
            </a: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endParaRPr lang="uk-UA" sz="3100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67097" y="3526971"/>
            <a:ext cx="10306594" cy="2264229"/>
          </a:xfrm>
        </p:spPr>
        <p:txBody>
          <a:bodyPr>
            <a:normAutofit fontScale="85000" lnSpcReduction="10000"/>
          </a:bodyPr>
          <a:lstStyle/>
          <a:p>
            <a:endParaRPr lang="uk-UA" sz="4400" dirty="0" smtClean="0"/>
          </a:p>
          <a:p>
            <a:r>
              <a:rPr lang="uk-UA" sz="4400" b="1" dirty="0" smtClean="0"/>
              <a:t>ОСНОВИ </a:t>
            </a:r>
            <a:r>
              <a:rPr lang="uk-UA" sz="4400" b="1" dirty="0"/>
              <a:t>ПІДПРИЄМНИЦЬКОЇ </a:t>
            </a:r>
            <a:r>
              <a:rPr lang="uk-UA" sz="4400" b="1" dirty="0" smtClean="0"/>
              <a:t>ДІЯЛЬНОСТІ</a:t>
            </a:r>
          </a:p>
          <a:p>
            <a:r>
              <a:rPr lang="uk-UA" sz="3600" dirty="0" smtClean="0"/>
              <a:t>(на основі базової загальної  середньої освіти)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0434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71" y="113213"/>
            <a:ext cx="8774474" cy="543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Основні і допоміжні </a:t>
            </a:r>
            <a:r>
              <a:rPr lang="uk-UA" dirty="0" smtClean="0">
                <a:solidFill>
                  <a:schemeClr val="tx1"/>
                </a:solidFill>
              </a:rPr>
              <a:t>джерела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" y="773889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1.Конституція України: Закон України // Закон і бізнес. - 1996. -№105. -Ст. 13, 19, 42, 43.</a:t>
            </a:r>
          </a:p>
          <a:p>
            <a:r>
              <a:rPr lang="uk-UA" sz="1400" dirty="0"/>
              <a:t>2.Господарський Кодекс України // Відомості Верховної Ради </a:t>
            </a:r>
            <a:r>
              <a:rPr lang="uk-UA" sz="1400" dirty="0" smtClean="0"/>
              <a:t>України</a:t>
            </a:r>
            <a:r>
              <a:rPr lang="uk-UA" sz="1400" dirty="0"/>
              <a:t>. - 2003.</a:t>
            </a:r>
          </a:p>
          <a:p>
            <a:r>
              <a:rPr lang="uk-UA" sz="1400" dirty="0"/>
              <a:t>3.Про ліцензування певних видів господарської діяльності: Закон України // Відомості Верховної Ради. - 2000. - №36.</a:t>
            </a:r>
          </a:p>
          <a:p>
            <a:r>
              <a:rPr lang="uk-UA" sz="1400" dirty="0"/>
              <a:t>4.Про державну реєстрацію юридичних осіб та фізичних осіб - </a:t>
            </a:r>
            <a:r>
              <a:rPr lang="uk-UA" sz="1400" dirty="0" smtClean="0"/>
              <a:t>підприємців</a:t>
            </a:r>
            <a:r>
              <a:rPr lang="uk-UA" sz="1400" dirty="0"/>
              <a:t>: Закон України // Відомості Верховної Ради України. - 2003. -№31-32.</a:t>
            </a:r>
          </a:p>
          <a:p>
            <a:r>
              <a:rPr lang="uk-UA" sz="1400" dirty="0"/>
              <a:t>5.Про захист прав споживачів: Закон України // Відомості Верховної Ради України. -1991. - № 30.</a:t>
            </a:r>
          </a:p>
          <a:p>
            <a:r>
              <a:rPr lang="uk-UA" sz="1400" dirty="0"/>
              <a:t>6.Про Національну програму сприяння розвитку малого </a:t>
            </a:r>
            <a:r>
              <a:rPr lang="uk-UA" sz="1400" dirty="0" smtClean="0"/>
              <a:t>підприємництва </a:t>
            </a:r>
            <a:r>
              <a:rPr lang="uk-UA" sz="1400" dirty="0"/>
              <a:t>в Україні: Закон України // Відомості Верховної Ради України. -2001.-№7. -С.35.</a:t>
            </a:r>
          </a:p>
          <a:p>
            <a:r>
              <a:rPr lang="uk-UA" sz="1400" dirty="0"/>
              <a:t>7.Про обмеження монополізму та недопущення недобросовісної </a:t>
            </a:r>
            <a:r>
              <a:rPr lang="uk-UA" sz="1400" dirty="0" smtClean="0"/>
              <a:t>конкуренції </a:t>
            </a:r>
            <a:r>
              <a:rPr lang="uk-UA" sz="1400" dirty="0"/>
              <a:t>у підприємницькій діяльності: Закон України // Голос України. -1991. - 18 груд.</a:t>
            </a:r>
          </a:p>
          <a:p>
            <a:r>
              <a:rPr lang="uk-UA" sz="1400" dirty="0"/>
              <a:t>8.Про охорону навколишнього середовища: Закон України // </a:t>
            </a:r>
            <a:r>
              <a:rPr lang="uk-UA" sz="1400" dirty="0" smtClean="0"/>
              <a:t>Відомості </a:t>
            </a:r>
            <a:r>
              <a:rPr lang="uk-UA" sz="1400" dirty="0"/>
              <a:t>Верховної Ради України. - 1991. - № 41.</a:t>
            </a:r>
          </a:p>
          <a:p>
            <a:r>
              <a:rPr lang="uk-UA" sz="1400" dirty="0"/>
              <a:t>9.Про страхування: Закон України // Відомості Верховної Ради </a:t>
            </a:r>
            <a:r>
              <a:rPr lang="uk-UA" sz="1400" dirty="0" smtClean="0"/>
              <a:t>України</a:t>
            </a:r>
            <a:r>
              <a:rPr lang="uk-UA" sz="1400" dirty="0"/>
              <a:t>. - 1996. - №18.</a:t>
            </a:r>
          </a:p>
          <a:p>
            <a:r>
              <a:rPr lang="uk-UA" sz="1400" dirty="0"/>
              <a:t>10.Про товарну біржу: Закон України // Голос України. - 1993. - 11 січ.</a:t>
            </a:r>
          </a:p>
          <a:p>
            <a:r>
              <a:rPr lang="uk-UA" sz="1400" dirty="0"/>
              <a:t>11.Акіліна О.В., Пасічник В.Г. Основи підприємництва (навчально-методичний комплекс). Навчальний посібник. – К.: Центр навчальної літератури, 2016.</a:t>
            </a:r>
          </a:p>
          <a:p>
            <a:r>
              <a:rPr lang="uk-UA" sz="1400" dirty="0"/>
              <a:t>12.Балджи М.Д., </a:t>
            </a:r>
            <a:r>
              <a:rPr lang="uk-UA" sz="1400" dirty="0" err="1"/>
              <a:t>Доброва</a:t>
            </a:r>
            <a:r>
              <a:rPr lang="uk-UA" sz="1400" dirty="0"/>
              <a:t> Н.В., </a:t>
            </a:r>
            <a:r>
              <a:rPr lang="uk-UA" sz="1400" dirty="0" err="1"/>
              <a:t>Однолько</a:t>
            </a:r>
            <a:r>
              <a:rPr lang="uk-UA" sz="1400" dirty="0"/>
              <a:t> В.О., Осипова М.М. Торговельне підприємництво: навчальний посібник. – Київ: Кондор-видавництво. 2017. – 112 с.</a:t>
            </a:r>
          </a:p>
          <a:p>
            <a:r>
              <a:rPr lang="uk-UA" sz="1400" dirty="0"/>
              <a:t>13.Варналій З.С. Основи підприємництва: </a:t>
            </a:r>
            <a:r>
              <a:rPr lang="uk-UA" sz="1400" dirty="0" err="1"/>
              <a:t>Навч</a:t>
            </a:r>
            <a:r>
              <a:rPr lang="uk-UA" sz="1400" dirty="0"/>
              <a:t>. </a:t>
            </a:r>
            <a:r>
              <a:rPr lang="uk-UA" sz="1400" dirty="0" err="1"/>
              <a:t>посіб</a:t>
            </a:r>
            <a:r>
              <a:rPr lang="uk-UA" sz="1400" dirty="0"/>
              <a:t>. - К.: Знання-Прес, 2018.</a:t>
            </a:r>
          </a:p>
          <a:p>
            <a:r>
              <a:rPr lang="uk-UA" sz="1400" dirty="0"/>
              <a:t>14.Карпюк Г.І. Основи підприємництва: Навчальний посібник для здобувачів професійної (професійно-технічної) освіти. – 2021, 108 с.</a:t>
            </a:r>
          </a:p>
          <a:p>
            <a:r>
              <a:rPr lang="uk-UA" sz="1400" dirty="0"/>
              <a:t>15.Основи підприємництва: Підручник / [Біляк Т.О., </a:t>
            </a:r>
            <a:r>
              <a:rPr lang="uk-UA" sz="1400" dirty="0" err="1"/>
              <a:t>Бірюченко</a:t>
            </a:r>
            <a:r>
              <a:rPr lang="uk-UA" sz="1400" dirty="0"/>
              <a:t> С.Ю., </a:t>
            </a:r>
            <a:r>
              <a:rPr lang="uk-UA" sz="1400" dirty="0" err="1"/>
              <a:t>Бужимська</a:t>
            </a:r>
            <a:r>
              <a:rPr lang="uk-UA" sz="1400" dirty="0"/>
              <a:t> К.О., та ін..]: під </a:t>
            </a:r>
            <a:r>
              <a:rPr lang="uk-UA" sz="1400" dirty="0" err="1"/>
              <a:t>аг</a:t>
            </a:r>
            <a:r>
              <a:rPr lang="uk-UA" sz="1400" dirty="0"/>
              <a:t>. Ред.. Н.В. </a:t>
            </a:r>
            <a:r>
              <a:rPr lang="uk-UA" sz="1400" dirty="0" err="1"/>
              <a:t>Валінкевич</a:t>
            </a:r>
            <a:r>
              <a:rPr lang="uk-UA" sz="1400" dirty="0"/>
              <a:t>. – Житомир: ЖДТУ, 2019. – 492 с.</a:t>
            </a:r>
          </a:p>
          <a:p>
            <a:r>
              <a:rPr lang="uk-UA" sz="1400" dirty="0"/>
              <a:t>16.Савицька Н.Л. Торговельне підприємництво: навчально-методичний посібник / Н.Л. Савицька, І.Ю. </a:t>
            </a:r>
            <a:r>
              <a:rPr lang="uk-UA" sz="1400" dirty="0" err="1"/>
              <a:t>Мелушова</a:t>
            </a:r>
            <a:r>
              <a:rPr lang="uk-UA" sz="1400" dirty="0"/>
              <a:t>, А.В. </a:t>
            </a:r>
            <a:r>
              <a:rPr lang="uk-UA" sz="1400" dirty="0" err="1"/>
              <a:t>Красноусов</a:t>
            </a:r>
            <a:r>
              <a:rPr lang="uk-UA" sz="1400" dirty="0"/>
              <a:t>, К.С. </a:t>
            </a:r>
            <a:r>
              <a:rPr lang="uk-UA" sz="1400" dirty="0" err="1"/>
              <a:t>Олініченко</a:t>
            </a:r>
            <a:r>
              <a:rPr lang="uk-UA" sz="1400" dirty="0"/>
              <a:t>. – Х.: Видавництво </a:t>
            </a:r>
            <a:r>
              <a:rPr lang="uk-UA" sz="1400" dirty="0" err="1"/>
              <a:t>Івніченка</a:t>
            </a:r>
            <a:r>
              <a:rPr lang="uk-UA" sz="1400" dirty="0"/>
              <a:t> І.С., 2017. – 214 с.</a:t>
            </a:r>
          </a:p>
          <a:p>
            <a:r>
              <a:rPr lang="uk-UA" sz="1400" dirty="0"/>
              <a:t>17.Цигилик І.І., </a:t>
            </a:r>
            <a:r>
              <a:rPr lang="uk-UA" sz="1400" dirty="0" err="1"/>
              <a:t>Криховецька</a:t>
            </a:r>
            <a:r>
              <a:rPr lang="uk-UA" sz="1400" dirty="0"/>
              <a:t> З.М., Пане </a:t>
            </a:r>
            <a:r>
              <a:rPr lang="uk-UA" sz="1400" dirty="0" err="1"/>
              <a:t>вник</a:t>
            </a:r>
            <a:r>
              <a:rPr lang="uk-UA" sz="1400" dirty="0"/>
              <a:t> Т.М. Основи підприємництва. Друге видання, перероблене та доповнене. Навчальний посібник. – К.: Центр учбової літератури, 2019</a:t>
            </a:r>
          </a:p>
          <a:p>
            <a:r>
              <a:rPr lang="uk-UA" sz="1400" dirty="0"/>
              <a:t>18.Шваб Л.І. Основи підприємництва: </a:t>
            </a:r>
            <a:r>
              <a:rPr lang="uk-UA" sz="1400" dirty="0" err="1"/>
              <a:t>Навч</a:t>
            </a:r>
            <a:r>
              <a:rPr lang="uk-UA" sz="1400" dirty="0"/>
              <a:t>. посібник. 2-е вид – К.: Каравела, 2020</a:t>
            </a:r>
          </a:p>
        </p:txBody>
      </p:sp>
    </p:spTree>
    <p:extLst>
      <p:ext uri="{BB962C8B-B14F-4D97-AF65-F5344CB8AC3E}">
        <p14:creationId xmlns:p14="http://schemas.microsoft.com/office/powerpoint/2010/main" val="118932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6" y="373380"/>
            <a:ext cx="2164268" cy="2091109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04799" y="2954272"/>
            <a:ext cx="336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Відділення</a:t>
            </a:r>
            <a:br>
              <a:rPr lang="uk-UA" sz="2400" dirty="0" smtClean="0"/>
            </a:br>
            <a:r>
              <a:rPr lang="uk-UA" sz="2400" dirty="0" err="1" smtClean="0"/>
              <a:t>готельно</a:t>
            </a:r>
            <a:r>
              <a:rPr lang="uk-UA" sz="2400" dirty="0" smtClean="0"/>
              <a:t>– ресторанного бізнесу та підприємництва</a:t>
            </a:r>
            <a:endParaRPr lang="uk-UA" sz="24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70183"/>
              </p:ext>
            </p:extLst>
          </p:nvPr>
        </p:nvGraphicFramePr>
        <p:xfrm>
          <a:off x="4211185" y="373380"/>
          <a:ext cx="7128792" cy="6139543"/>
        </p:xfrm>
        <a:graphic>
          <a:graphicData uri="http://schemas.openxmlformats.org/drawingml/2006/table">
            <a:tbl>
              <a:tblPr firstRow="1" bandRow="1"/>
              <a:tblGrid>
                <a:gridCol w="3564396">
                  <a:extLst>
                    <a:ext uri="{9D8B030D-6E8A-4147-A177-3AD203B41FA5}">
                      <a16:colId xmlns:a16="http://schemas.microsoft.com/office/drawing/2014/main" val="206483073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3837792265"/>
                    </a:ext>
                  </a:extLst>
                </a:gridCol>
              </a:tblGrid>
              <a:tr h="594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Галузь знань </a:t>
                      </a:r>
                      <a:endParaRPr lang="uk-UA" sz="18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07 </a:t>
                      </a:r>
                      <a:r>
                        <a:rPr lang="uk-UA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Управління та адміністрування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870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Спеціальність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075 Маркетинг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771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Освітньо-професійна програма 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Маркетинг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518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Освітньо-професійний ступінь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856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обов'язковий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4115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Мова викладання</a:t>
                      </a:r>
                      <a:endParaRPr lang="uk-U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українська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540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Кількість кредитів ЄКТС</a:t>
                      </a:r>
                      <a:endParaRPr lang="uk-U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7285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Розподіл за видами занять та годинами навчання </a:t>
                      </a:r>
                      <a:endParaRPr lang="uk-UA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69119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242692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підсумкового контролю 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Залік </a:t>
                      </a:r>
                      <a:endParaRPr lang="uk-UA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90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156754"/>
            <a:ext cx="11756571" cy="3931920"/>
          </a:xfrm>
        </p:spPr>
        <p:txBody>
          <a:bodyPr>
            <a:normAutofit/>
          </a:bodyPr>
          <a:lstStyle/>
          <a:p>
            <a:r>
              <a:rPr lang="uk-UA" sz="18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Мета: </a:t>
            </a: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сформувати у здобувачів освіти базові знання та практичні навички, необхідні для організації та ведення власної підприємницької діяльності в умовах ринкової економіки, з акцентом на використання маркетингових інструментів. Особливу увагу приділено формуванню підприємницького мислення, вмінню приймати обґрунтовані управлінські рішення, аналізувати ринкову ситуацію, ефективно презентувати товар чи послугу, будувати стратегію розвитку бізнесу з орієнтацією на споживача.</a:t>
            </a:r>
            <a:b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Завдання: </a:t>
            </a: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опанування організації підприємницької діяльності, вибору організаційно-правової форми бізнесу, оцінки ризиків та розробки бізнес-плану. Вивчення принципів маркетингової діяльності: аналіз споживчого попиту, конкурентного середовища, позиціонування товару, розробка цінової та комунікаційної політики. Набуття навичок у розробці маркетингової стратегії для малого бізнесу, формування асортименту відповідно до потреб ринку, організації взаємодії з клієнтами та постачальниками, просування товарів і послуг, використання сучасних технологій в управлінні підприємством.</a:t>
            </a:r>
            <a:endParaRPr lang="uk-UA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7382" y="4088674"/>
            <a:ext cx="11612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Програмні результати навчання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РН 5 Збирати </a:t>
            </a:r>
            <a:r>
              <a:rPr lang="uk-UA" dirty="0"/>
              <a:t>й аналізувати необхідну інформацію, обчислювати економічні </a:t>
            </a:r>
            <a:r>
              <a:rPr lang="uk-UA" dirty="0" smtClean="0"/>
              <a:t>та маркетингові </a:t>
            </a:r>
            <a:r>
              <a:rPr lang="uk-UA" dirty="0"/>
              <a:t>показники, обґрунтовувати управлінські рішення на </a:t>
            </a:r>
            <a:r>
              <a:rPr lang="uk-UA" dirty="0" smtClean="0"/>
              <a:t>основі використання необхідного аналітичного</a:t>
            </a:r>
            <a:r>
              <a:rPr lang="uk-UA" dirty="0"/>
              <a:t>, методичного й </a:t>
            </a:r>
            <a:r>
              <a:rPr lang="uk-UA" dirty="0" smtClean="0"/>
              <a:t>методологічного інструментарію.</a:t>
            </a:r>
          </a:p>
          <a:p>
            <a:r>
              <a:rPr lang="uk-UA" dirty="0"/>
              <a:t>РН </a:t>
            </a:r>
            <a:r>
              <a:rPr lang="uk-UA" dirty="0" smtClean="0"/>
              <a:t>11 Реалізовувати управлінські рішення у сфері </a:t>
            </a:r>
            <a:r>
              <a:rPr lang="ru-RU" dirty="0" smtClean="0"/>
              <a:t>маркетингу </a:t>
            </a:r>
            <a:r>
              <a:rPr lang="ru-RU" dirty="0"/>
              <a:t>в </a:t>
            </a:r>
            <a:r>
              <a:rPr lang="uk-UA" dirty="0" smtClean="0"/>
              <a:t>діяльності ринкових суб’єктів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/>
              <a:t>РН </a:t>
            </a:r>
            <a:r>
              <a:rPr lang="uk-UA" dirty="0" smtClean="0"/>
              <a:t>13 Проявляти</a:t>
            </a:r>
            <a:r>
              <a:rPr lang="ru-RU" dirty="0" smtClean="0"/>
              <a:t> </a:t>
            </a:r>
            <a:r>
              <a:rPr lang="uk-UA" dirty="0" smtClean="0"/>
              <a:t>ініціативу та підприємливість </a:t>
            </a:r>
            <a:r>
              <a:rPr lang="ru-RU" dirty="0" smtClean="0"/>
              <a:t>для </a:t>
            </a:r>
            <a:r>
              <a:rPr lang="uk-UA" dirty="0" smtClean="0"/>
              <a:t>досягнення професійної </a:t>
            </a:r>
            <a:r>
              <a:rPr lang="ru-RU" dirty="0" smtClean="0"/>
              <a:t>мети</a:t>
            </a:r>
          </a:p>
          <a:p>
            <a:r>
              <a:rPr lang="uk-UA" dirty="0"/>
              <a:t>РН </a:t>
            </a:r>
            <a:r>
              <a:rPr lang="uk-UA" dirty="0" smtClean="0"/>
              <a:t>15 Виконувати професійну діяльність у командній роботі. </a:t>
            </a:r>
          </a:p>
          <a:p>
            <a:r>
              <a:rPr lang="uk-UA" dirty="0"/>
              <a:t>РН </a:t>
            </a:r>
            <a:r>
              <a:rPr lang="uk-UA" dirty="0" smtClean="0"/>
              <a:t>18 Здатність організовувати систему </a:t>
            </a:r>
            <a:r>
              <a:rPr lang="uk-UA" dirty="0" err="1" smtClean="0"/>
              <a:t>закупівель</a:t>
            </a:r>
            <a:r>
              <a:rPr lang="uk-UA" dirty="0" smtClean="0"/>
              <a:t> та продажів на підприємстві</a:t>
            </a:r>
            <a:r>
              <a:rPr lang="ru-RU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82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74320"/>
            <a:ext cx="11704319" cy="64138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</a:t>
            </a:r>
            <a:r>
              <a:rPr lang="uk-UA" sz="2200" b="1" dirty="0" smtClean="0">
                <a:solidFill>
                  <a:schemeClr val="tx1"/>
                </a:solidFill>
              </a:rPr>
              <a:t>результаті навчання здобувач освіти повинен отримати: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Загальні компетентності: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3К 3. Здатність застосовувати знання у практичних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ситуаціях</a:t>
            </a:r>
            <a:r>
              <a:rPr lang="uk-UA" sz="2200" dirty="0" smtClean="0">
                <a:solidFill>
                  <a:schemeClr val="tx1"/>
                </a:solidFill>
              </a:rPr>
              <a:t>.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ЗК 8. Здатність працювати в команді.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ЗК 9. Здатність працювати самостійно та </a:t>
            </a:r>
            <a:r>
              <a:rPr lang="uk-UA" sz="2200" dirty="0" err="1">
                <a:solidFill>
                  <a:schemeClr val="tx1"/>
                </a:solidFill>
              </a:rPr>
              <a:t>автономно</a:t>
            </a:r>
            <a:r>
              <a:rPr lang="uk-UA" sz="2200" dirty="0">
                <a:solidFill>
                  <a:schemeClr val="tx1"/>
                </a:solidFill>
              </a:rPr>
              <a:t>.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Спеціальні </a:t>
            </a:r>
            <a:r>
              <a:rPr lang="uk-UA" sz="2200" b="1" dirty="0">
                <a:solidFill>
                  <a:schemeClr val="tx1"/>
                </a:solidFill>
              </a:rPr>
              <a:t>компетентності</a:t>
            </a:r>
            <a:r>
              <a:rPr lang="uk-UA" sz="2200" b="1" dirty="0" smtClean="0">
                <a:solidFill>
                  <a:schemeClr val="tx1"/>
                </a:solidFill>
              </a:rPr>
              <a:t>: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СК1:здатність системно відтворювати отримані знання предметної області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маркетингу</a:t>
            </a:r>
            <a:r>
              <a:rPr lang="uk-UA" sz="2200" dirty="0" smtClean="0">
                <a:solidFill>
                  <a:schemeClr val="tx1"/>
                </a:solidFill>
              </a:rPr>
              <a:t>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СК2: здатність виявляти вплив чинників маркетингового середовища на </a:t>
            </a:r>
            <a:r>
              <a:rPr lang="uk-UA" sz="2200" dirty="0" smtClean="0">
                <a:solidFill>
                  <a:schemeClr val="tx1"/>
                </a:solidFill>
              </a:rPr>
              <a:t>результати господарської </a:t>
            </a:r>
            <a:r>
              <a:rPr lang="uk-UA" sz="2200" dirty="0">
                <a:solidFill>
                  <a:schemeClr val="tx1"/>
                </a:solidFill>
              </a:rPr>
              <a:t>діяльності ринкових суб’єктів</a:t>
            </a:r>
            <a:r>
              <a:rPr lang="uk-UA" sz="2200" dirty="0" smtClean="0">
                <a:solidFill>
                  <a:schemeClr val="tx1"/>
                </a:solidFill>
              </a:rPr>
              <a:t>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СК3:брати участь у плануванні маркетингової діяльності </a:t>
            </a:r>
            <a:r>
              <a:rPr lang="uk-UA" sz="2200" dirty="0" smtClean="0">
                <a:solidFill>
                  <a:schemeClr val="tx1"/>
                </a:solidFill>
              </a:rPr>
              <a:t>ринкового суб’єкта;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СК15: Здатність до професійного </a:t>
            </a:r>
            <a:r>
              <a:rPr lang="uk-UA" sz="2200" dirty="0" err="1">
                <a:solidFill>
                  <a:schemeClr val="tx1"/>
                </a:solidFill>
              </a:rPr>
              <a:t>самовдосконалення,самоосвіти</a:t>
            </a:r>
            <a:r>
              <a:rPr lang="uk-UA" sz="2200" dirty="0">
                <a:solidFill>
                  <a:schemeClr val="tx1"/>
                </a:solidFill>
              </a:rPr>
              <a:t> в умовах </a:t>
            </a:r>
            <a:r>
              <a:rPr lang="uk-UA" sz="2200" dirty="0" smtClean="0">
                <a:solidFill>
                  <a:schemeClr val="tx1"/>
                </a:solidFill>
              </a:rPr>
              <a:t>мінливого середовища </a:t>
            </a:r>
            <a:r>
              <a:rPr lang="uk-UA" sz="2200" dirty="0">
                <a:solidFill>
                  <a:schemeClr val="tx1"/>
                </a:solidFill>
              </a:rPr>
              <a:t>та підвищення рівня кваліфікації відповідно до потреб ринку праці</a:t>
            </a:r>
            <a:r>
              <a:rPr lang="uk-UA" sz="2200" dirty="0" smtClean="0">
                <a:solidFill>
                  <a:schemeClr val="tx1"/>
                </a:solidFill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994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9860" y="309155"/>
            <a:ext cx="3600404" cy="74893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СТРУКТУРА </a:t>
            </a:r>
            <a:r>
              <a:rPr lang="uk-UA" b="1" dirty="0" smtClean="0">
                <a:solidFill>
                  <a:schemeClr val="tx1"/>
                </a:solidFill>
              </a:rPr>
              <a:t>КУРСУ</a:t>
            </a:r>
            <a:endParaRPr lang="uk-UA" b="1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43321"/>
              </p:ext>
            </p:extLst>
          </p:nvPr>
        </p:nvGraphicFramePr>
        <p:xfrm>
          <a:off x="307706" y="548636"/>
          <a:ext cx="7791267" cy="596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78">
                  <a:extLst>
                    <a:ext uri="{9D8B030D-6E8A-4147-A177-3AD203B41FA5}">
                      <a16:colId xmlns:a16="http://schemas.microsoft.com/office/drawing/2014/main" val="1141474756"/>
                    </a:ext>
                  </a:extLst>
                </a:gridCol>
                <a:gridCol w="5145708">
                  <a:extLst>
                    <a:ext uri="{9D8B030D-6E8A-4147-A177-3AD203B41FA5}">
                      <a16:colId xmlns:a16="http://schemas.microsoft.com/office/drawing/2014/main" val="1086234838"/>
                    </a:ext>
                  </a:extLst>
                </a:gridCol>
                <a:gridCol w="1554481">
                  <a:extLst>
                    <a:ext uri="{9D8B030D-6E8A-4147-A177-3AD203B41FA5}">
                      <a16:colId xmlns:a16="http://schemas.microsoft.com/office/drawing/2014/main" val="1472124640"/>
                    </a:ext>
                  </a:extLst>
                </a:gridCol>
              </a:tblGrid>
              <a:tr h="432127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Лекції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911613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31952"/>
                  </a:ext>
                </a:extLst>
              </a:tr>
              <a:tr h="230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1.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Суть, принципи підприємницької </a:t>
                      </a:r>
                      <a:r>
                        <a:rPr lang="uk-UA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діяльності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84665"/>
                  </a:ext>
                </a:extLst>
              </a:tr>
              <a:tr h="395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2.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Види підприємництва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974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3.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Правові засади підприємницької діяльності  в Україні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15433"/>
                  </a:ext>
                </a:extLst>
              </a:tr>
              <a:tr h="395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4.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Організація підприємницької діяльності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60387"/>
                  </a:ext>
                </a:extLst>
              </a:tr>
              <a:tr h="395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Механізм створення власної справи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36948"/>
                  </a:ext>
                </a:extLst>
              </a:tr>
              <a:tr h="390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6.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Планування підприємницької діяльності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5597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7.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Забезпечення функціонування підприємницької діяльності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56983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8.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Припинення підприємницької діяльності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21330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9.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Аналіз діяльності підприємництва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57092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10.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Підприємницький ризик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585876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11.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регулювання торговельного підприємництва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259331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12. 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Комерційна діяльність підприємницьких структур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2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</a:t>
                      </a:r>
                      <a:r>
                        <a:rPr lang="uk-UA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Етика бізнесу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19882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26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9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5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16991"/>
              </p:ext>
            </p:extLst>
          </p:nvPr>
        </p:nvGraphicFramePr>
        <p:xfrm>
          <a:off x="801780" y="757645"/>
          <a:ext cx="10406152" cy="465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263">
                  <a:extLst>
                    <a:ext uri="{9D8B030D-6E8A-4147-A177-3AD203B41FA5}">
                      <a16:colId xmlns:a16="http://schemas.microsoft.com/office/drawing/2014/main" val="2300704287"/>
                    </a:ext>
                  </a:extLst>
                </a:gridCol>
                <a:gridCol w="6872697">
                  <a:extLst>
                    <a:ext uri="{9D8B030D-6E8A-4147-A177-3AD203B41FA5}">
                      <a16:colId xmlns:a16="http://schemas.microsoft.com/office/drawing/2014/main" val="2711142966"/>
                    </a:ext>
                  </a:extLst>
                </a:gridCol>
                <a:gridCol w="2076192">
                  <a:extLst>
                    <a:ext uri="{9D8B030D-6E8A-4147-A177-3AD203B41FA5}">
                      <a16:colId xmlns:a16="http://schemas.microsoft.com/office/drawing/2014/main" val="740007252"/>
                    </a:ext>
                  </a:extLst>
                </a:gridCol>
              </a:tblGrid>
              <a:tr h="542109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Практичні заняття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39609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47562"/>
                  </a:ext>
                </a:extLst>
              </a:tr>
              <a:tr h="6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підприємництва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1.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видів підприємництва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84388"/>
                  </a:ext>
                </a:extLst>
              </a:tr>
              <a:tr h="6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Правові засади підприємницької діяльності  в Україні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2.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Визначення правової бази підприємницької діяльності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54959"/>
                  </a:ext>
                </a:extLst>
              </a:tr>
              <a:tr h="1009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Механізм створення власної справи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3.</a:t>
                      </a: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Складання  та  оформлення документів для державної  реєстрації   суб’єктів підприємницької діяльності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99773"/>
                  </a:ext>
                </a:extLst>
              </a:tr>
              <a:tr h="6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Планування підприємницької діяльності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400" b="1" i="1" noProof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 заняття № 4. </a:t>
                      </a:r>
                      <a:r>
                        <a:rPr lang="uk-UA" sz="1400" b="0" i="1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 бізнес-плану для відкриття власної справи</a:t>
                      </a:r>
                      <a:endParaRPr lang="uk-UA" sz="1400" b="0" i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52189"/>
                  </a:ext>
                </a:extLst>
              </a:tr>
              <a:tr h="535512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8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00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8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99109"/>
              </p:ext>
            </p:extLst>
          </p:nvPr>
        </p:nvGraphicFramePr>
        <p:xfrm>
          <a:off x="880157" y="576943"/>
          <a:ext cx="10105707" cy="502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89">
                  <a:extLst>
                    <a:ext uri="{9D8B030D-6E8A-4147-A177-3AD203B41FA5}">
                      <a16:colId xmlns:a16="http://schemas.microsoft.com/office/drawing/2014/main" val="4247874893"/>
                    </a:ext>
                  </a:extLst>
                </a:gridCol>
                <a:gridCol w="6674270">
                  <a:extLst>
                    <a:ext uri="{9D8B030D-6E8A-4147-A177-3AD203B41FA5}">
                      <a16:colId xmlns:a16="http://schemas.microsoft.com/office/drawing/2014/main" val="2230700149"/>
                    </a:ext>
                  </a:extLst>
                </a:gridCol>
                <a:gridCol w="2016248">
                  <a:extLst>
                    <a:ext uri="{9D8B030D-6E8A-4147-A177-3AD203B41FA5}">
                      <a16:colId xmlns:a16="http://schemas.microsoft.com/office/drawing/2014/main" val="149046428"/>
                    </a:ext>
                  </a:extLst>
                </a:gridCol>
              </a:tblGrid>
              <a:tr h="476447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Семінарські заняття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94888"/>
                  </a:ext>
                </a:extLst>
              </a:tr>
              <a:tr h="436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2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2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2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50536"/>
                  </a:ext>
                </a:extLst>
              </a:tr>
              <a:tr h="48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Суть, принципи та види </a:t>
                      </a:r>
                      <a:r>
                        <a:rPr lang="uk-UA" sz="1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підприємництва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93498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Правові засади підприємницької діяльності  в Україні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55188"/>
                  </a:ext>
                </a:extLst>
              </a:tr>
              <a:tr h="3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Планування підприємницької діяльності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1114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Забезпечення функціонування підприємницької діяльності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48978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Припинення підприємницької діяльності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76152"/>
                  </a:ext>
                </a:extLst>
              </a:tr>
              <a:tr h="430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Підприємницький ризик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901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регулювання торговельного підприємництва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14867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Комерційна діяльність підприємницьких структур.</a:t>
                      </a:r>
                      <a:r>
                        <a:rPr lang="uk-UA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Етика бізнесу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72134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5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3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77057"/>
              </p:ext>
            </p:extLst>
          </p:nvPr>
        </p:nvGraphicFramePr>
        <p:xfrm>
          <a:off x="927464" y="116874"/>
          <a:ext cx="10502536" cy="664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278">
                  <a:extLst>
                    <a:ext uri="{9D8B030D-6E8A-4147-A177-3AD203B41FA5}">
                      <a16:colId xmlns:a16="http://schemas.microsoft.com/office/drawing/2014/main" val="1069800443"/>
                    </a:ext>
                  </a:extLst>
                </a:gridCol>
                <a:gridCol w="7751791">
                  <a:extLst>
                    <a:ext uri="{9D8B030D-6E8A-4147-A177-3AD203B41FA5}">
                      <a16:colId xmlns:a16="http://schemas.microsoft.com/office/drawing/2014/main" val="234669128"/>
                    </a:ext>
                  </a:extLst>
                </a:gridCol>
                <a:gridCol w="1622467">
                  <a:extLst>
                    <a:ext uri="{9D8B030D-6E8A-4147-A177-3AD203B41FA5}">
                      <a16:colId xmlns:a16="http://schemas.microsoft.com/office/drawing/2014/main" val="3803669890"/>
                    </a:ext>
                  </a:extLst>
                </a:gridCol>
              </a:tblGrid>
              <a:tr h="408335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Самостійна робота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90504"/>
                  </a:ext>
                </a:extLst>
              </a:tr>
              <a:tr h="373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3483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Взаємозв’язок бізнесу 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середовища.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Економічні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основи прийняття підприємницького рішення.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631168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939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Суб’єкти підприємницької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діяльності.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Підприємство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 організаційна структура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990055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Господарські товариства як організаційна форма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підприємництва.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Індивідуальне підприємництво.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Об’єднання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підприємств: переваги й недоліки.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834990"/>
                  </a:ext>
                </a:extLst>
              </a:tr>
              <a:tr h="298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Поняття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кар’єри.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Управління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кар’єрою.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869615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Спроби входження в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бізнес.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Фактори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які впливають на вибір назви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підприємства.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Система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франчайзингу.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597627"/>
                  </a:ext>
                </a:extLst>
              </a:tr>
              <a:tr h="298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Формування власного капіталу.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489988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Фактори, які впливають на структуру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бізнес-плану.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Розділи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які містить бізнес-план.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779209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Розмір та порядок плати за видачу ліцензії, термін дії та анулювання ліцензії.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32028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Банкрутство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 санація суб’єктів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600643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Оперативний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та стратегічний аналіз підприємницької діяльності.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821494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 зниження ризику.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102713"/>
                  </a:ext>
                </a:extLst>
              </a:tr>
              <a:tr h="5501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Етапи формування державної політики підтримки підприємництва в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Україні.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фінансова підтримка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232148"/>
                  </a:ext>
                </a:extLst>
              </a:tr>
              <a:tr h="5501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Документи, які регламентують діяльність у сфері комерційного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Інфраструктура комерційного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994098"/>
                  </a:ext>
                </a:extLst>
              </a:tr>
              <a:tr h="368818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40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22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2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321" y="230778"/>
            <a:ext cx="8676222" cy="435428"/>
          </a:xfrm>
        </p:spPr>
        <p:txBody>
          <a:bodyPr>
            <a:noAutofit/>
          </a:bodyPr>
          <a:lstStyle/>
          <a:p>
            <a:r>
              <a:rPr lang="uk-UA" sz="2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КРИТЕРІЇ ОЦІНЮВАННЯ </a:t>
            </a:r>
            <a:endParaRPr lang="uk-UA" sz="6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87382" y="796835"/>
            <a:ext cx="11625943" cy="5917474"/>
          </a:xfrm>
        </p:spPr>
        <p:txBody>
          <a:bodyPr>
            <a:normAutofit/>
          </a:bodyPr>
          <a:lstStyle/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Оцінювання результатів навчання здобувачів освіти здійснюється через контрольні заходи з використанням критеріїв, які відображають рівень сформованих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компетентностей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Контроль може бути: усним, письмовим, практичним, комп’ютерним, у формі індивідуальних завдань.</a:t>
            </a:r>
            <a:b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Оцінювання охоплює всі компоненти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компетентностей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знання, вміння/навички, комунікація, відповідальність, автономія.</a:t>
            </a:r>
            <a:b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Використовують наступні  види контролю:  поточний контроль – проводиться під час лекцій та практичних занять (усне опитування, експрес-контроль, тести, завдання) та підсумковий (семестровий) контроль – здійснюється згідно з графіком освітнього процесу у формі </a:t>
            </a:r>
            <a:r>
              <a:rPr lang="uk-UA" sz="16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заліку.</a:t>
            </a:r>
            <a:endParaRPr lang="uk-UA" sz="2900" cap="all" dirty="0" smtClean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endParaRPr lang="uk-UA" sz="2900" u="sng" cap="all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Критерії </a:t>
            </a:r>
            <a:r>
              <a:rPr lang="uk-UA" sz="1600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оцінювання результатів навчання</a:t>
            </a:r>
            <a:r>
              <a:rPr lang="uk-UA" sz="1600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i="1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Відмінно"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 здобувач має глибокі системні знання, володіє державною мовою, вміє аналізувати, мислити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логічно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творчо застосовує знання, демонструє високий рівень практичних навичок</a:t>
            </a:r>
            <a:r>
              <a:rPr lang="uk-UA" sz="16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i="1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Добре"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 має повне знання програмного матеріалу, здатний до аналітичного відтворення, аргументує відповідь, володіє державною мовою, але допускає деякі неточності у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логіці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або виконанні практичних завдань. </a:t>
            </a:r>
            <a:endParaRPr lang="uk-UA" sz="1600" cap="all" dirty="0" smtClean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i="1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Задовільно"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- опанував основи дисципліни, орієнтується в літературі, але відповідає непереконливо, плутає поняття, припускається помилок при виконанні завдань, має труднощі з державною мовою</a:t>
            </a:r>
            <a:r>
              <a:rPr lang="uk-UA" sz="16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uk-UA" sz="1600" i="1" u="sng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Незадовільно"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- має суттєві прогалини у знаннях, не орієнтується в основних джерелах, не вміє аргументувати відповідь, не володіє базовими навичками, демонструє низький рівень практичної підготовки</a:t>
            </a:r>
            <a:r>
              <a:rPr lang="uk-UA" sz="16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uk-UA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28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ітчас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65</TotalTime>
  <Words>1141</Words>
  <Application>Microsoft Office PowerPoint</Application>
  <PresentationFormat>Широкий екран</PresentationFormat>
  <Paragraphs>213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Times New Roman</vt:lpstr>
      <vt:lpstr>Сітчаста</vt:lpstr>
      <vt:lpstr>ТЕРНОПІЛЬСЬКИЙ ФАХОВИЙ КОЛЕДЖ ХАРЧОВИХ ТЕХНОЛОГІЙ І ТОРГІВЛІ  СИЛАБУС  ОСВІТНЬОГО  КОМПОНЕНТА </vt:lpstr>
      <vt:lpstr>Презентація PowerPoint</vt:lpstr>
      <vt:lpstr>Мета: сформувати у здобувачів освіти базові знання та практичні навички, необхідні для організації та ведення власної підприємницької діяльності в умовах ринкової економіки, з акцентом на використання маркетингових інструментів. Особливу увагу приділено формуванню підприємницького мислення, вмінню приймати обґрунтовані управлінські рішення, аналізувати ринкову ситуацію, ефективно презентувати товар чи послугу, будувати стратегію розвитку бізнесу з орієнтацією на споживача.  Завдання: опанування організації підприємницької діяльності, вибору організаційно-правової форми бізнесу, оцінки ризиків та розробки бізнес-плану. Вивчення принципів маркетингової діяльності: аналіз споживчого попиту, конкурентного середовища, позиціонування товару, розробка цінової та комунікаційної політики. Набуття навичок у розробці маркетингової стратегії для малого бізнесу, формування асортименту відповідно до потреб ринку, організації взаємодії з клієнтами та постачальниками, просування товарів і послуг, використання сучасних технологій в управлінні підприємством.</vt:lpstr>
      <vt:lpstr>У результаті навчання здобувач освіти повинен отримати:  Загальні компетентності: 3К 3. Здатність застосовувати знання у практичних ситуаціях. ЗК 8. Здатність працювати в команді. ЗК 9. Здатність працювати самостійно та автономно.  Спеціальні компетентності: СК1:здатність системно відтворювати отримані знання предметної області маркетингу; СК2: здатність виявляти вплив чинників маркетингового середовища на результати господарської діяльності ринкових суб’єктів; СК3:брати участь у плануванні маркетингової діяльності ринкового суб’єкта; СК15: Здатність до професійного самовдосконалення,самоосвіти в умовах мінливого середовища та підвищення рівня кваліфікації відповідно до потреб ринку праці.</vt:lpstr>
      <vt:lpstr>СТРУКТУРА КУРСУ</vt:lpstr>
      <vt:lpstr>Презентація PowerPoint</vt:lpstr>
      <vt:lpstr>Презентація PowerPoint</vt:lpstr>
      <vt:lpstr>Презентація PowerPoint</vt:lpstr>
      <vt:lpstr>КРИТЕРІЇ ОЦІНЮВАННЯ </vt:lpstr>
      <vt:lpstr>Основні і допоміжні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ФАХОВИЙ КОЛЕДЖ ХАРЧОВИХ ТЕХНОЛОГІЙ І ТОРГІВЛІ  СИЛАБУС  ОСВІТНЬОГО  КОМПОНЕНТА</dc:title>
  <dc:creator>PC</dc:creator>
  <cp:lastModifiedBy>PC</cp:lastModifiedBy>
  <cp:revision>9</cp:revision>
  <dcterms:created xsi:type="dcterms:W3CDTF">2025-06-17T09:25:11Z</dcterms:created>
  <dcterms:modified xsi:type="dcterms:W3CDTF">2025-09-22T14:22:20Z</dcterms:modified>
</cp:coreProperties>
</file>