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  <p:sldMasterId id="2147483670" r:id="rId13"/>
    <p:sldMasterId id="2147483672" r:id="rId14"/>
    <p:sldMasterId id="2147483674" r:id="rId15"/>
  </p:sldMasterIdLst>
  <p:sldIdLst>
    <p:sldId id="256" r:id="rId16"/>
    <p:sldId id="257" r:id="rId17"/>
    <p:sldId id="269" r:id="rId18"/>
    <p:sldId id="270" r:id="rId19"/>
    <p:sldId id="272" r:id="rId20"/>
    <p:sldId id="280" r:id="rId21"/>
    <p:sldId id="275" r:id="rId22"/>
    <p:sldId id="281" r:id="rId23"/>
    <p:sldId id="277" r:id="rId24"/>
    <p:sldId id="279" r:id="rId25"/>
    <p:sldId id="282" r:id="rId26"/>
  </p:sldIdLst>
  <p:sldSz cx="9144000" cy="6858000"/>
  <p:notesSz cx="7559675" cy="106914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8.xml"/><Relationship Id="rId8" Type="http://schemas.openxmlformats.org/officeDocument/2006/relationships/slideMaster" Target="slideMasters/slideMaster7.xml"/><Relationship Id="rId7" Type="http://schemas.openxmlformats.org/officeDocument/2006/relationships/slideMaster" Target="slideMasters/slideMaster6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9" Type="http://schemas.openxmlformats.org/officeDocument/2006/relationships/tableStyles" Target="tableStyles.xml"/><Relationship Id="rId28" Type="http://schemas.openxmlformats.org/officeDocument/2006/relationships/viewProps" Target="viewProps.xml"/><Relationship Id="rId27" Type="http://schemas.openxmlformats.org/officeDocument/2006/relationships/presProps" Target="presProps.xml"/><Relationship Id="rId26" Type="http://schemas.openxmlformats.org/officeDocument/2006/relationships/slide" Target="slides/slide11.xml"/><Relationship Id="rId25" Type="http://schemas.openxmlformats.org/officeDocument/2006/relationships/slide" Target="slides/slide10.xml"/><Relationship Id="rId24" Type="http://schemas.openxmlformats.org/officeDocument/2006/relationships/slide" Target="slides/slide9.xml"/><Relationship Id="rId23" Type="http://schemas.openxmlformats.org/officeDocument/2006/relationships/slide" Target="slides/slide8.xml"/><Relationship Id="rId22" Type="http://schemas.openxmlformats.org/officeDocument/2006/relationships/slide" Target="slides/slide7.xml"/><Relationship Id="rId21" Type="http://schemas.openxmlformats.org/officeDocument/2006/relationships/slide" Target="slides/slide6.xml"/><Relationship Id="rId20" Type="http://schemas.openxmlformats.org/officeDocument/2006/relationships/slide" Target="slides/slide5.xml"/><Relationship Id="rId2" Type="http://schemas.openxmlformats.org/officeDocument/2006/relationships/theme" Target="theme/theme1.xml"/><Relationship Id="rId19" Type="http://schemas.openxmlformats.org/officeDocument/2006/relationships/slide" Target="slides/slide4.xml"/><Relationship Id="rId18" Type="http://schemas.openxmlformats.org/officeDocument/2006/relationships/slide" Target="slides/slide3.xml"/><Relationship Id="rId17" Type="http://schemas.openxmlformats.org/officeDocument/2006/relationships/slide" Target="slides/slide2.xml"/><Relationship Id="rId16" Type="http://schemas.openxmlformats.org/officeDocument/2006/relationships/slide" Target="slides/slide1.xml"/><Relationship Id="rId15" Type="http://schemas.openxmlformats.org/officeDocument/2006/relationships/slideMaster" Target="slideMasters/slideMaster14.xml"/><Relationship Id="rId14" Type="http://schemas.openxmlformats.org/officeDocument/2006/relationships/slideMaster" Target="slideMasters/slideMaster13.xml"/><Relationship Id="rId13" Type="http://schemas.openxmlformats.org/officeDocument/2006/relationships/slideMaster" Target="slideMasters/slideMaster12.xml"/><Relationship Id="rId12" Type="http://schemas.openxmlformats.org/officeDocument/2006/relationships/slideMaster" Target="slideMasters/slideMaster11.xml"/><Relationship Id="rId11" Type="http://schemas.openxmlformats.org/officeDocument/2006/relationships/slideMaster" Target="slideMasters/slideMaster10.xml"/><Relationship Id="rId10" Type="http://schemas.openxmlformats.org/officeDocument/2006/relationships/slideMaster" Target="slideMasters/slideMaster9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Звичайн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90EB9F8D-373A-4881-A3C6-5FD5BD435058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2"/>
          </p:nvPr>
        </p:nvSpPr>
        <p:spPr/>
        <p:txBody>
          <a:bodyPr/>
          <a:p>
            <a:fld id="{5231EE7A-72D8-48C8-A8F9-98B77F577D58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3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5"/>
          </p:nvPr>
        </p:nvSpPr>
        <p:spPr/>
        <p:txBody>
          <a:bodyPr/>
          <a:p>
            <a:fld id="{31F44171-79A8-4CFC-92B6-663834A100C6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6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8"/>
          </p:nvPr>
        </p:nvSpPr>
        <p:spPr/>
        <p:txBody>
          <a:bodyPr/>
          <a:p>
            <a:fld id="{54D21951-0DA1-4340-B24B-3918C6F92416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9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41"/>
          </p:nvPr>
        </p:nvSpPr>
        <p:spPr/>
        <p:txBody>
          <a:bodyPr/>
          <a:p>
            <a:fld id="{41957348-3658-45FA-BF64-F9D4AD9BA492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2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PhAnim="0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关系图"/>
          <p:cNvPicPr>
            <a:picLocks noChangeAspect="1"/>
          </p:cNvPicPr>
          <p:nvPr/>
        </p:nvPicPr>
        <p:blipFill>
          <a:blip r:embed="rId2"/>
          <a:srcRect r="2528" b="10909"/>
          <a:stretch>
            <a:fillRect/>
          </a:stretch>
        </p:blipFill>
        <p:spPr>
          <a:xfrm>
            <a:off x="179388" y="692150"/>
            <a:ext cx="8913812" cy="61102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1588" y="549275"/>
            <a:ext cx="9144000" cy="1511300"/>
          </a:xfrm>
          <a:prstGeom prst="rect">
            <a:avLst/>
          </a:prstGeom>
          <a:gradFill rotWithShape="0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>
                  <a:alpha val="53999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2051" name="Rectangle 3"/>
          <p:cNvSpPr>
            <a:spLocks noChangeArrowheads="1"/>
          </p:cNvSpPr>
          <p:nvPr>
            <p:ph type="subTitle" idx="1"/>
          </p:nvPr>
        </p:nvSpPr>
        <p:spPr>
          <a:xfrm>
            <a:off x="1908175" y="2492375"/>
            <a:ext cx="5545138" cy="1222375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2056" name="Rectangle 8"/>
          <p:cNvSpPr>
            <a:spLocks noChangeArrowheads="1"/>
          </p:cNvSpPr>
          <p:nvPr>
            <p:ph type="ctrTitle"/>
          </p:nvPr>
        </p:nvSpPr>
        <p:spPr>
          <a:xfrm>
            <a:off x="755650" y="620713"/>
            <a:ext cx="7772400" cy="1470025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11" name="Rectangle 4"/>
          <p:cNvSpPr>
            <a:spLocks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12" name="Rectangle 5"/>
          <p:cNvSpPr>
            <a:spLocks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r>
              <a:t>Footer</a:t>
            </a:r>
          </a:p>
        </p:txBody>
      </p:sp>
      <p:sp>
        <p:nvSpPr>
          <p:cNvPr id="13" name="Rectangle 6"/>
          <p:cNvSpPr>
            <a:spLocks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A82193DF-28D3-47BB-89EF-833580E81385}" type="slidenum">
              <a:rPr/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ldLvl="0" animBg="1"/>
    </p:bldLst>
  </p:timing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47C8E512-6AAC-42F4-88E3-E14DEFBA4B0D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65EBC101-B2D9-4304-A748-1F23F549D8B0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2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936F77D0-752B-42A2-90C0-E723720DC9EA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5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D08A5C11-8CC9-417A-9CEF-2B7CF2CA8B3B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8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B713C358-FEBD-4089-B6B3-7B986C397B10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1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BB8E678D-783D-4864-A6B7-4426F7C19680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4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6"/>
          </p:nvPr>
        </p:nvSpPr>
        <p:spPr/>
        <p:txBody>
          <a:bodyPr/>
          <a:p>
            <a:fld id="{B1B7A28E-05BE-4398-9AC8-FE1285A2E785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7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9"/>
          </p:nvPr>
        </p:nvSpPr>
        <p:spPr/>
        <p:txBody>
          <a:bodyPr/>
          <a:p>
            <a:fld id="{FBB6DBE9-5DC3-485D-98D4-FCC8C23C8EA2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0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2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13.xml"/></Relationships>
</file>

<file path=ppt/slideMasters/_rels/slideMaster1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2.xml"/><Relationship Id="rId8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0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3" Type="http://schemas.openxmlformats.org/officeDocument/2006/relationships/theme" Target="../theme/theme14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30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31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32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33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4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5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6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7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8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9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grpSp>
        <p:nvGrpSpPr>
          <p:cNvPr id="40" name="Group 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cxnSp>
          <p:nvCxnSpPr>
            <p:cNvPr id="41" name="Straight Connector 2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42" name="Straight Connector 2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43" name="Freeform 2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4" name="Freeform 3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5" name="Freeform 3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6" name="Freeform 3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7" name="Freeform 3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8" name="Freeform 3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9" name="Freeform 3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50" name="Freeform 17"/>
            <p:cNvSpPr/>
            <p:nvPr/>
          </p:nvSpPr>
          <p:spPr>
            <a:xfrm>
              <a:off x="-8640" y="-8640"/>
              <a:ext cx="860400" cy="5694840"/>
            </a:xfrm>
            <a:custGeom>
              <a:avLst/>
              <a:gdLst>
                <a:gd name="textAreaLeft" fmla="*/ 0 w 860400"/>
                <a:gd name="textAreaRight" fmla="*/ 863640 w 860400"/>
                <a:gd name="textAreaTop" fmla="*/ 0 h 5694840"/>
                <a:gd name="textAreaBottom" fmla="*/ 5698080 h 5694840"/>
              </a:gdLst>
              <a:ahLst/>
              <a:cxnLst/>
              <a:rect l="textAreaLeft" t="textAreaTop" r="textAreaRight" b="textAreaBottom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ftr" idx="4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sldNum" idx="5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DF428CFA-3291-4D58-8F35-4E06E7770716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dt" idx="6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8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89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90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91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92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3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4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5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6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7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8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00" name="PlaceHolder 2"/>
          <p:cNvSpPr>
            <a:spLocks noGrp="1"/>
          </p:cNvSpPr>
          <p:nvPr>
            <p:ph type="ftr" idx="31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01" name="PlaceHolder 3"/>
          <p:cNvSpPr>
            <a:spLocks noGrp="1"/>
          </p:cNvSpPr>
          <p:nvPr>
            <p:ph type="sldNum" idx="32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FD3CD6B-4F70-4F50-BF68-BFF3698235CF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02" name="PlaceHolder 4"/>
          <p:cNvSpPr>
            <a:spLocks noGrp="1"/>
          </p:cNvSpPr>
          <p:nvPr>
            <p:ph type="dt" idx="33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/>
    <p:bodyStyle/>
    <p:otherStyle/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205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206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07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08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09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0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1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2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3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4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2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16" name="PlaceHolder 2"/>
          <p:cNvSpPr>
            <a:spLocks noGrp="1"/>
          </p:cNvSpPr>
          <p:nvPr>
            <p:ph type="ftr" idx="34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17" name="PlaceHolder 3"/>
          <p:cNvSpPr>
            <a:spLocks noGrp="1"/>
          </p:cNvSpPr>
          <p:nvPr>
            <p:ph type="sldNum" idx="35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5081BEB4-B267-4DAD-A539-4AAB8B973CBB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18" name="PlaceHolder 4"/>
          <p:cNvSpPr>
            <a:spLocks noGrp="1"/>
          </p:cNvSpPr>
          <p:nvPr>
            <p:ph type="dt" idx="36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/>
    <p:bodyStyle/>
    <p:otherStyle/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0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221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222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23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24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5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6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7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8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9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30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32" name="PlaceHolder 2"/>
          <p:cNvSpPr>
            <a:spLocks noGrp="1"/>
          </p:cNvSpPr>
          <p:nvPr>
            <p:ph type="ftr" idx="37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33" name="PlaceHolder 3"/>
          <p:cNvSpPr>
            <a:spLocks noGrp="1"/>
          </p:cNvSpPr>
          <p:nvPr>
            <p:ph type="sldNum" idx="38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4AF1FC4A-1E4A-4A65-9289-5F62784537BA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34" name="PlaceHolder 4"/>
          <p:cNvSpPr>
            <a:spLocks noGrp="1"/>
          </p:cNvSpPr>
          <p:nvPr>
            <p:ph type="dt" idx="39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/>
    <p:bodyStyle/>
    <p:otherStyle/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6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237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238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39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40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1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2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3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4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5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6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2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48" name="PlaceHolder 2"/>
          <p:cNvSpPr>
            <a:spLocks noGrp="1"/>
          </p:cNvSpPr>
          <p:nvPr>
            <p:ph type="ftr" idx="40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49" name="PlaceHolder 3"/>
          <p:cNvSpPr>
            <a:spLocks noGrp="1"/>
          </p:cNvSpPr>
          <p:nvPr>
            <p:ph type="sldNum" idx="41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98CDEEB9-7E33-4E52-8E09-BAAC0105671A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50" name="PlaceHolder 4"/>
          <p:cNvSpPr>
            <a:spLocks noGrp="1"/>
          </p:cNvSpPr>
          <p:nvPr>
            <p:ph type="dt" idx="42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51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32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редагування структури клацніть мишею</a:t>
            </a:r>
            <a:endParaRPr lang="uk-UA" sz="32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uk-UA" sz="2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Другий рівень структури</a:t>
            </a:r>
            <a:endParaRPr lang="uk-UA" sz="2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4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Третій рівень структури</a:t>
            </a:r>
            <a:endParaRPr lang="uk-UA" sz="2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Четвертий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П'ятий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Шостий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Сьомий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/>
    <p:bodyStyle/>
    <p:otherStyle/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588" y="333375"/>
            <a:ext cx="9144000" cy="1009650"/>
          </a:xfrm>
          <a:prstGeom prst="rect">
            <a:avLst/>
          </a:prstGeom>
          <a:gradFill rotWithShape="0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>
                  <a:alpha val="53999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pic>
        <p:nvPicPr>
          <p:cNvPr id="1027" name="Picture 3" descr="关系图"/>
          <p:cNvPicPr>
            <a:picLocks noChangeAspect="1"/>
          </p:cNvPicPr>
          <p:nvPr/>
        </p:nvPicPr>
        <p:blipFill>
          <a:blip r:embed="rId12"/>
          <a:srcRect t="1094" r="8122" b="13318"/>
          <a:stretch>
            <a:fillRect/>
          </a:stretch>
        </p:blipFill>
        <p:spPr>
          <a:xfrm>
            <a:off x="5797550" y="4438650"/>
            <a:ext cx="3340100" cy="23336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8" name="Rectangle 4"/>
          <p:cNvSpPr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9" name="Rectangle 5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30" name="Rectangle 6"/>
          <p:cNvSpPr>
            <a:spLocks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31" name="Rectangle 7"/>
          <p:cNvSpPr>
            <a:spLocks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32" name="Rectangle 8"/>
          <p:cNvSpPr>
            <a:spLocks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2554BF03-EC23-4DEF-9C46-7D0D697E20AD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bldLvl="0" animBg="1"/>
      <p:bldP spid="1028" grpId="0" bldLvl="0"/>
    </p:bldLst>
  </p:timing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57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58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59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60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1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2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3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4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5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6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ftr" idx="7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sldNum" idx="8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AEBF0F97-B60A-4C5D-A2E0-FAFDD6C4E39F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dt" idx="9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73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74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75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76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77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78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79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80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81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82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83" name="TextBox 23"/>
          <p:cNvSpPr/>
          <p:nvPr/>
        </p:nvSpPr>
        <p:spPr>
          <a:xfrm>
            <a:off x="482760" y="79020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“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84" name="TextBox 24"/>
          <p:cNvSpPr/>
          <p:nvPr/>
        </p:nvSpPr>
        <p:spPr>
          <a:xfrm>
            <a:off x="6747840" y="288648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”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ftr" idx="10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sldNum" idx="11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026CB8A6-9FC9-46F7-9A53-4B16C44EEF2A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dt" idx="12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91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92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93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94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5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6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7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8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9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00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ftr" idx="13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sldNum" idx="14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3C93DDA0-16F3-4DCE-92BA-0E0479A94C49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dt" idx="15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07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08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09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10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1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2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3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4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5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6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17" name="TextBox 23"/>
          <p:cNvSpPr/>
          <p:nvPr/>
        </p:nvSpPr>
        <p:spPr>
          <a:xfrm>
            <a:off x="482760" y="79020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“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18" name="TextBox 24"/>
          <p:cNvSpPr/>
          <p:nvPr/>
        </p:nvSpPr>
        <p:spPr>
          <a:xfrm>
            <a:off x="6747840" y="288648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”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ftr" idx="16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sldNum" idx="17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8995446-74E2-4016-9C4B-086C8AD8D6D6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 type="dt" idx="18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25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26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27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28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29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0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1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2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3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4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ftr" idx="19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 type="sldNum" idx="20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5A92AC9-DE99-4845-92F0-42B8A01F1367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38" name="PlaceHolder 4"/>
          <p:cNvSpPr>
            <a:spLocks noGrp="1"/>
          </p:cNvSpPr>
          <p:nvPr>
            <p:ph type="dt" idx="21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/>
    <p:bodyStyle/>
    <p:otherStyle/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41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42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43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44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5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6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7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8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9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50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 type="ftr" idx="22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 type="sldNum" idx="23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D2E30B5C-11A2-4580-A541-BB2C1093D2E3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54" name="PlaceHolder 4"/>
          <p:cNvSpPr>
            <a:spLocks noGrp="1"/>
          </p:cNvSpPr>
          <p:nvPr>
            <p:ph type="dt" idx="24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/>
    <p:bodyStyle/>
    <p:otherStyle/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57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58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59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60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1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2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3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4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5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6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 type="ftr" idx="25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69" name="PlaceHolder 3"/>
          <p:cNvSpPr>
            <a:spLocks noGrp="1"/>
          </p:cNvSpPr>
          <p:nvPr>
            <p:ph type="sldNum" idx="26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D3AFB4C-98D1-409D-8C77-ADEB0BC602DB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70" name="PlaceHolder 4"/>
          <p:cNvSpPr>
            <a:spLocks noGrp="1"/>
          </p:cNvSpPr>
          <p:nvPr>
            <p:ph type="dt" idx="27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/>
    <p:bodyStyle/>
    <p:otherStyle/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2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73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74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75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76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77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78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79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80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81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82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 type="ftr" idx="28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sldNum" idx="29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AD7C6712-858F-4E32-91E7-579C0D87E794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86" name="PlaceHolder 4"/>
          <p:cNvSpPr>
            <a:spLocks noGrp="1"/>
          </p:cNvSpPr>
          <p:nvPr>
            <p:ph type="dt" idx="30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tags" Target="../tags/tag3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PlaceHolder 1"/>
          <p:cNvSpPr>
            <a:spLocks noGrp="1"/>
          </p:cNvSpPr>
          <p:nvPr>
            <p:ph type="title"/>
          </p:nvPr>
        </p:nvSpPr>
        <p:spPr>
          <a:xfrm>
            <a:off x="213925" y="1916115"/>
            <a:ext cx="8565840" cy="2805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altLang="en-US" sz="3200" b="1">
                <a:solidFill>
                  <a:schemeClr val="accent2">
                    <a:lumMod val="50000"/>
                  </a:schemeClr>
                </a:solidFill>
              </a:rPr>
              <a:t>ОСНОВИ ПРОФЕСІЙНОЇ ЕТИКИ В МАРКЕТИНГУ</a:t>
            </a:r>
            <a:br>
              <a:rPr sz="3200">
                <a:solidFill>
                  <a:schemeClr val="accent1">
                    <a:lumMod val="75000"/>
                  </a:schemeClr>
                </a:solidFill>
              </a:rPr>
            </a:br>
            <a:endParaRPr lang="uk-UA" sz="3200" b="0" u="none" strike="noStrike">
              <a:solidFill>
                <a:schemeClr val="accent1">
                  <a:lumMod val="75000"/>
                </a:schemeClr>
              </a:solidFill>
              <a:uFillTx/>
              <a:latin typeface="Arial" panose="020B0604020202020204"/>
            </a:endParaRPr>
          </a:p>
        </p:txBody>
      </p:sp>
      <p:sp>
        <p:nvSpPr>
          <p:cNvPr id="270" name="PlaceHolder 2"/>
          <p:cNvSpPr>
            <a:spLocks noGrp="1"/>
          </p:cNvSpPr>
          <p:nvPr>
            <p:ph type="subTitle"/>
          </p:nvPr>
        </p:nvSpPr>
        <p:spPr>
          <a:xfrm>
            <a:off x="720680" y="188845"/>
            <a:ext cx="8059680" cy="3090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ТЕРНОПІЛЬСЬКИЙ ФАХОВИЙ КОЛЕДЖ 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ХАРЧОВИХ ТЕХНОЛОГІЙ І ТОРГІВЛІ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ЦИКЛОВА КОМІСІЯ ПІДПРИЄМНИЦТВА, ТОРГІВЛІ І МАРКЕТИНГУ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24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СИЛАБУС</a:t>
            </a:r>
            <a:endParaRPr lang="uk-UA" sz="2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24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ОСВІТНЬОГО  КОМПОНЕНТА</a:t>
            </a:r>
            <a:endParaRPr lang="uk-UA" sz="2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2" name="TextBox 3"/>
          <p:cNvSpPr/>
          <p:nvPr/>
        </p:nvSpPr>
        <p:spPr>
          <a:xfrm>
            <a:off x="1331595" y="116205"/>
            <a:ext cx="6694805" cy="70421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000" b="1" cap="all" dirty="0">
                <a:solidFill>
                  <a:schemeClr val="accent6">
                    <a:lumMod val="7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sym typeface="+mn-ea"/>
              </a:rPr>
              <a:t>ОСНОВНІ Й ДОПОМІЖНІ  ІНФОРМАЦІЙНІ  ДЖЕРЕЛА: </a:t>
            </a:r>
            <a:endParaRPr lang="uk-UA" sz="2000" b="1" u="none" strike="noStrike" cap="all" dirty="0">
              <a:solidFill>
                <a:schemeClr val="accent6">
                  <a:lumMod val="75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FillTx/>
              <a:latin typeface="Arial" panose="020B0604020202020204"/>
              <a:sym typeface="+mn-ea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35560" y="764540"/>
            <a:ext cx="9029065" cy="5917565"/>
          </a:xfrm>
          <a:prstGeom prst="rect">
            <a:avLst/>
          </a:prstGeom>
        </p:spPr>
        <p:txBody>
          <a:bodyPr wrap="square">
            <a:noAutofit/>
          </a:bodyPr>
          <a:p>
            <a:pPr algn="ctr" defTabSz="266700">
              <a:lnSpc>
                <a:spcPct val="114000"/>
              </a:lnSpc>
            </a:pPr>
            <a:r>
              <a:rPr lang="en-US" altLang="en-US" sz="1400" b="1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Основна література</a:t>
            </a:r>
            <a:endParaRPr lang="en-US" altLang="en-US" sz="1400" b="1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1.Балджи М.Д. Етика бізнесу: навчальний посібник – К. : ФОП Гуляєва В.М., 2021. 332с.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2.Сушик І.В. Етика бізнесу: навч. посіб./ І.В. Сушик, О.Г. Сушик, Я.М. Мартинюк, В.В. Вісин – Луцьк: РВВ Луцький НТУ, 2019. 268 c.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Решетнікова І. Етичний маркетинг як концепція маркетингової діяльності: [Електронний ресурс]. – Режим доступу: https://mmi.fem.sumdu.edu.ua/sites/default/files/mmi2012_4_91_96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ctr" defTabSz="266700">
              <a:lnSpc>
                <a:spcPct val="114000"/>
              </a:lnSpc>
            </a:pPr>
            <a:r>
              <a:rPr lang="en-US" altLang="en-US" sz="1400" b="1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Допоміжна література</a:t>
            </a:r>
            <a:endParaRPr lang="en-US" altLang="en-US" sz="1400" b="1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1.Борисова Т. М. Маркетинг некомерційних організацій у розрізі сфер діяльності : теорія і практика : моногр. Тернопіль : Астон, 2020. 284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2.Довгань Ю. В. Маркетинг сталого розвитку: досвід ЄС / Ю. В. Довгань, Л. П. Середницька // Економіка та суспільство. 2023. </a:t>
            </a:r>
            <a:r>
              <a:rPr lang="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№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49.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3.Іванечко Н. Маркетинг : навч. посіб. / Н. Іванечко [та ін.] ; за ред. Н. Р. Іванечко. Тернопіль : ЗУНУ, 2021. 180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4.Ілляшенко С. М. Маркетинг підприємства : підручник. Київ : Маркетинг. Екон. теорія, 2023. 234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5.Косенко О. П. Маркетингова діяльність підприємств : підручник / за заг. ред. О. П. Косенка. 2-ге вид., зі змін. і допов. Харків : ТОВ </a:t>
            </a:r>
            <a:r>
              <a:rPr lang="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«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Оберіг</a:t>
            </a:r>
            <a:r>
              <a:rPr lang="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»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, 2023. 180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6.Котлер Ф. Маркетинг 4.0. Від традиційного до цифрового. Київ : КМ-Букс, 2021. 208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7.Котлер Ф. Основи маркетингу. Класичне видання. Київ : Діалектика, 2023. 622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8.Куденко Н. Стратегічний маркетинг : навч. посіб. 2-ге вид., без змін. Київ : КНЕУ, 2020. 152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9.Маркетинг : навч. посіб. / С. І. Чеботар [та ін.]. Київ : Наш час, 2017. 504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</a:pP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</a:pP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2" name="TextBox 3"/>
          <p:cNvSpPr/>
          <p:nvPr/>
        </p:nvSpPr>
        <p:spPr>
          <a:xfrm>
            <a:off x="1331595" y="116205"/>
            <a:ext cx="6694805" cy="70421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000" b="1" cap="all" dirty="0">
                <a:solidFill>
                  <a:schemeClr val="accent6">
                    <a:lumMod val="7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sym typeface="+mn-ea"/>
              </a:rPr>
              <a:t>ОСНОВНІ Й ДОПОМІЖНІ  ІНФОРМАЦІЙНІ  ДЖЕРЕЛА: </a:t>
            </a:r>
            <a:endParaRPr lang="uk-UA" sz="2000" b="1" u="none" strike="noStrike" cap="all" dirty="0">
              <a:solidFill>
                <a:schemeClr val="accent6">
                  <a:lumMod val="75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FillTx/>
              <a:latin typeface="Arial" panose="020B0604020202020204"/>
              <a:sym typeface="+mn-ea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35560" y="764540"/>
            <a:ext cx="9029065" cy="5917565"/>
          </a:xfrm>
          <a:prstGeom prst="rect">
            <a:avLst/>
          </a:prstGeom>
        </p:spPr>
        <p:txBody>
          <a:bodyPr wrap="square">
            <a:noAutofit/>
          </a:bodyPr>
          <a:p>
            <a:pPr algn="just" defTabSz="266700">
              <a:lnSpc>
                <a:spcPct val="114000"/>
              </a:lnSpc>
            </a:pP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10.Маркетинг промислового підприємства : навч. посіб. / А. І. Яковлєв [та ін.] ; за ред. А. І. Яковлєва, М. І. Ларки. Київ : Кондор, 2019. 496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11.Маркетинг послуг : навч. посіб. / Т. В. Григорчук [та ін.]. Київ : Видавництво, 2021. 320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12.Павлов К. В. Маркетинг: теорія і практика : підручник / К. В. Павлов [та ін.]. Луцьк : СПД Гадяк Жанна Володимирівна, 2022. 408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13.Парсяк В. Н. Маркетинг. Сучасні концепції та технології : підручник. Херсон : Олді-плюс, 2021. 294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14.Полторак В. А. Маркетингові дослідження : навч. посіб. / В. А. Полторак, О. Ю. Красовська, І. В. Тараненко. Київ : Центр учбової літератури, 2022. 356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15.Примак Т. О. Маркетингові аспекти просування послуг / Т. О. Примак, А. М. Костюченко. URL: http://www.nbuv.gov.ua/portal/natural/Vnulp/Logistyka/2008_633/84.pdf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16.Сенишин О. С. Маркетинг : навч. посіб. / О. С. Сенишин, О. В. Кривешко. Львів : Львів. нац. ун-т ім. Івана Франка, 2020. 347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17.Турченюк М. О. Маркетинг : підручник / М. О. Турченюк, М. Д. Швець. Київ : Знання, 2021. 318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18.Чеченюк І. Нейромаркетинг як інструмент збільшення обсягів продажу / І. Чеченюк // Нарощування фінансово-економічного потенціалу суб’єктів економічних відносин як основа поступального розвитку територіально-господарських систем : монографія / В. Левицький [та ін.] ; за заг. ред. О. Панухник. Тернопіль : ФОП Паляниця В. А., 2021. С. 209.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ctr" defTabSz="266700">
              <a:lnSpc>
                <a:spcPct val="114000"/>
              </a:lnSpc>
            </a:pPr>
            <a:r>
              <a:rPr lang="en-US" altLang="zh-CN" sz="1400" b="1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Інформаційні ресурси в Інтернеті</a:t>
            </a:r>
            <a:endParaRPr lang="en-US" altLang="zh-CN" sz="1400" b="1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  <a:buFont typeface="Times New Roman" panose="02020603050405020304"/>
              <a:buAutoNum type="arabicPeriod"/>
            </a:pP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Інформаційні ресурси в Інтернеті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buFont typeface="Times New Roman" panose="02020603050405020304"/>
              <a:buAutoNum type="arabicPeriod"/>
            </a:pP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Портал для управлінців. URL: http://blog.management.com.ua/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buFont typeface="Times New Roman" panose="02020603050405020304"/>
              <a:buAutoNum type="arabicPeriod"/>
            </a:pP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Інтернет-портал для управлінців (Маркетинг). URL: http://www.management.com.ua/marketing/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buFont typeface="Times New Roman" panose="02020603050405020304"/>
              <a:buAutoNum type="arabicPeriod"/>
            </a:pP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Проект для інноваційних менеджерів. Маркетинг і продаж. URL: http://innovations.com.ua/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</a:pP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title"/>
          </p:nvPr>
        </p:nvSpPr>
        <p:spPr>
          <a:xfrm>
            <a:off x="107640" y="260640"/>
            <a:ext cx="8226360" cy="2798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ctr">
              <a:buNone/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graphicFrame>
        <p:nvGraphicFramePr>
          <p:cNvPr id="272" name="Таблица 3"/>
          <p:cNvGraphicFramePr/>
          <p:nvPr/>
        </p:nvGraphicFramePr>
        <p:xfrm>
          <a:off x="-360" y="0"/>
          <a:ext cx="9143640" cy="6855840"/>
        </p:xfrm>
        <a:graphic>
          <a:graphicData uri="http://schemas.openxmlformats.org/drawingml/2006/table">
            <a:tbl>
              <a:tblPr/>
              <a:tblGrid>
                <a:gridCol w="2342520"/>
                <a:gridCol w="3885480"/>
                <a:gridCol w="2915640"/>
              </a:tblGrid>
              <a:tr h="661680">
                <a:tc rowSpan="3">
                  <a:txBody>
                    <a:bodyPr>
                      <a:spAutoFit/>
                    </a:bodyPr>
                    <a:p>
                      <a:endParaRPr lang="uk-UA" sz="1800" b="1" u="none" strike="noStrike">
                        <a:solidFill>
                          <a:srgbClr val="00B0F0"/>
                        </a:solidFill>
                        <a:uFillTx/>
                        <a:latin typeface="Trebuchet MS" panose="020B0603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Times New Roman" panose="02020603050405020304"/>
                        </a:rPr>
                        <a:t>ГАЛУЗЬ ЗНАНЬ 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lt1"/>
                          </a:solidFill>
                          <a:uFillTx/>
                          <a:latin typeface="Times New Roman" panose="02020603050405020304"/>
                        </a:rPr>
                        <a:t>07 УПРАВЛІННЯ ТА АДМІНІСТРУВАННЯ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66168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Спеціальність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075 МАРКЕТИНГ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81612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Освітньо - професійна програма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МАРКЕТИНГ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61680">
                <a:tc rowSpan="7"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7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ГОТЕЛЬНО-РЕСТОРАННОГО БІЗНЕСУ ТА </a:t>
                      </a: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ПІДПРИЄМНИЦТВА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Освітньо - професійний ступінь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фаховий молодший бакалавр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6168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Статус освітнього компонента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обов’язковий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8340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Мова викладання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Українська</a:t>
                      </a:r>
                      <a:endParaRPr lang="uk-UA" sz="1800" b="1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5720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Кількість кредитів ЄКТС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 </a:t>
                      </a: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3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6168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Розподіл за видами занять та годинами навчання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90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151272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аудиторні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лекційні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практичні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семінарські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самостійна робота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60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36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4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sym typeface="+mn-ea"/>
                        </a:rPr>
                        <a:t>20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30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800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Форма підсумкового контролю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залік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273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251640" y="404640"/>
            <a:ext cx="1725120" cy="15793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4" name="Прямоугольник 3"/>
          <p:cNvSpPr/>
          <p:nvPr/>
        </p:nvSpPr>
        <p:spPr>
          <a:xfrm>
            <a:off x="35560" y="404495"/>
            <a:ext cx="8799195" cy="54914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Мета: </a:t>
            </a:r>
            <a:r>
              <a:rPr lang="en-US" altLang="en-US" sz="180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формування системи знань з порівняльного історико-психологічного аналізу розвитку етики на основі вивчення моральних стандартів досвіду різних країн; формування уміння орієнтуватись у сфері економічних відносин з метою використання практичних принципів для вирішення сучасних проблем; формування у здобувачів освіти розуміння системи цінностей, поглядів, норм поведінки ділових людей, засвоєння основних теоретичних положень та вироблення необхідних практичних навичок, що дозволяють підвищити її ефективність в управлінській діяльності</a:t>
            </a:r>
            <a:endParaRPr lang="en-US" altLang="en-US" sz="180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Завдання: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endParaRPr lang="en-US" altLang="en-US" sz="18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r>
              <a:rPr lang="en-US" altLang="en-US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•засвоєння теоретичних засад та практичних вмінь етичної  ділової поведінки;</a:t>
            </a:r>
            <a:endParaRPr lang="en-US" altLang="en-US" sz="18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r>
              <a:rPr lang="en-US" altLang="en-US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•оволодіння прийомами та нормами розв’язання практичних ситуацій;</a:t>
            </a:r>
            <a:endParaRPr lang="en-US" altLang="en-US" sz="18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r>
              <a:rPr lang="en-US" altLang="en-US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•формування свідомого професіонала, здатного ефективно та  високоморально виконувати свої функціональні обов’язки;</a:t>
            </a:r>
            <a:endParaRPr lang="en-US" altLang="en-US" sz="18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r>
              <a:rPr lang="en-US" altLang="en-US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•оволодіння правилами та нормами ділового етикету. </a:t>
            </a:r>
            <a:r>
              <a:rPr lang="uk-UA" sz="10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endParaRPr lang="uk-UA" sz="1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uk-UA" sz="2400" b="1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  <a:sym typeface="+mn-ea"/>
              </a:rPr>
              <a:t>Програмні результати навчання:</a:t>
            </a:r>
            <a:endParaRPr lang="uk-UA" sz="2400" b="1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DejaVu Sans"/>
              <a:sym typeface="+mn-ea"/>
            </a:endParaRPr>
          </a:p>
        </p:txBody>
      </p:sp>
      <p:sp>
        <p:nvSpPr>
          <p:cNvPr id="275" name="Прямоугольник 2"/>
          <p:cNvSpPr/>
          <p:nvPr/>
        </p:nvSpPr>
        <p:spPr>
          <a:xfrm>
            <a:off x="35560" y="764540"/>
            <a:ext cx="8933180" cy="147383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РН6. Досліджувати  поведінку  ринкових суб’єктів у маркетинговому середовищі.</a:t>
            </a:r>
            <a:endParaRPr lang="en-US" altLang="en-US" sz="1800" b="1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РН13.Проявляти ініціативу та підприємливість для досягнення професійної мети.</a:t>
            </a:r>
            <a:endParaRPr lang="en-US" altLang="en-US" sz="1800" b="1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РН16. Демонструвати відповідальність у ставленні до моральних, культурних, наукових цінностей і досягнень суспільства у професійній маркетинговій діяльності.</a:t>
            </a:r>
            <a:endParaRPr lang="en-US" altLang="en-US" sz="1800" b="1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Title 1"/>
          <p:cNvSpPr>
            <a:spLocks noGrp="1"/>
          </p:cNvSpPr>
          <p:nvPr/>
        </p:nvSpPr>
        <p:spPr>
          <a:xfrm>
            <a:off x="323850" y="184435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/>
            <a:r>
              <a:rPr lang="uk-UA" sz="2400" b="1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  <a:sym typeface="+mn-ea"/>
              </a:rPr>
              <a:t>КОМПЕТЕНТНОСТІ</a:t>
            </a:r>
            <a:endParaRPr lang="en-US" sz="2400"/>
          </a:p>
        </p:txBody>
      </p:sp>
      <p:sp>
        <p:nvSpPr>
          <p:cNvPr id="5" name="Прямоугольник 2"/>
          <p:cNvSpPr/>
          <p:nvPr/>
        </p:nvSpPr>
        <p:spPr>
          <a:xfrm>
            <a:off x="35560" y="2420620"/>
            <a:ext cx="8933180" cy="258191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ea typeface="DejaVu Sans"/>
                <a:cs typeface="Times New Roman" panose="02020603050405020304" charset="0"/>
              </a:rPr>
              <a:t>У результаті навчання здобувач освіти повинен отримати</a:t>
            </a:r>
            <a:endParaRPr lang="uk-UA" sz="18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ea typeface="DejaVu Sans"/>
                <a:cs typeface="Times New Roman" panose="02020603050405020304" charset="0"/>
              </a:rPr>
              <a:t>загальні компетентності: </a:t>
            </a:r>
            <a:endParaRPr lang="uk-UA" sz="18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3К 3. Здатність застосовувати знання у практичних ситуаціях.</a:t>
            </a:r>
            <a:endParaRPr lang="en-US" altLang="en-US" sz="18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ЗК 8. Здатність працювати в команді.</a:t>
            </a:r>
            <a:endParaRPr lang="en-US" altLang="en-US" sz="18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endParaRPr lang="en-US" altLang="en-US" sz="18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ea typeface="Calibri" panose="020F0502020204030204"/>
                <a:cs typeface="Times New Roman" panose="02020603050405020304" charset="0"/>
              </a:rPr>
              <a:t>спеціальні компетентності:</a:t>
            </a:r>
            <a:endParaRPr lang="uk-UA" sz="18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 15. Здатність до професійного самовдосконалення, самоосвіти в умовах мінливого середовища та підвищення рівня кваліфікації відповідно до потреб ринку праці.</a:t>
            </a:r>
            <a:endParaRPr lang="en-US" altLang="en-US" sz="18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7" name="Прямоугольник 1"/>
          <p:cNvSpPr/>
          <p:nvPr/>
        </p:nvSpPr>
        <p:spPr>
          <a:xfrm>
            <a:off x="2051530" y="188595"/>
            <a:ext cx="4568760" cy="51943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ea typeface="DejaVu Sans"/>
                <a:cs typeface="Times New Roman" panose="02020603050405020304" charset="0"/>
              </a:rPr>
              <a:t>СТРУКТУРА КУРСУ</a:t>
            </a:r>
            <a:endParaRPr lang="uk-UA" sz="2800" b="1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ea typeface="DejaVu Sans"/>
              <a:cs typeface="Times New Roman" panose="02020603050405020304" charset="0"/>
            </a:endParaRPr>
          </a:p>
        </p:txBody>
      </p:sp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179705" y="692150"/>
          <a:ext cx="8743315" cy="5715635"/>
        </p:xfrm>
        <a:graphic>
          <a:graphicData uri="http://schemas.openxmlformats.org/drawingml/2006/table">
            <a:tbl>
              <a:tblPr/>
              <a:tblGrid>
                <a:gridCol w="848360"/>
                <a:gridCol w="6517640"/>
                <a:gridCol w="1377315"/>
              </a:tblGrid>
              <a:tr h="31623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№ з/п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ЛЕКЦІЇ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К-ть годин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Тема 1. Професійна етика: виникнення та призначення в суспільстві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Тема 2. Професійна етика та моральна свідомість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Тема 3. Природа та значення етики маркетингу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86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Тема 4. Етика в маркетингу – наука про сумісність бізнесу і моралі 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9304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5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Тема 5. Розуміння етичних норм поведінки у маркетингу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6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Тема 6. Етичні   проблеми в маркетингу 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860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7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Тема 7. Соціально- етичний маркетинг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955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8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Тема 8. Розуміння соціальної відповідальності в маркетингу 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082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9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Тема 9. Правові      аспекти маркетингової діяльності в Україні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971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10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Тема 10. Ділова етика в маркетинговому  управлінні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120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11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Тема 11. Особливості іміджу бізнесу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3177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12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Тема 12. Корпоративна культура 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92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13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Тема 13. Інформаційна культура 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92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14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Тема 14. Діловий етикет 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92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15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Тема 15. Стиль та імідж ділової людини 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92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16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Тема 16. Етичні проблеми проведення маркетингових досліджень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92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17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Тема 17. Проблеми етики комплексу маркетингу 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en-US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uk-UA" altLang="en-US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92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18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US" altLang="en-US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Тема 18. Етичні засади рекламної комунікації</a:t>
                      </a:r>
                      <a:endParaRPr lang="en-US" altLang="en-US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en-US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uk-UA" altLang="en-US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406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РАЗОМ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36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179705" y="404495"/>
          <a:ext cx="8743315" cy="5269230"/>
        </p:xfrm>
        <a:graphic>
          <a:graphicData uri="http://schemas.openxmlformats.org/drawingml/2006/table">
            <a:tbl>
              <a:tblPr/>
              <a:tblGrid>
                <a:gridCol w="848360"/>
                <a:gridCol w="6517640"/>
                <a:gridCol w="1377315"/>
              </a:tblGrid>
              <a:tr h="31623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№ з/п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ТЕМА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К-ть годин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Соціальна відповідальність в маркетингу</a:t>
                      </a:r>
                      <a:endParaRPr lang="en-US" altLang="en-US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Етичні кодекси в маркетингу</a:t>
                      </a:r>
                      <a:endParaRPr lang="en-US" altLang="en-US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406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РАЗОМ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80" name="TextBox 8"/>
          <p:cNvSpPr/>
          <p:nvPr/>
        </p:nvSpPr>
        <p:spPr>
          <a:xfrm>
            <a:off x="2268075" y="44650"/>
            <a:ext cx="458784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ПРАКТИЧНІ ЗАНЯТТЯ</a:t>
            </a:r>
            <a:endParaRPr lang="uk-UA" sz="1800" b="1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DejaVu Sans"/>
            </a:endParaRPr>
          </a:p>
        </p:txBody>
      </p:sp>
      <p:sp>
        <p:nvSpPr>
          <p:cNvPr id="2" name="TextBox 8"/>
          <p:cNvSpPr/>
          <p:nvPr/>
        </p:nvSpPr>
        <p:spPr>
          <a:xfrm>
            <a:off x="2339830" y="1851225"/>
            <a:ext cx="458784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СЕМІНАРСЬКІ ЗАНЯТТЯ</a:t>
            </a:r>
            <a:endParaRPr lang="uk-UA" sz="1800" b="1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DejaVu Sans"/>
            </a:endParaRPr>
          </a:p>
        </p:txBody>
      </p:sp>
      <p:graphicFrame>
        <p:nvGraphicFramePr>
          <p:cNvPr id="3" name="Таблица 2"/>
          <p:cNvGraphicFramePr/>
          <p:nvPr>
            <p:custDataLst>
              <p:tags r:id="rId2"/>
            </p:custDataLst>
          </p:nvPr>
        </p:nvGraphicFramePr>
        <p:xfrm>
          <a:off x="252095" y="2276475"/>
          <a:ext cx="8743315" cy="5269230"/>
        </p:xfrm>
        <a:graphic>
          <a:graphicData uri="http://schemas.openxmlformats.org/drawingml/2006/table">
            <a:tbl>
              <a:tblPr/>
              <a:tblGrid>
                <a:gridCol w="848360"/>
                <a:gridCol w="6517640"/>
                <a:gridCol w="1377315"/>
              </a:tblGrid>
              <a:tr h="31623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№ з/п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ТЕМА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К-ть годин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Професійна етика: виникнення та призначення в суспільстві 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Значення професійної етики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048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Етичні норми та проблеми в маркетингу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86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Соціально-етичний маркетинг та соціальна відповідальність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9304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5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Правові      аспекти маркетингової</a:t>
                      </a:r>
                      <a:r>
                        <a:rPr lang="uk-UA" altLang="en-US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діяльності в Україні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6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Ділова етика в</a:t>
                      </a:r>
                      <a:r>
                        <a:rPr lang="uk-UA" altLang="en-US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маркетинговому  управлінні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860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7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Особливості іміджу бізнесу та корпоративна культура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955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8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Інформаційна культура, діловий етикет,</a:t>
                      </a:r>
                      <a:r>
                        <a:rPr lang="uk-UA" altLang="en-US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 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стиль та імідж ділової людини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955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9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Етичні проблеми проведення маркетингових досліджень та комплексу маркетингу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en-US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uk-UA" altLang="en-US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955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10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Етичні</a:t>
                      </a:r>
                      <a:r>
                        <a:rPr lang="uk-UA" altLang="en-US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засади рекламної комунікації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en-US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uk-UA" altLang="en-US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406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РАЗОМ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20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7" name="Прямоугольник 1"/>
          <p:cNvSpPr/>
          <p:nvPr/>
        </p:nvSpPr>
        <p:spPr>
          <a:xfrm>
            <a:off x="2555720" y="0"/>
            <a:ext cx="4568760" cy="51943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ea typeface="DejaVu Sans"/>
                <a:cs typeface="Times New Roman" panose="02020603050405020304" charset="0"/>
              </a:rPr>
              <a:t>САМОСТІЙНА РОБОТА</a:t>
            </a:r>
            <a:endParaRPr lang="uk-UA" sz="2800" b="1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ea typeface="DejaVu Sans"/>
              <a:cs typeface="Times New Roman" panose="02020603050405020304" charset="0"/>
            </a:endParaRPr>
          </a:p>
        </p:txBody>
      </p:sp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179705" y="476250"/>
          <a:ext cx="8743315" cy="6109970"/>
        </p:xfrm>
        <a:graphic>
          <a:graphicData uri="http://schemas.openxmlformats.org/drawingml/2006/table">
            <a:tbl>
              <a:tblPr/>
              <a:tblGrid>
                <a:gridCol w="848360"/>
                <a:gridCol w="6517640"/>
                <a:gridCol w="1377315"/>
              </a:tblGrid>
              <a:tr h="31623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№ з/п</a:t>
                      </a:r>
                      <a:endParaRPr lang="uk-UA" sz="1800" b="0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ТЕМА</a:t>
                      </a:r>
                      <a:endParaRPr lang="uk-UA" sz="1800" b="1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К-ть годин</a:t>
                      </a:r>
                      <a:endParaRPr lang="uk-UA" sz="1800" b="0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  <a:endParaRPr lang="uk-UA" sz="1400" b="1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Особливості етики різних професій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endParaRPr lang="uk-UA" sz="1400" b="1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Ділова етика в бізнесі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  <a:endParaRPr lang="uk-UA" sz="1400" b="1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Формування моральної культури в організації.</a:t>
                      </a:r>
                      <a:endParaRPr lang="en-US" altLang="zh-CN" sz="1400" b="1" i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86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uk-UA" sz="1400" b="1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Інвайронменталізм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2</a:t>
                      </a:r>
                      <a:endParaRPr lang="uk-UA" altLang="en-US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9304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5</a:t>
                      </a:r>
                      <a:endParaRPr lang="uk-UA" sz="1400" b="1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Етика налагодження збуту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2</a:t>
                      </a:r>
                      <a:endParaRPr lang="uk-UA" altLang="en-US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6</a:t>
                      </a:r>
                      <a:endParaRPr lang="uk-UA" sz="1400" b="1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Напрями діяльності Української АсоціаціїМаркетингу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2</a:t>
                      </a:r>
                      <a:endParaRPr lang="uk-UA" altLang="en-US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860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7</a:t>
                      </a:r>
                      <a:endParaRPr lang="uk-UA" sz="1400" b="1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SimSun" panose="02010600030101010101" pitchFamily="2" charset="-122"/>
                          <a:cs typeface="Times New Roman" panose="02020603050405020304" charset="0"/>
                        </a:rPr>
                        <a:t>Принципи прийняття управлінських рішень з точки зору ділової етики</a:t>
                      </a:r>
                      <a:endParaRPr lang="en-US" altLang="zh-CN" sz="1400" b="1" i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 charset="0"/>
                        <a:ea typeface="SimSun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955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8</a:t>
                      </a:r>
                      <a:endParaRPr lang="uk-UA" sz="1400" b="1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Імідж менеджера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2</a:t>
                      </a:r>
                      <a:endParaRPr lang="uk-UA" altLang="en-US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082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9</a:t>
                      </a:r>
                      <a:endParaRPr lang="uk-UA" sz="1400" b="1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Формування корпоративної ідентичності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971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10</a:t>
                      </a:r>
                      <a:endParaRPr lang="uk-UA" sz="1400" b="1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Конфіденційність і безпека документів та матеріалів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120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11</a:t>
                      </a:r>
                      <a:endParaRPr lang="uk-UA" sz="1400" b="1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Етикет індивідуального робочого місця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2</a:t>
                      </a:r>
                      <a:endParaRPr lang="uk-UA" altLang="en-US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3177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12</a:t>
                      </a:r>
                      <a:endParaRPr lang="uk-UA" sz="1400" b="1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Міміка, жести, поза – важливі складові професійного іміджу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92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13</a:t>
                      </a:r>
                      <a:endParaRPr lang="uk-UA" sz="1400" b="1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Етичні проблеми, які торкаються дослідницьких компаній у процесі проведення маркетингових досліджень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2</a:t>
                      </a:r>
                      <a:endParaRPr lang="uk-UA" altLang="en-US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92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14</a:t>
                      </a:r>
                      <a:endParaRPr lang="uk-UA" sz="1400" b="1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Проблеми етики просування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2</a:t>
                      </a:r>
                      <a:endParaRPr lang="uk-UA" altLang="en-US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92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15</a:t>
                      </a:r>
                      <a:endParaRPr lang="uk-UA" sz="1400" b="1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Регулювання етичних стандартів рекламної комунікації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406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400" b="1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РАЗОМ</a:t>
                      </a:r>
                      <a:endParaRPr lang="uk-UA" sz="1400" b="1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30</a:t>
                      </a:r>
                      <a:endParaRPr lang="uk-UA" sz="1400" b="1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7" name="TextBox 8"/>
          <p:cNvSpPr/>
          <p:nvPr/>
        </p:nvSpPr>
        <p:spPr>
          <a:xfrm>
            <a:off x="2051540" y="620440"/>
            <a:ext cx="458784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КРИТЕРІЇ ОЦІНЮВАННЯ</a:t>
            </a:r>
            <a:endParaRPr lang="uk-UA" sz="1800" b="1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88" name="TextBox 4"/>
          <p:cNvSpPr/>
          <p:nvPr/>
        </p:nvSpPr>
        <p:spPr>
          <a:xfrm>
            <a:off x="323850" y="1268730"/>
            <a:ext cx="8580755" cy="372046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Оцінювання здійснюється за 4-бальною шкалою. 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Робота здобувача освіти на заняттях з </a:t>
            </a:r>
            <a:r>
              <a:rPr lang="uk-UA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освітнього компонента</a:t>
            </a: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 оцінюється за такими критеріями: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–відмінно (високий рівень, ґрунтовна аргументація відповіді);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–добре (високий рівень, часткова аргументація відповіді);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–задовільно (достатній рівень, не повна аргументація відповіді );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–не задовільно (низький рівень підготовки, відсутність відповіді).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Оцінювання результатів практичних занять відбувається за такими загальними критеріями: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-відмінно – завдання виконано повністю, відповідь обґрунтовано, висновки та пропозиції аргументовано і оформлено належним чином;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-добре – завдання виконано повністю, але допущено незначні неточності у розрахунках або оформленні; але за умови належного  оформлення завдання виконано не менше, ніж на 80%;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задовільно – завдання виконано не менш, ніж на 70% за умови належного оформлення; або не менше, ніж на 80% за умови припущення незначних помилок у розрахунках або оформленні.</a:t>
            </a:r>
            <a:r>
              <a:rPr lang="uk-UA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	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590" algn="just" defTabSz="457200">
              <a:lnSpc>
                <a:spcPct val="100000"/>
              </a:lnSpc>
            </a:pPr>
            <a:endParaRPr lang="uk-UA" sz="1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590" algn="just" defTabSz="457200">
              <a:lnSpc>
                <a:spcPct val="100000"/>
              </a:lnSpc>
            </a:pPr>
            <a:endParaRPr lang="uk-UA" sz="1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pic>
        <p:nvPicPr>
          <p:cNvPr id="5" name="Picture 4"/>
          <p:cNvPicPr/>
          <p:nvPr/>
        </p:nvPicPr>
        <p:blipFill>
          <a:blip r:embed="rId1"/>
          <a:stretch>
            <a:fillRect/>
          </a:stretch>
        </p:blipFill>
        <p:spPr>
          <a:xfrm>
            <a:off x="2843530" y="4508500"/>
            <a:ext cx="2857500" cy="1905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7" name="TextBox 8"/>
          <p:cNvSpPr/>
          <p:nvPr/>
        </p:nvSpPr>
        <p:spPr>
          <a:xfrm>
            <a:off x="2051540" y="44495"/>
            <a:ext cx="458784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КРИТЕРІЇ ОЦІНЮВАННЯ</a:t>
            </a:r>
            <a:endParaRPr lang="uk-UA" sz="1800" b="1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90" name="TextBox 4"/>
          <p:cNvSpPr/>
          <p:nvPr/>
        </p:nvSpPr>
        <p:spPr>
          <a:xfrm>
            <a:off x="107315" y="332105"/>
            <a:ext cx="8721090" cy="504380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</a:pPr>
            <a:endParaRPr lang="en-US" altLang="en-US" sz="14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ea typeface="Times New Roman" panose="02020603050405020304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Оцінка за семінарське заняття виставляється відповідно до наступних критеріїв:</a:t>
            </a:r>
            <a:endParaRPr lang="en-US" altLang="en-US" sz="140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Оцінка «відмінно» </a:t>
            </a:r>
            <a:r>
              <a:rPr lang="en-US" altLang="en-US" sz="140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- виставляється, якщо при тестуванні здобувач освіти відповів правильно на 90 і більше відсотків тестових завдань; при відповідях на запитання чи під час дискусії здобувач освіти виявив всебічні, систематизовані, глибокі знання програмного матеріалу, знання основних і додаткових джерел інформації передбачених програмою на рівні творчого використання. </a:t>
            </a:r>
            <a:endParaRPr lang="en-US" altLang="en-US" sz="140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Оцінка «добре»</a:t>
            </a:r>
            <a:r>
              <a:rPr lang="en-US" altLang="en-US" sz="140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 - виставляється, якщо при тестуванні здобувач освіти відповів правильно на 65-89 відсотків тестових завдань; при відповіді на запитання здобувач освіти виявив повне знання програмного матеріалу, обсягом, що необхідний для подальшого навчання і роботи, успішне виконання завдань і освоєння основної літератури, передбаченої програмою на рівні аналітичного відтворення. Здобувач освіти виявляє безумовне знання і розуміння матеріалу, проте не зовсім повно відповідає на запитання, припускається неточностей.</a:t>
            </a:r>
            <a:endParaRPr lang="en-US" altLang="en-US" sz="140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Оцінка «задовільно» </a:t>
            </a:r>
            <a:r>
              <a:rPr lang="en-US" altLang="en-US" sz="140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- виставляється, якщо при тестуванні здобувач освіти відповів правильно на 40-64 відсотки тестових завдань; при відповіді на запитання здобувач освіти виявив повне знання основного програмного матеріалу, обсягом що необхідний для подальшого навчання і роботи, здатність упоратися з виконанням завдань передбачених програмою на рівні репродуктивного відтворення, припускається неточностей.</a:t>
            </a:r>
            <a:endParaRPr lang="en-US" altLang="en-US" sz="140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Оцінка «незадовільно» </a:t>
            </a:r>
            <a:r>
              <a:rPr lang="en-US" altLang="en-US" sz="140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- виставляється, якщо при тестуванні здобувач освіти відповів правильно менше, ніж на 40 і більше відсотків тестових завдань; при відповіді на запитання здобувач освіти виявив серйозні прогалини в знаннях основного матеріалу, припустився принципових помилок при виконанні завдання на рівні нижче репродуктивного відтворення, не може проаналізувати певні явища чи процеси.</a:t>
            </a:r>
            <a:endParaRPr lang="en-US" altLang="en-US" sz="140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u="sng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Оцінка за атестацію</a:t>
            </a:r>
            <a:r>
              <a:rPr lang="en-US" altLang="en-US" sz="140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 є середнім арифметичним оцінок за всі практичні та семестрові заняття даного розділу (розділів). </a:t>
            </a:r>
            <a:endParaRPr lang="en-US" altLang="en-US" sz="140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u="sng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Оцінка на семестр </a:t>
            </a:r>
            <a:r>
              <a:rPr lang="en-US" altLang="en-US" sz="140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(залік) є середнім арифметичним усіх атестацій за семестр.</a:t>
            </a:r>
            <a:endParaRPr lang="en-US" altLang="en-US" sz="140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688*333"/>
  <p:tag name="TABLE_ENDDRAG_RECT" val="19*94*688*333"/>
</p:tagLst>
</file>

<file path=ppt/tags/tag2.xml><?xml version="1.0" encoding="utf-8"?>
<p:tagLst xmlns:p="http://schemas.openxmlformats.org/presentationml/2006/main">
  <p:tag name="TABLE_ENDDRAG_ORIGIN_RECT" val="688*333"/>
  <p:tag name="TABLE_ENDDRAG_RECT" val="19*94*688*333"/>
</p:tagLst>
</file>

<file path=ppt/tags/tag3.xml><?xml version="1.0" encoding="utf-8"?>
<p:tagLst xmlns:p="http://schemas.openxmlformats.org/presentationml/2006/main">
  <p:tag name="TABLE_ENDDRAG_ORIGIN_RECT" val="688*333"/>
  <p:tag name="TABLE_ENDDRAG_RECT" val="19*94*688*333"/>
</p:tagLst>
</file>

<file path=ppt/tags/tag4.xml><?xml version="1.0" encoding="utf-8"?>
<p:tagLst xmlns:p="http://schemas.openxmlformats.org/presentationml/2006/main">
  <p:tag name="TABLE_ENDDRAG_ORIGIN_RECT" val="688*333"/>
  <p:tag name="TABLE_ENDDRAG_RECT" val="19*94*688*333"/>
</p:tagLst>
</file>

<file path=ppt/theme/theme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Business Cooperate">
  <a:themeElements>
    <a:clrScheme name="Business Cooper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siness Cooperate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usiness Cooper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10925</Words>
  <Application>WPS Presentation</Application>
  <PresentationFormat/>
  <Paragraphs>504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14</vt:i4>
      </vt:variant>
      <vt:variant>
        <vt:lpstr>幻灯片标题</vt:lpstr>
      </vt:variant>
      <vt:variant>
        <vt:i4>11</vt:i4>
      </vt:variant>
    </vt:vector>
  </HeadingPairs>
  <TitlesOfParts>
    <vt:vector size="38" baseType="lpstr">
      <vt:lpstr>Arial</vt:lpstr>
      <vt:lpstr>SimSun</vt:lpstr>
      <vt:lpstr>Wingdings</vt:lpstr>
      <vt:lpstr>Arial</vt:lpstr>
      <vt:lpstr>DejaVu Sans</vt:lpstr>
      <vt:lpstr>Times New Roman</vt:lpstr>
      <vt:lpstr>Trebuchet MS</vt:lpstr>
      <vt:lpstr>Calibri</vt:lpstr>
      <vt:lpstr>Symbol</vt:lpstr>
      <vt:lpstr>Times New Roman</vt:lpstr>
      <vt:lpstr>Calibri</vt:lpstr>
      <vt:lpstr>Microsoft YaHei</vt:lpstr>
      <vt:lpstr>Arial Unicode MS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Business Cooperate</vt:lpstr>
      <vt:lpstr>ОРГАНІЗАЦІЯ МАРКЕТИНГОВОЇ ДІЯЛЬНОСТІ </vt:lpstr>
      <vt:lpstr>PowerPoint 演示文稿</vt:lpstr>
      <vt:lpstr>PowerPoint 演示文稿</vt:lpstr>
      <vt:lpstr>КОМПЕТЕНТНОСТІ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Чеченюк Ірина</cp:lastModifiedBy>
  <cp:revision>80</cp:revision>
  <cp:lastPrinted>2025-06-11T12:28:00Z</cp:lastPrinted>
  <dcterms:created xsi:type="dcterms:W3CDTF">2024-02-06T17:10:00Z</dcterms:created>
  <dcterms:modified xsi:type="dcterms:W3CDTF">2025-09-28T14:18:18Z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Екран (4:3)</vt:lpwstr>
  </property>
  <property fmtid="{D5CDD505-2E9C-101B-9397-08002B2CF9AE}" pid="3" name="Slides">
    <vt:r8>14</vt:r8>
  </property>
  <property fmtid="{D5CDD505-2E9C-101B-9397-08002B2CF9AE}" pid="4" name="ICV">
    <vt:lpwstr>C1702C2A4AD4472793ACE9870ECF0A0E_12</vt:lpwstr>
  </property>
  <property fmtid="{D5CDD505-2E9C-101B-9397-08002B2CF9AE}" pid="5" name="KSOProductBuildVer">
    <vt:lpwstr>1033-12.2.0.22549</vt:lpwstr>
  </property>
</Properties>
</file>