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2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034D"/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830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61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  <a:endParaRPr kumimoji="0"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  <a:endParaRPr kumimoji="0"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  <a:endParaRPr kumimoji="0"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415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  <a:endParaRPr kumimoji="0"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  <a:endParaRPr kumimoji="0"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  <a:endParaRPr kumimoji="0" lang="ru-RU"/>
          </a:p>
          <a:p>
            <a:pPr lvl="1" eaLnBrk="1" latinLnBrk="0" hangingPunct="1"/>
            <a:r>
              <a:rPr kumimoji="0" lang="ru-RU"/>
              <a:t>Второй уровень</a:t>
            </a:r>
            <a:endParaRPr kumimoji="0" lang="ru-RU"/>
          </a:p>
          <a:p>
            <a:pPr lvl="2" eaLnBrk="1" latinLnBrk="0" hangingPunct="1"/>
            <a:r>
              <a:rPr kumimoji="0" lang="ru-RU"/>
              <a:t>Третий уровень</a:t>
            </a:r>
            <a:endParaRPr kumimoji="0" lang="ru-RU"/>
          </a:p>
          <a:p>
            <a:pPr lvl="3" eaLnBrk="1" latinLnBrk="0" hangingPunct="1"/>
            <a:r>
              <a:rPr kumimoji="0" lang="ru-RU"/>
              <a:t>Четвертый уровень</a:t>
            </a:r>
            <a:endParaRPr kumimoji="0" lang="ru-RU"/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484505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310" indent="-384175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 panose="05020102010507070707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 panose="020B0604030504040204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170" indent="-228600" algn="l" rtl="0" eaLnBrk="1" latinLnBrk="0" hangingPunct="1">
        <a:spcBef>
          <a:spcPct val="20000"/>
        </a:spcBef>
        <a:buClr>
          <a:schemeClr val="accent1"/>
        </a:buClr>
        <a:buFont typeface="Wingdings 2" panose="05020102010507070707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185" algn="l" rtl="0" eaLnBrk="1" latinLnBrk="0" hangingPunct="1">
        <a:spcBef>
          <a:spcPct val="20000"/>
        </a:spcBef>
        <a:buClr>
          <a:schemeClr val="accent1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705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3068960"/>
            <a:ext cx="8856984" cy="2808312"/>
          </a:xfrm>
          <a:noFill/>
          <a:ln>
            <a:solidFill>
              <a:srgbClr val="7030A0"/>
            </a:solidFill>
          </a:ln>
        </p:spPr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4000" b="1" cap="all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7030A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Основи</a:t>
            </a:r>
            <a:r>
              <a:rPr lang="ru-RU" sz="4000" b="1" cap="all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7030A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ru-RU" sz="4000" b="1" cap="all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7030A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обліку</a:t>
            </a:r>
            <a:r>
              <a:rPr lang="ru-RU" sz="4000" b="1" cap="all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7030A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, </a:t>
            </a:r>
            <a:r>
              <a:rPr lang="ru-RU" sz="4000" b="1" cap="all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7030A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оподаткування</a:t>
            </a:r>
            <a:r>
              <a:rPr lang="ru-RU" sz="4000" b="1" cap="all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7030A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та </a:t>
            </a:r>
            <a:r>
              <a:rPr lang="ru-RU" sz="4000" b="1" cap="all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7030A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страхування</a:t>
            </a:r>
            <a:r>
              <a:rPr lang="ru-RU" sz="4000" b="1" cap="all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7030A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в </a:t>
            </a:r>
            <a:r>
              <a:rPr lang="ru-RU" sz="4000" b="1" cap="all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7030A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підприємницькій</a:t>
            </a:r>
            <a:r>
              <a:rPr lang="ru-RU" sz="4000" b="1" cap="all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7030A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ru-RU" sz="4000" b="1" cap="all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7030A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діяльності</a:t>
            </a:r>
            <a:endParaRPr lang="uk-UA" sz="4000" b="1" cap="all" dirty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rgbClr val="7030A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1600" cap="all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0000" stA="55000" endPos="48000" dist="500" dir="5400000" sy="-100000" algn="bl" rotWithShape="0"/>
                </a:effectLst>
              </a:rPr>
              <a:t>ТЕРНОПІЛЬСЬКИЙ ФАХОВИЙ КОЛЕДЖ ХАРЧОВИХ ТЕХНОЛОГІЙ І ТОРГІВЛІ</a:t>
            </a:r>
            <a:endParaRPr lang="uk-UA" sz="1600" cap="all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endParaRPr lang="uk-UA" b="1" cap="all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0000" stA="55000" endPos="48000" dist="500" dir="5400000" sy="-100000" algn="bl" rotWithShape="0"/>
                </a:effectLst>
              </a:rPr>
              <a:t>СИЛАБУС</a:t>
            </a:r>
            <a:endParaRPr lang="uk-UA" b="1" cap="all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endParaRPr lang="uk-UA" b="1" cap="all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 err="1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0000" stA="55000" endPos="48000" dist="500" dir="5400000" sy="-100000" algn="bl" rotWithShape="0"/>
                </a:effectLst>
              </a:rPr>
              <a:t>ОсвітнЬОГО</a:t>
            </a:r>
            <a:r>
              <a:rPr lang="uk-UA" b="1" cap="all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0000" stA="55000" endPos="48000" dist="500" dir="5400000" sy="-100000" algn="bl" rotWithShape="0"/>
                </a:effectLst>
              </a:rPr>
              <a:t>  </a:t>
            </a:r>
            <a:r>
              <a:rPr lang="uk-UA" b="1" cap="all" dirty="0" err="1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0000" stA="55000" endPos="48000" dist="500" dir="5400000" sy="-100000" algn="bl" rotWithShape="0"/>
                </a:effectLst>
              </a:rPr>
              <a:t>компонентА</a:t>
            </a:r>
            <a:endParaRPr lang="uk-UA" b="1" cap="all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8" y="404663"/>
          <a:ext cx="8496943" cy="63832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7764"/>
                <a:gridCol w="3897360"/>
                <a:gridCol w="2551819"/>
              </a:tblGrid>
              <a:tr h="696822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Галузь</a:t>
                      </a:r>
                      <a:r>
                        <a:rPr lang="ru-RU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знань</a:t>
                      </a:r>
                      <a:r>
                        <a:rPr lang="ru-RU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07 </a:t>
                      </a:r>
                      <a:r>
                        <a:rPr lang="ru-RU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Управління</a:t>
                      </a:r>
                      <a:r>
                        <a:rPr lang="ru-RU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та </a:t>
                      </a:r>
                      <a:r>
                        <a:rPr lang="ru-RU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адміністрування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780415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Спеціальність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076  Підприємництво</a:t>
                      </a:r>
                      <a:r>
                        <a:rPr lang="uk-UA" sz="16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uk-UA" sz="1600" b="1" baseline="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таторгівля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910484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професійна програма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Підприємництво, торгівля та біржова діяльність</a:t>
                      </a:r>
                      <a:endParaRPr lang="uk-UA" sz="16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780415">
                <a:tc rowSpan="8">
                  <a:txBody>
                    <a:bodyPr/>
                    <a:lstStyle/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1600" b="1" i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Відділення</a:t>
                      </a:r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1600" b="1" i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готельно</a:t>
                      </a:r>
                      <a:r>
                        <a:rPr lang="uk-UA" sz="1600" b="1" i="1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– ресторанного бізнесу та підприємництва</a:t>
                      </a:r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Освітньо-</a:t>
                      </a:r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професійний ступінь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6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фаховий молодший бакалавр</a:t>
                      </a:r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12166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Статус освітнього компонента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uk-UA" sz="1600" b="1" u="sng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обов'язковий</a:t>
                      </a:r>
                      <a:endParaRPr lang="uk-UA" sz="16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12166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Мова викладання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українська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12166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Кількість кредитів ЄКТС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4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6290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Розподіл</a:t>
                      </a:r>
                      <a:r>
                        <a:rPr lang="ru-RU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за видами занять та годинами </a:t>
                      </a:r>
                      <a:r>
                        <a:rPr lang="ru-RU" sz="16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навчання</a:t>
                      </a:r>
                      <a:r>
                        <a:rPr lang="ru-RU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120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332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аудиторні, лекційні,</a:t>
                      </a:r>
                      <a:r>
                        <a:rPr lang="uk-UA" sz="16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практичні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семінарські заняття,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rgbClr val="002060"/>
                          </a:solidFill>
                        </a:rPr>
                        <a:t>80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  <a:p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332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самостійна робота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002060"/>
                          </a:solidFill>
                        </a:rPr>
                        <a:t>40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166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Форма підсумкового контролю 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залік</a:t>
                      </a:r>
                      <a:endParaRPr lang="uk-UA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292694"/>
            <a:ext cx="8784976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Мета: </a:t>
            </a:r>
            <a:r>
              <a:rPr lang="uk-UA" sz="1400" dirty="0">
                <a:solidFill>
                  <a:schemeClr val="accent3">
                    <a:lumMod val="75000"/>
                  </a:schemeClr>
                </a:solidFill>
              </a:rPr>
              <a:t>надання здобувачам освіти системи можливість здобути необхідні знання та практичні навички з основ обліку і податків, опанування знаннями стосовно системи фінансово-економічних відносин, що виникають в процесі формування та розвитку ринку страхових послуг</a:t>
            </a:r>
            <a:endParaRPr lang="uk-UA" sz="1400" dirty="0">
              <a:solidFill>
                <a:schemeClr val="tx1">
                  <a:lumMod val="75000"/>
                </a:schemeClr>
              </a:solidFill>
            </a:endParaRPr>
          </a:p>
          <a:p>
            <a:pPr algn="just"/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Завдання:</a:t>
            </a:r>
            <a:r>
              <a:rPr lang="uk-UA" b="1" dirty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uk-UA" sz="1400" dirty="0"/>
              <a:t>курсу що мають бути вирішенні в процесі викладання освітнього компонента, є посилення загальної економічної підготовки здобувачів освіти з питань: документального оформлення господарських процесів; обліку грошових коштів, розрахункових операцій; організаційно-правових аспектів діяльності підприємства; обліку розрахунків з оплати праці; діяльності побудови податкової системи та основ здійснення податкової політики в державі; особливостей діяльності контролюючих органів щодо сплати податків та зборів в Україні, механізму розрахунку та стягнення окремих видів податків; посилення знань з надання страхових послуг, оцінювання ризиків, урегулювання страхових претензій.</a:t>
            </a:r>
            <a:endParaRPr lang="uk-UA" sz="1400" dirty="0"/>
          </a:p>
          <a:p>
            <a:pPr algn="just"/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Програмні результати навчання:</a:t>
            </a:r>
            <a:endParaRPr lang="uk-UA" b="1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uk-UA" sz="1400" b="1" dirty="0"/>
              <a:t>РН 2. </a:t>
            </a:r>
            <a:r>
              <a:rPr lang="uk-UA" sz="1400" dirty="0"/>
              <a:t>Застосовувати знання, розуміння закономірностей та сучасних досягнень у підприємницькій, торговельній та біржовій діяльності із професійною метою;</a:t>
            </a:r>
            <a:endParaRPr lang="uk-UA" sz="1400" dirty="0"/>
          </a:p>
          <a:p>
            <a:r>
              <a:rPr lang="uk-UA" sz="1400" b="1" dirty="0"/>
              <a:t>РН 4.</a:t>
            </a:r>
            <a:r>
              <a:rPr lang="uk-UA" sz="1400" dirty="0"/>
              <a:t> Використовувати сучасні комп’ютерні та телекомунікаційні технології обміну та поширення професійно спрямованої інформації у сфері підприємницької та торговельної діяльності</a:t>
            </a:r>
            <a:endParaRPr lang="uk-UA" sz="1400" dirty="0"/>
          </a:p>
          <a:p>
            <a:r>
              <a:rPr lang="uk-UA" sz="1400" b="1" dirty="0"/>
              <a:t>РН 5.</a:t>
            </a:r>
            <a:r>
              <a:rPr lang="uk-UA" sz="1400" dirty="0"/>
              <a:t> Здійснювати пошук, самостійний відбір інформації з різних джерел у сфері підприємницької, торговельної та біржової діяльності;</a:t>
            </a:r>
            <a:endParaRPr lang="uk-UA" sz="1400" dirty="0"/>
          </a:p>
          <a:p>
            <a:r>
              <a:rPr lang="uk-UA" sz="1400" b="1" dirty="0"/>
              <a:t>РН 11.</a:t>
            </a:r>
            <a:r>
              <a:rPr lang="uk-UA" sz="1400" dirty="0"/>
              <a:t> Знати основи нормативно-правового забезпечення діяльності підприємницьких та торговельних структур і застосовувати їх на практиці;</a:t>
            </a:r>
            <a:endParaRPr lang="uk-UA" sz="1400" dirty="0"/>
          </a:p>
          <a:p>
            <a:r>
              <a:rPr lang="uk-UA" sz="1400" b="1" dirty="0"/>
              <a:t>РН 13 </a:t>
            </a:r>
            <a:r>
              <a:rPr lang="uk-UA" sz="1400" dirty="0"/>
              <a:t>Оформлювати первинну облікову і технологічну документацію у професійній діяльності;</a:t>
            </a:r>
            <a:endParaRPr lang="uk-UA" sz="1400" dirty="0"/>
          </a:p>
          <a:p>
            <a:r>
              <a:rPr lang="uk-UA" sz="1400" b="1" dirty="0"/>
              <a:t>РН 17.</a:t>
            </a:r>
            <a:r>
              <a:rPr lang="uk-UA" sz="1400" dirty="0"/>
              <a:t> Визначати основні показники діяльності підприємницьких та торговельних структур для забезпечення їх ефективності;</a:t>
            </a:r>
            <a:endParaRPr lang="uk-UA" sz="1400" dirty="0"/>
          </a:p>
          <a:p>
            <a:r>
              <a:rPr lang="uk-UA" sz="1400" b="1" dirty="0"/>
              <a:t>РН 18. </a:t>
            </a:r>
            <a:r>
              <a:rPr lang="uk-UA" sz="1400" dirty="0"/>
              <a:t>Використовувати отримані знання й уміння для реалізації заходів щодо збереження навколишнього природного середовища, здійснення безпечної та соціально відповідальної діяльності підприємницьких, торговельних та біржових структур на основі наукових цінностей і досягнень суспільства.</a:t>
            </a:r>
            <a:endParaRPr lang="uk-UA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8240" y="117693"/>
            <a:ext cx="8766248" cy="6092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500" b="1" i="1" dirty="0">
                <a:solidFill>
                  <a:srgbClr val="00B0F0"/>
                </a:solidFill>
              </a:rPr>
              <a:t>У результаті навчання здобувач освіти повинен отримати:</a:t>
            </a:r>
            <a:endParaRPr lang="uk-UA" sz="1500" b="1" i="1" dirty="0">
              <a:solidFill>
                <a:srgbClr val="00B0F0"/>
              </a:solidFill>
            </a:endParaRPr>
          </a:p>
          <a:p>
            <a:r>
              <a:rPr lang="uk-UA" sz="1500" b="1" i="1" dirty="0">
                <a:solidFill>
                  <a:srgbClr val="00B0F0"/>
                </a:solidFill>
              </a:rPr>
              <a:t>загальні компетентності: </a:t>
            </a:r>
            <a:endParaRPr lang="uk-UA" sz="1500" b="1" i="1" dirty="0">
              <a:solidFill>
                <a:srgbClr val="00B0F0"/>
              </a:solidFill>
            </a:endParaRPr>
          </a:p>
          <a:p>
            <a:r>
              <a:rPr lang="uk-UA" sz="1500" dirty="0"/>
              <a:t>3К 3: здатність застосовувати знання у практичних ситуаціях; </a:t>
            </a:r>
            <a:endParaRPr lang="uk-UA" sz="1500" dirty="0"/>
          </a:p>
          <a:p>
            <a:r>
              <a:rPr lang="uk-UA" sz="1500" dirty="0"/>
              <a:t>3К 4: здатність спілкуватися державною мовою як усно, так і письмово; </a:t>
            </a:r>
            <a:endParaRPr lang="uk-UA" sz="1500" dirty="0"/>
          </a:p>
          <a:p>
            <a:r>
              <a:rPr lang="uk-UA" sz="1500" dirty="0"/>
              <a:t>ЗК6: здатність використовувати інформаційні та комунікаційні технології;</a:t>
            </a:r>
            <a:endParaRPr lang="uk-UA" sz="1500" dirty="0"/>
          </a:p>
          <a:p>
            <a:r>
              <a:rPr lang="uk-UA" sz="1500" dirty="0"/>
              <a:t>ЗК 7:здатність до пошуку, оброблення та аналізу інформації з різних джерел; </a:t>
            </a:r>
            <a:endParaRPr lang="uk-UA" sz="1500" dirty="0"/>
          </a:p>
          <a:p>
            <a:r>
              <a:rPr lang="uk-UA" sz="1500" dirty="0"/>
              <a:t>ЗК 8:  здатність виявляти ініціативу та підприємливість;</a:t>
            </a:r>
            <a:endParaRPr lang="uk-UA" sz="1500" dirty="0"/>
          </a:p>
          <a:p>
            <a:r>
              <a:rPr lang="uk-UA" sz="1500" dirty="0"/>
              <a:t>ЗК 9. Здатність володіння навичками міжособистісної взаємодії, вміння працювати в команді, налагоджувати контакт з різними за віком, характером і статусом людьми;</a:t>
            </a:r>
            <a:endParaRPr lang="uk-UA" sz="1500" dirty="0"/>
          </a:p>
          <a:p>
            <a:r>
              <a:rPr lang="uk-UA" sz="1500" dirty="0"/>
              <a:t>ЗК 10. Здатність працювати самостійно та автономно.</a:t>
            </a:r>
            <a:endParaRPr lang="uk-UA" sz="1500" dirty="0"/>
          </a:p>
          <a:p>
            <a:pPr algn="just"/>
            <a:r>
              <a:rPr lang="uk-UA" sz="1500" b="1" i="1" dirty="0">
                <a:solidFill>
                  <a:srgbClr val="00B0F0"/>
                </a:solidFill>
              </a:rPr>
              <a:t>Спеціальні компетентності:</a:t>
            </a:r>
            <a:endParaRPr lang="uk-UA" sz="1500" b="1" i="1" dirty="0">
              <a:solidFill>
                <a:srgbClr val="00B0F0"/>
              </a:solidFill>
            </a:endParaRPr>
          </a:p>
          <a:p>
            <a:r>
              <a:rPr lang="uk-UA" sz="1500" dirty="0"/>
              <a:t>СК2: здатність обирати та використовувати відповідні методи, інструментарій для обґрунтування рішень щодо діяльності підприємства; </a:t>
            </a:r>
            <a:endParaRPr lang="uk-UA" sz="1500" dirty="0"/>
          </a:p>
          <a:p>
            <a:r>
              <a:rPr lang="uk-UA" sz="1500" dirty="0"/>
              <a:t>СК5: здатність здійснювати діяльність із дотриманням вимог нормативно-правових документів у сфері підприємницької, торговельної та біржової діяльності; </a:t>
            </a:r>
            <a:endParaRPr lang="uk-UA" sz="1500" dirty="0"/>
          </a:p>
          <a:p>
            <a:r>
              <a:rPr lang="uk-UA" sz="1500" dirty="0"/>
              <a:t>СК6: здатність виконувати професійні завдання з організації діяльності підприємницьких, торговельних та біржових структур; </a:t>
            </a:r>
            <a:endParaRPr lang="uk-UA" sz="1500" dirty="0"/>
          </a:p>
          <a:p>
            <a:r>
              <a:rPr lang="uk-UA" sz="1500" dirty="0"/>
              <a:t>СК7: здатність застосовувати основи обліку, оподаткування і страхування у підприємницькій, торговельній та біржовій діяльності; </a:t>
            </a:r>
            <a:endParaRPr lang="uk-UA" sz="1500" dirty="0"/>
          </a:p>
          <a:p>
            <a:r>
              <a:rPr lang="uk-UA" sz="1500" dirty="0"/>
              <a:t>СК 14. Здатність застосовувати отримані нові знання й практичні навички для розв’язання комплексних проблем у сфері професійної діяльності, адаптувати їх до умов змінного середовища;</a:t>
            </a:r>
            <a:endParaRPr lang="uk-UA" sz="1500" dirty="0"/>
          </a:p>
          <a:p>
            <a:r>
              <a:rPr lang="uk-UA" sz="1500" dirty="0"/>
              <a:t>СК 15. Здатність аналізувати стан, тенденції та напрями розвитку ринку товарів та послуг на регіональному та національному рівнях.</a:t>
            </a:r>
            <a:endParaRPr lang="uk-UA" sz="1500" dirty="0"/>
          </a:p>
          <a:p>
            <a:r>
              <a:rPr lang="uk-UA" sz="1500" dirty="0"/>
              <a:t>СК 16. Здатність до професійного самовдосконалення, самоосвіти в умовах мінливого середовища та підвищення рівня кваліфікації відповідно до потреб ринку праці</a:t>
            </a:r>
            <a:endParaRPr lang="uk-UA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9712" y="-9053"/>
            <a:ext cx="3600400" cy="338554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r"/>
            <a:r>
              <a:rPr lang="uk-UA" sz="16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Структура курсу:</a:t>
            </a:r>
            <a:endParaRPr lang="uk-UA" sz="40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07504" y="312844"/>
          <a:ext cx="8640960" cy="649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4562"/>
                <a:gridCol w="7155053"/>
                <a:gridCol w="911345"/>
              </a:tblGrid>
              <a:tr h="265822">
                <a:tc gridSpan="3">
                  <a:txBody>
                    <a:bodyPr/>
                    <a:lstStyle/>
                    <a:p>
                      <a:pPr algn="ctr"/>
                      <a:r>
                        <a:rPr lang="uk-UA" sz="1200" dirty="0">
                          <a:solidFill>
                            <a:srgbClr val="7030A0"/>
                          </a:solidFill>
                        </a:rPr>
                        <a:t>Лекції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</a:tr>
              <a:tr h="443036">
                <a:tc>
                  <a:txBody>
                    <a:bodyPr/>
                    <a:lstStyle/>
                    <a:p>
                      <a:pPr algn="ctr"/>
                      <a:r>
                        <a:rPr lang="uk-UA" sz="1200" dirty="0">
                          <a:solidFill>
                            <a:srgbClr val="7030A0"/>
                          </a:solidFill>
                        </a:rPr>
                        <a:t>№ з/п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  <a:endParaRPr lang="uk-UA" sz="1200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err="1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sz="1200" dirty="0">
                          <a:solidFill>
                            <a:srgbClr val="7030A0"/>
                          </a:solidFill>
                        </a:rPr>
                        <a:t> годин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5822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400" b="1" kern="1200" dirty="0">
                          <a:solidFill>
                            <a:srgbClr val="46034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Розділ І. Основи бухгалтерського обліку у підприємницькій діяльності</a:t>
                      </a:r>
                      <a:endParaRPr lang="uk-UA" sz="14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6582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Загальна характеристика бухгалтерського обліку 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26582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Предмет і метод бухгалтерського обліку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26582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Бухгалтерський баланс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26582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Система рахунків бухгалтерського обліку і подвійний запис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26582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5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Документація та інвентаризація. Оцінка і калькуляція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26582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 необоротних активів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26582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7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 запасів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26582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8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 коштів, розрахунків та інших активів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26582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9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 власного капіталу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26582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10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 праці, її оплати та соціального страхування персоналу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26582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11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b="1" kern="1200" dirty="0">
                          <a:solidFill>
                            <a:srgbClr val="46034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Облік доходів,  витрат та результатів діяльності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265822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b="1" kern="1200" dirty="0">
                          <a:solidFill>
                            <a:srgbClr val="46034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Розділ ІІ. Основи оподаткування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26582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Теоретичні основи податкової системи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443036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13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Методологічні основи податкової системи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Times New Roman" panose="02020603050405020304"/>
                        <a:ea typeface="Calibri" panose="020F0502020204030204"/>
                        <a:cs typeface="Calibri" panose="020F0502020204030204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Система</a:t>
                      </a:r>
                      <a:r>
                        <a:rPr lang="uk-UA" sz="1100" b="1" dirty="0">
                          <a:solidFill>
                            <a:srgbClr val="46034D"/>
                          </a:solidFill>
                          <a:effectLst/>
                          <a:latin typeface="Calibri" panose="020F0502020204030204"/>
                          <a:ea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оподаткування в Україні: податки, збори, </a:t>
                      </a:r>
                      <a:r>
                        <a:rPr lang="uk-UA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обов</a:t>
                      </a:r>
                      <a:r>
                        <a:rPr lang="en-US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’</a:t>
                      </a:r>
                      <a:r>
                        <a:rPr lang="uk-UA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язкові</a:t>
                      </a: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платежі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  <a:p>
                      <a:pPr algn="ctr"/>
                      <a:r>
                        <a:rPr lang="uk-UA" sz="1200" b="1" dirty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265822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b="1" kern="1200" dirty="0">
                          <a:solidFill>
                            <a:srgbClr val="46034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Розділ ІІІ. Основи страхування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26582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15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Теорія страхування. Страховий ринок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620251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16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17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18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Основні галузі страхування.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Times New Roman" panose="02020603050405020304"/>
                        <a:ea typeface="Calibri" panose="020F0502020204030204"/>
                        <a:cs typeface="Calibri" panose="020F0502020204030204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Страхування в Україні: сучасний стан та перспективи розвитку 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Times New Roman" panose="02020603050405020304"/>
                        <a:ea typeface="Calibri" panose="020F0502020204030204"/>
                        <a:cs typeface="Calibri" panose="020F0502020204030204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Організація страхової діяльності. Міжнародний досвід страхування 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  <a:p>
                      <a:pPr algn="ctr"/>
                      <a:r>
                        <a:rPr lang="uk-UA" sz="1200" b="1" dirty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  <a:p>
                      <a:pPr algn="ctr"/>
                      <a:r>
                        <a:rPr lang="uk-UA" sz="1200" b="1" dirty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265822">
                <a:tc>
                  <a:txBody>
                    <a:bodyPr/>
                    <a:lstStyle/>
                    <a:p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46034D"/>
                          </a:solidFill>
                        </a:rPr>
                        <a:t>Разом: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>
                          <a:solidFill>
                            <a:srgbClr val="46034D"/>
                          </a:solidFill>
                        </a:rPr>
                        <a:t>36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332656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4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Практичні заняття:</a:t>
            </a:r>
            <a:endParaRPr lang="uk-UA" sz="24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878414"/>
          <a:ext cx="8352928" cy="56092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155"/>
                <a:gridCol w="7268693"/>
                <a:gridCol w="720080"/>
              </a:tblGrid>
              <a:tr h="263031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000" dirty="0">
                          <a:solidFill>
                            <a:srgbClr val="7030A0"/>
                          </a:solidFill>
                        </a:rPr>
                        <a:t>№ з/п                                        Тема:                                                                                                                                                                                                         </a:t>
                      </a:r>
                      <a:r>
                        <a:rPr lang="uk-UA" sz="1000" dirty="0" err="1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sz="1000" dirty="0">
                          <a:solidFill>
                            <a:srgbClr val="7030A0"/>
                          </a:solidFill>
                        </a:rPr>
                        <a:t> годин</a:t>
                      </a:r>
                      <a:endParaRPr lang="uk-UA" sz="10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 hMerge="1">
                  <a:tcPr/>
                </a:tc>
                <a:tc hMerge="1">
                  <a:tcPr/>
                </a:tc>
              </a:tr>
              <a:tr h="214438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Загальна характеристика бухгалтерського обліку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14438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Групування господарських засобів за складом і розміщенням та джерелами їх утворення і цільовим призначенням 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14438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Складання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бухгалтерського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балансу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178190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Рахунки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бухгалтерського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обліку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та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подвійний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запис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0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Складання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оборотних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відомостей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по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синтетичних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і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аналітичних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рахунках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бухгалтерського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обліку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14438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Документація господарських операцій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14438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Інвентаризація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14438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Документальне оформлення та облік руху  товарних запасів на підприємствах торгівлі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14438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Облік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коштів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в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касі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14438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Облік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нарахувань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виплат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працівникам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14438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Розв’язання завдань при визначенні податку на додану вартість.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14438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Розв’язання завдань при визначенні акцизного податку та мита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14438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Розв’язання завдань при визначенні податку на прибуток підприємств та податку на доходи фізичних осіб.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14438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Розрахунок страхового відшкодування збитків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14438">
                <a:tc>
                  <a:txBody>
                    <a:bodyPr/>
                    <a:lstStyle/>
                    <a:p>
                      <a:r>
                        <a:rPr lang="uk-UA" sz="1000" dirty="0"/>
                        <a:t>15</a:t>
                      </a:r>
                      <a:endParaRPr lang="uk-UA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Визначення розміру страхових платежів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14438">
                <a:tc>
                  <a:txBody>
                    <a:bodyPr/>
                    <a:lstStyle/>
                    <a:p>
                      <a:r>
                        <a:rPr lang="uk-UA" sz="1000" dirty="0"/>
                        <a:t>16</a:t>
                      </a:r>
                      <a:endParaRPr lang="uk-UA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Визначення розміру страхових внесків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14438">
                <a:tc>
                  <a:txBody>
                    <a:bodyPr/>
                    <a:lstStyle/>
                    <a:p>
                      <a:r>
                        <a:rPr lang="uk-UA" sz="1000" dirty="0"/>
                        <a:t>17</a:t>
                      </a:r>
                      <a:endParaRPr lang="uk-UA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Визначення розміру страхових сум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14438">
                <a:tc>
                  <a:txBody>
                    <a:bodyPr/>
                    <a:lstStyle/>
                    <a:p>
                      <a:r>
                        <a:rPr lang="uk-UA" sz="1000" dirty="0"/>
                        <a:t>18</a:t>
                      </a:r>
                      <a:endParaRPr lang="uk-UA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Визначення розміру страхових відшкодувань збитків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14438">
                <a:tc>
                  <a:txBody>
                    <a:bodyPr/>
                    <a:lstStyle/>
                    <a:p>
                      <a:r>
                        <a:rPr lang="uk-UA" sz="1000" dirty="0"/>
                        <a:t>19</a:t>
                      </a:r>
                      <a:endParaRPr lang="uk-UA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err="1">
                          <a:solidFill>
                            <a:srgbClr val="46034D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Визначення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розміру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страхових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премій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збитків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співстрахувальників</a:t>
                      </a:r>
                      <a:endParaRPr lang="uk-UA" sz="1200" b="1" dirty="0">
                        <a:solidFill>
                          <a:srgbClr val="46034D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14438">
                <a:tc>
                  <a:txBody>
                    <a:bodyPr/>
                    <a:lstStyle/>
                    <a:p>
                      <a:endParaRPr lang="uk-UA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46034D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Разом:</a:t>
                      </a:r>
                      <a:endParaRPr lang="uk-UA" sz="1200" b="1" dirty="0">
                        <a:solidFill>
                          <a:srgbClr val="46034D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0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38</a:t>
                      </a:r>
                      <a:endParaRPr lang="uk-UA" sz="1000" b="1" dirty="0">
                        <a:solidFill>
                          <a:srgbClr val="46034D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5158" y="575164"/>
            <a:ext cx="7011257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4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Семінарські заняття</a:t>
            </a:r>
            <a:endParaRPr lang="uk-UA" sz="24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3547" y="1628800"/>
          <a:ext cx="8280921" cy="27288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5"/>
                <a:gridCol w="6840760"/>
                <a:gridCol w="864096"/>
              </a:tblGrid>
              <a:tr h="482898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№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з/п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Тема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>
                          <a:solidFill>
                            <a:srgbClr val="002060"/>
                          </a:solidFill>
                        </a:rPr>
                        <a:t>К-сть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годин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48289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Теоретичні основи бухгалтерського обліку </a:t>
                      </a:r>
                      <a:endParaRPr lang="uk-UA" sz="200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8289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Основи оподаткування</a:t>
                      </a:r>
                      <a:endParaRPr lang="uk-UA" sz="200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8289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Основи страхування</a:t>
                      </a:r>
                      <a:endParaRPr lang="uk-UA" sz="2000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41449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Разом: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568545" y="4253345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83568" y="188641"/>
          <a:ext cx="8064896" cy="655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5119"/>
                <a:gridCol w="6287885"/>
                <a:gridCol w="1161892"/>
              </a:tblGrid>
              <a:tr h="528035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solidFill>
                            <a:srgbClr val="7030A0"/>
                          </a:solidFill>
                        </a:rPr>
                        <a:t>Самостійна</a:t>
                      </a:r>
                      <a:r>
                        <a:rPr lang="uk-UA" sz="2400" baseline="0" dirty="0">
                          <a:solidFill>
                            <a:srgbClr val="7030A0"/>
                          </a:solidFill>
                        </a:rPr>
                        <a:t> робота:</a:t>
                      </a:r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</a:tr>
              <a:tr h="388803"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  <a:endParaRPr lang="uk-UA" sz="1400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err="1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sz="1400" dirty="0">
                          <a:solidFill>
                            <a:srgbClr val="7030A0"/>
                          </a:solidFill>
                        </a:rPr>
                        <a:t> годин</a:t>
                      </a:r>
                      <a:endParaRPr lang="uk-UA" sz="1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66758">
                <a:tc>
                  <a:txBody>
                    <a:bodyPr/>
                    <a:lstStyle/>
                    <a:p>
                      <a:endParaRPr lang="uk-UA" sz="1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400" b="1" kern="1200" dirty="0">
                          <a:solidFill>
                            <a:srgbClr val="46034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РОЗДІЛ І. ОСНОВИ БУХГАЛТЕРСЬКОГО ОБЛІКУ У ПІДПРИЄМНИЦЬКІЙ ДІЯЛЬНОСТІ</a:t>
                      </a:r>
                      <a:endParaRPr lang="uk-UA" sz="14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2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81618">
                <a:tc>
                  <a:txBody>
                    <a:bodyPr/>
                    <a:lstStyle/>
                    <a:p>
                      <a:r>
                        <a:rPr lang="uk-UA" sz="1200" dirty="0"/>
                        <a:t>1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Загальна характеристика бухгалтерського обліку 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2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281618">
                <a:tc>
                  <a:txBody>
                    <a:bodyPr/>
                    <a:lstStyle/>
                    <a:p>
                      <a:r>
                        <a:rPr lang="uk-UA" sz="1200" dirty="0"/>
                        <a:t>2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Предмет і метод бухгалтерського обліку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2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281618">
                <a:tc>
                  <a:txBody>
                    <a:bodyPr/>
                    <a:lstStyle/>
                    <a:p>
                      <a:r>
                        <a:rPr lang="uk-UA" sz="1200" dirty="0"/>
                        <a:t>3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Бухгалтерський баланс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2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281618">
                <a:tc>
                  <a:txBody>
                    <a:bodyPr/>
                    <a:lstStyle/>
                    <a:p>
                      <a:r>
                        <a:rPr lang="uk-UA" sz="1200" dirty="0"/>
                        <a:t>4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Система рахунків бухгалтерського обліку і подвійний запис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4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281618">
                <a:tc>
                  <a:txBody>
                    <a:bodyPr/>
                    <a:lstStyle/>
                    <a:p>
                      <a:r>
                        <a:rPr lang="uk-UA" sz="1200" dirty="0"/>
                        <a:t>5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Документація та інвентаризація. Оцінка і калькуляція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2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281618">
                <a:tc>
                  <a:txBody>
                    <a:bodyPr/>
                    <a:lstStyle/>
                    <a:p>
                      <a:r>
                        <a:rPr lang="uk-UA" sz="1200" dirty="0"/>
                        <a:t>6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 необоротних активів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2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281618">
                <a:tc>
                  <a:txBody>
                    <a:bodyPr/>
                    <a:lstStyle/>
                    <a:p>
                      <a:r>
                        <a:rPr lang="uk-UA" sz="1200" dirty="0"/>
                        <a:t>7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 запасів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2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281618">
                <a:tc>
                  <a:txBody>
                    <a:bodyPr/>
                    <a:lstStyle/>
                    <a:p>
                      <a:r>
                        <a:rPr lang="uk-UA" sz="1200" dirty="0"/>
                        <a:t>8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 коштів, розрахунків та інших активів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2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281618">
                <a:tc>
                  <a:txBody>
                    <a:bodyPr/>
                    <a:lstStyle/>
                    <a:p>
                      <a:r>
                        <a:rPr lang="uk-UA" sz="1200" dirty="0"/>
                        <a:t>9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 власного капіталу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2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281618">
                <a:tc>
                  <a:txBody>
                    <a:bodyPr/>
                    <a:lstStyle/>
                    <a:p>
                      <a:r>
                        <a:rPr lang="uk-UA" sz="1200" dirty="0"/>
                        <a:t>10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 праці, її оплати та соціального страхування персоналу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2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281618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11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b="1" kern="1200" dirty="0">
                          <a:solidFill>
                            <a:srgbClr val="46034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Облік доходів,  витрат та результатів діяльності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2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281618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400" b="1" kern="1200" dirty="0">
                          <a:solidFill>
                            <a:srgbClr val="46034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РОЗДІЛ ІІ. ОСНОВИ ОПОДАТКУВАННЯ</a:t>
                      </a:r>
                      <a:endParaRPr lang="uk-UA" sz="14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81618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Теоретичні основи податкової системи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4</a:t>
                      </a:r>
                      <a:endParaRPr lang="uk-UA" sz="1100"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281618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13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Методологічні основи податкової системи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4</a:t>
                      </a:r>
                      <a:endParaRPr lang="uk-UA" sz="1100" dirty="0"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281618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400" b="1" kern="1200" dirty="0">
                          <a:solidFill>
                            <a:srgbClr val="46034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РОЗДІЛ ІІІ. ОСНОВИ СТРАХУВАННЯ</a:t>
                      </a:r>
                      <a:endParaRPr lang="uk-UA" sz="14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81618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Теорія страхування. Страховий ринок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81618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15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Основні галузі страхування. 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81618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>
                          <a:solidFill>
                            <a:srgbClr val="46034D"/>
                          </a:solidFill>
                        </a:rPr>
                        <a:t>Разом:</a:t>
                      </a:r>
                      <a:endParaRPr lang="uk-UA" sz="14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>
                          <a:solidFill>
                            <a:srgbClr val="7030A0"/>
                          </a:solidFill>
                        </a:rPr>
                        <a:t>40</a:t>
                      </a:r>
                      <a:endParaRPr lang="uk-UA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260648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uk-UA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ОСНОВНІ Й ДОПОМІЖНІ  ІНФОРМАЦІЙНІ  ДЖЕРЕЛА: </a:t>
            </a:r>
            <a:endParaRPr lang="uk-UA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836712"/>
            <a:ext cx="8892480" cy="5046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400" dirty="0"/>
              <a:t>1.Азаренкова Г. М. Бухгалтерський облік. Навчально-методичний посібник – К.:Знання, 2015 рік. </a:t>
            </a:r>
            <a:endParaRPr lang="uk-UA" sz="1400" dirty="0"/>
          </a:p>
          <a:p>
            <a:pPr lvl="0"/>
            <a:r>
              <a:rPr lang="uk-UA" sz="1400" dirty="0"/>
              <a:t>2. </a:t>
            </a:r>
            <a:r>
              <a:rPr lang="uk-UA" sz="1400" dirty="0" err="1"/>
              <a:t>Базилевич</a:t>
            </a:r>
            <a:r>
              <a:rPr lang="uk-UA" sz="1400" dirty="0"/>
              <a:t> В. Д.  Страхування : Підручник. Київ : Знання, 2008. 1019 с. </a:t>
            </a:r>
            <a:endParaRPr lang="uk-UA" sz="1400" dirty="0"/>
          </a:p>
          <a:p>
            <a:pPr lvl="0"/>
            <a:r>
              <a:rPr lang="uk-UA" sz="1400" dirty="0"/>
              <a:t>3. Безугла В. О., Постіл І. І., Шаповал Л. П. Страхування: </a:t>
            </a:r>
            <a:r>
              <a:rPr lang="uk-UA" sz="1400" dirty="0" err="1"/>
              <a:t>навч</a:t>
            </a:r>
            <a:r>
              <a:rPr lang="uk-UA" sz="1400" dirty="0"/>
              <a:t>. </a:t>
            </a:r>
            <a:r>
              <a:rPr lang="uk-UA" sz="1400" dirty="0" err="1"/>
              <a:t>посіб</a:t>
            </a:r>
            <a:r>
              <a:rPr lang="uk-UA" sz="1400" dirty="0"/>
              <a:t>. Київ: Центр учбової літератури, 2008. 582 с.</a:t>
            </a:r>
            <a:endParaRPr lang="uk-UA" sz="1400" dirty="0"/>
          </a:p>
          <a:p>
            <a:pPr lvl="0"/>
            <a:r>
              <a:rPr lang="uk-UA" sz="1400" dirty="0"/>
              <a:t>4. </a:t>
            </a:r>
            <a:r>
              <a:rPr lang="uk-UA" sz="1400" dirty="0" err="1"/>
              <a:t>Блакіта</a:t>
            </a:r>
            <a:r>
              <a:rPr lang="uk-UA" sz="1400" dirty="0"/>
              <a:t> Г.В., Гладій І.О. Бухгалтерський облік в торгівлі та ресторанному господарстві. К.: ЦУЛ, 2021 рік. </a:t>
            </a:r>
            <a:endParaRPr lang="uk-UA" sz="1400" dirty="0"/>
          </a:p>
          <a:p>
            <a:pPr lvl="0"/>
            <a:r>
              <a:rPr lang="uk-UA" sz="1400" dirty="0"/>
              <a:t>5. </a:t>
            </a:r>
            <a:r>
              <a:rPr lang="uk-UA" sz="1400" dirty="0" err="1"/>
              <a:t>Волохова</a:t>
            </a:r>
            <a:r>
              <a:rPr lang="uk-UA" sz="1400" dirty="0"/>
              <a:t> І. С. Податкова система: Навчальний посібник / [</a:t>
            </a:r>
            <a:r>
              <a:rPr lang="uk-UA" sz="1400" dirty="0" err="1"/>
              <a:t>Волохова</a:t>
            </a:r>
            <a:r>
              <a:rPr lang="uk-UA" sz="1400" dirty="0"/>
              <a:t> І. С., Дубовик О. Ю., </a:t>
            </a:r>
            <a:endParaRPr lang="uk-UA" sz="1400" dirty="0"/>
          </a:p>
          <a:p>
            <a:pPr lvl="0"/>
            <a:r>
              <a:rPr lang="uk-UA" sz="1400" dirty="0"/>
              <a:t>6. </a:t>
            </a:r>
            <a:r>
              <a:rPr lang="uk-UA" sz="1400" dirty="0" err="1"/>
              <a:t>Слатвінська</a:t>
            </a:r>
            <a:r>
              <a:rPr lang="uk-UA" sz="1400" dirty="0"/>
              <a:t> М. О. та ін.]; за </a:t>
            </a:r>
            <a:r>
              <a:rPr lang="uk-UA" sz="1400" dirty="0" err="1"/>
              <a:t>заг</a:t>
            </a:r>
            <a:r>
              <a:rPr lang="uk-UA" sz="1400" dirty="0"/>
              <a:t>. ред. І. С. </a:t>
            </a:r>
            <a:r>
              <a:rPr lang="uk-UA" sz="1400" dirty="0" err="1"/>
              <a:t>Волохової</a:t>
            </a:r>
            <a:r>
              <a:rPr lang="uk-UA" sz="1400" dirty="0"/>
              <a:t>, О. Ю. Дубовик. – Харків: Видавництво «</a:t>
            </a:r>
            <a:r>
              <a:rPr lang="uk-UA" sz="1400" dirty="0" err="1"/>
              <a:t>Діса</a:t>
            </a:r>
            <a:r>
              <a:rPr lang="uk-UA" sz="1400" dirty="0"/>
              <a:t> плюс», 2019. – 402 с.</a:t>
            </a:r>
            <a:endParaRPr lang="uk-UA" sz="1400" dirty="0"/>
          </a:p>
          <a:p>
            <a:pPr lvl="0"/>
            <a:r>
              <a:rPr lang="uk-UA" sz="1400" dirty="0"/>
              <a:t>7. </a:t>
            </a:r>
            <a:r>
              <a:rPr lang="uk-UA" sz="1400" dirty="0" err="1"/>
              <a:t>Давидюк</a:t>
            </a:r>
            <a:r>
              <a:rPr lang="uk-UA" sz="1400" dirty="0"/>
              <a:t> Т.В., </a:t>
            </a:r>
            <a:r>
              <a:rPr lang="uk-UA" sz="1400" dirty="0" err="1"/>
              <a:t>Манойленко</a:t>
            </a:r>
            <a:r>
              <a:rPr lang="uk-UA" sz="1400" dirty="0"/>
              <a:t> О.В., </a:t>
            </a:r>
            <a:r>
              <a:rPr lang="uk-UA" sz="1400" dirty="0" err="1"/>
              <a:t>Ломаченко</a:t>
            </a:r>
            <a:r>
              <a:rPr lang="uk-UA" sz="1400" dirty="0"/>
              <a:t> Т.І., </a:t>
            </a:r>
            <a:r>
              <a:rPr lang="uk-UA" sz="1400" dirty="0" err="1"/>
              <a:t>Резніченко</a:t>
            </a:r>
            <a:r>
              <a:rPr lang="uk-UA" sz="1400" dirty="0"/>
              <a:t> А.В.Бухгалтерський облік: </a:t>
            </a:r>
            <a:r>
              <a:rPr lang="uk-UA" sz="1400" dirty="0" err="1"/>
              <a:t>навч</a:t>
            </a:r>
            <a:r>
              <a:rPr lang="uk-UA" sz="1400" dirty="0"/>
              <a:t>. посібник / Харків: Видавничий дім «</a:t>
            </a:r>
            <a:r>
              <a:rPr lang="uk-UA" sz="1400" dirty="0" err="1"/>
              <a:t>Гельветика</a:t>
            </a:r>
            <a:r>
              <a:rPr lang="uk-UA" sz="1400" dirty="0"/>
              <a:t>»,2016. –392с. </a:t>
            </a:r>
            <a:endParaRPr lang="uk-UA" sz="1400" dirty="0"/>
          </a:p>
          <a:p>
            <a:pPr lvl="0"/>
            <a:r>
              <a:rPr lang="uk-UA" sz="1400" dirty="0"/>
              <a:t>8. Журавка О. С., </a:t>
            </a:r>
            <a:r>
              <a:rPr lang="uk-UA" sz="1400" dirty="0" err="1"/>
              <a:t>Бухтіарова</a:t>
            </a:r>
            <a:r>
              <a:rPr lang="uk-UA" sz="1400" dirty="0"/>
              <a:t> А. Г., </a:t>
            </a:r>
            <a:r>
              <a:rPr lang="uk-UA" sz="1400" dirty="0" err="1"/>
              <a:t>Пахненко</a:t>
            </a:r>
            <a:r>
              <a:rPr lang="uk-UA" sz="1400" dirty="0"/>
              <a:t> О. М. Страхування/ навчальний </a:t>
            </a:r>
            <a:r>
              <a:rPr lang="uk-UA" sz="1400" dirty="0" err="1"/>
              <a:t>посібник-</a:t>
            </a:r>
            <a:r>
              <a:rPr lang="uk-UA" sz="1400" dirty="0"/>
              <a:t> Суми: Сумський Державний університет, 2020. - 350 с.</a:t>
            </a:r>
            <a:endParaRPr lang="uk-UA" sz="1400" dirty="0"/>
          </a:p>
          <a:p>
            <a:pPr lvl="0"/>
            <a:r>
              <a:rPr lang="uk-UA" sz="1400" dirty="0"/>
              <a:t>9. Зінченко О.В., </a:t>
            </a:r>
            <a:r>
              <a:rPr lang="uk-UA" sz="1400" dirty="0" err="1"/>
              <a:t>Радіонова</a:t>
            </a:r>
            <a:r>
              <a:rPr lang="uk-UA" sz="1400" dirty="0"/>
              <a:t> Н.Й., </a:t>
            </a:r>
            <a:r>
              <a:rPr lang="uk-UA" sz="1400" dirty="0" err="1"/>
              <a:t>Хаустова</a:t>
            </a:r>
            <a:r>
              <a:rPr lang="uk-UA" sz="1400" dirty="0"/>
              <a:t> Є.Б. Бухгалтерський облік:у схемах і таблицях: </a:t>
            </a:r>
            <a:r>
              <a:rPr lang="uk-UA" sz="1400" dirty="0" err="1"/>
              <a:t>навч</a:t>
            </a:r>
            <a:r>
              <a:rPr lang="uk-UA" sz="1400" dirty="0"/>
              <a:t>. посібник/ під </a:t>
            </a:r>
            <a:r>
              <a:rPr lang="uk-UA" sz="1400" dirty="0" err="1"/>
              <a:t>заг.ред</a:t>
            </a:r>
            <a:r>
              <a:rPr lang="uk-UA" sz="1400" dirty="0"/>
              <a:t>. М.І. Скрипник // Київ. «Центр учбової літератури», 2017. –340 с.</a:t>
            </a:r>
            <a:endParaRPr lang="uk-UA" sz="1400" dirty="0"/>
          </a:p>
          <a:p>
            <a:pPr lvl="0"/>
            <a:r>
              <a:rPr lang="uk-UA" sz="1400" dirty="0"/>
              <a:t>10. </a:t>
            </a:r>
            <a:r>
              <a:rPr lang="uk-UA" sz="1400" dirty="0" err="1"/>
              <a:t>Лень</a:t>
            </a:r>
            <a:r>
              <a:rPr lang="uk-UA" sz="1400" dirty="0"/>
              <a:t> В.С., </a:t>
            </a:r>
            <a:r>
              <a:rPr lang="uk-UA" sz="1400" dirty="0" err="1"/>
              <a:t>Гливенко</a:t>
            </a:r>
            <a:r>
              <a:rPr lang="uk-UA" sz="1400" dirty="0"/>
              <a:t> В.В. Бухгалтерський облік в Україні. Основи та практика: </a:t>
            </a:r>
            <a:r>
              <a:rPr lang="uk-UA" sz="1400" dirty="0" err="1"/>
              <a:t>навч.посіб</a:t>
            </a:r>
            <a:r>
              <a:rPr lang="uk-UA" sz="1400" dirty="0"/>
              <a:t>. // Київ : Центр навчальної літератури, 2018. – 608 с. </a:t>
            </a:r>
            <a:endParaRPr lang="uk-UA" sz="1400" dirty="0"/>
          </a:p>
          <a:p>
            <a:pPr lvl="0"/>
            <a:r>
              <a:rPr lang="uk-UA" sz="1400" dirty="0"/>
              <a:t>11. </a:t>
            </a:r>
            <a:r>
              <a:rPr lang="uk-UA" sz="1400" dirty="0" err="1"/>
              <a:t>Плаксієнко</a:t>
            </a:r>
            <a:r>
              <a:rPr lang="uk-UA" sz="1400" dirty="0"/>
              <a:t> В.Я., </a:t>
            </a:r>
            <a:r>
              <a:rPr lang="uk-UA" sz="1400" dirty="0" err="1"/>
              <a:t>Верига</a:t>
            </a:r>
            <a:r>
              <a:rPr lang="uk-UA" sz="1400" dirty="0"/>
              <a:t> Ю.А., Кулик В.А., Карпенко Є.А. Облік, оподаткування та аудит. Навчальний </a:t>
            </a:r>
            <a:r>
              <a:rPr lang="uk-UA" sz="1400" dirty="0" err="1"/>
              <a:t>посібник-</a:t>
            </a:r>
            <a:r>
              <a:rPr lang="uk-UA" sz="1400" dirty="0"/>
              <a:t> К.:ЦУЛ, 2021</a:t>
            </a:r>
            <a:endParaRPr lang="uk-UA" sz="1400" dirty="0"/>
          </a:p>
          <a:p>
            <a:pPr lvl="0"/>
            <a:r>
              <a:rPr lang="uk-UA" sz="1400" dirty="0"/>
              <a:t>12. </a:t>
            </a:r>
            <a:r>
              <a:rPr lang="uk-UA" sz="1400" dirty="0" err="1"/>
              <a:t>Осмятченко</a:t>
            </a:r>
            <a:r>
              <a:rPr lang="uk-UA" sz="1400" dirty="0"/>
              <a:t> Л.М., Шевчук В.С. Бухгалтерський облік. Л.: «Магнолія 2006», 2015 рік.</a:t>
            </a:r>
            <a:endParaRPr lang="uk-UA" sz="1400" dirty="0"/>
          </a:p>
          <a:p>
            <a:pPr lvl="0"/>
            <a:r>
              <a:rPr lang="uk-UA" sz="1400" dirty="0"/>
              <a:t>13. </a:t>
            </a:r>
            <a:r>
              <a:rPr lang="uk-UA" sz="1400" dirty="0" err="1"/>
              <a:t>Плиса</a:t>
            </a:r>
            <a:r>
              <a:rPr lang="uk-UA" sz="1400" dirty="0"/>
              <a:t> В. Й., </a:t>
            </a:r>
            <a:r>
              <a:rPr lang="uk-UA" sz="1400" dirty="0" err="1"/>
              <a:t>Плиса</a:t>
            </a:r>
            <a:r>
              <a:rPr lang="uk-UA" sz="1400" dirty="0"/>
              <a:t> З.П. Бухгалтерський облік: </a:t>
            </a:r>
            <a:r>
              <a:rPr lang="uk-UA" sz="1400" dirty="0" err="1"/>
              <a:t>навч</a:t>
            </a:r>
            <a:r>
              <a:rPr lang="uk-UA" sz="1400" dirty="0"/>
              <a:t>. </a:t>
            </a:r>
            <a:r>
              <a:rPr lang="uk-UA" sz="1400" dirty="0" err="1"/>
              <a:t>посіб</a:t>
            </a:r>
            <a:r>
              <a:rPr lang="uk-UA" sz="1400" dirty="0"/>
              <a:t>. // Київ. «Центр учбової літератури», 2017. –368 с.</a:t>
            </a:r>
            <a:endParaRPr lang="uk-UA" sz="1400" dirty="0"/>
          </a:p>
          <a:p>
            <a:pPr lvl="0"/>
            <a:r>
              <a:rPr lang="uk-UA" sz="1400" dirty="0"/>
              <a:t>14. </a:t>
            </a:r>
            <a:r>
              <a:rPr lang="uk-UA" sz="1400" dirty="0" err="1"/>
              <a:t>Фісун</a:t>
            </a:r>
            <a:r>
              <a:rPr lang="uk-UA" sz="1400" dirty="0"/>
              <a:t> І.В., Ярова Г.М. Страхування. Навчальний посібник – К.:ЦУЛ, 2021, 232 с.</a:t>
            </a:r>
            <a:endParaRPr lang="uk-UA" sz="1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0</TotalTime>
  <Words>10291</Words>
  <Application>WPS Presentation</Application>
  <PresentationFormat>Екран (4:3)</PresentationFormat>
  <Paragraphs>553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2" baseType="lpstr">
      <vt:lpstr>Arial</vt:lpstr>
      <vt:lpstr>SimSun</vt:lpstr>
      <vt:lpstr>Wingdings</vt:lpstr>
      <vt:lpstr>Wingdings 2</vt:lpstr>
      <vt:lpstr>Verdana</vt:lpstr>
      <vt:lpstr>Calibri</vt:lpstr>
      <vt:lpstr>Times New Roman</vt:lpstr>
      <vt:lpstr>Times New Roman</vt:lpstr>
      <vt:lpstr>Arial Narrow</vt:lpstr>
      <vt:lpstr>Century Gothic</vt:lpstr>
      <vt:lpstr>Microsoft YaHei</vt:lpstr>
      <vt:lpstr>Arial Unicode MS</vt:lpstr>
      <vt:lpstr>Яркая</vt:lpstr>
      <vt:lpstr>Основи обліку, оподаткування та страхування в підприємницькій діяльності</vt:lpstr>
      <vt:lpstr>PowerPoint 演示文稿</vt:lpstr>
      <vt:lpstr>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Чеченюк Ірина</cp:lastModifiedBy>
  <cp:revision>37</cp:revision>
  <dcterms:created xsi:type="dcterms:W3CDTF">2024-02-06T17:10:00Z</dcterms:created>
  <dcterms:modified xsi:type="dcterms:W3CDTF">2025-11-02T15:46:59Z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32523D91C1624760A4EA7D65919442B1_12</vt:lpwstr>
  </property>
  <property fmtid="{D5CDD505-2E9C-101B-9397-08002B2CF9AE}" pid="3" name="KSOProductBuildVer">
    <vt:lpwstr>1033-12.2.0.22549</vt:lpwstr>
  </property>
</Properties>
</file>