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034D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830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61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415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  <a:endParaRPr lang="ru-RU"/>
          </a:p>
          <a:p>
            <a:pPr lvl="1" eaLnBrk="1" latinLnBrk="0" hangingPunct="1"/>
            <a:r>
              <a:rPr lang="ru-RU"/>
              <a:t>Второй уровень</a:t>
            </a:r>
            <a:endParaRPr lang="ru-RU"/>
          </a:p>
          <a:p>
            <a:pPr lvl="2" eaLnBrk="1" latinLnBrk="0" hangingPunct="1"/>
            <a:r>
              <a:rPr lang="ru-RU"/>
              <a:t>Третий уровень</a:t>
            </a:r>
            <a:endParaRPr lang="ru-RU"/>
          </a:p>
          <a:p>
            <a:pPr lvl="3" eaLnBrk="1" latinLnBrk="0" hangingPunct="1"/>
            <a:r>
              <a:rPr lang="ru-RU"/>
              <a:t>Четвертый уровень</a:t>
            </a:r>
            <a:endParaRPr lang="ru-RU"/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  <a:endParaRPr kumimoji="0" lang="ru-RU"/>
          </a:p>
          <a:p>
            <a:pPr lvl="1" eaLnBrk="1" latinLnBrk="0" hangingPunct="1"/>
            <a:r>
              <a:rPr kumimoji="0" lang="ru-RU"/>
              <a:t>Второй уровень</a:t>
            </a:r>
            <a:endParaRPr kumimoji="0" lang="ru-RU"/>
          </a:p>
          <a:p>
            <a:pPr lvl="2" eaLnBrk="1" latinLnBrk="0" hangingPunct="1"/>
            <a:r>
              <a:rPr kumimoji="0" lang="ru-RU"/>
              <a:t>Третий уровень</a:t>
            </a:r>
            <a:endParaRPr kumimoji="0" lang="ru-RU"/>
          </a:p>
          <a:p>
            <a:pPr lvl="3" eaLnBrk="1" latinLnBrk="0" hangingPunct="1"/>
            <a:r>
              <a:rPr kumimoji="0" lang="ru-RU"/>
              <a:t>Четвертый уровень</a:t>
            </a:r>
            <a:endParaRPr kumimoji="0" lang="ru-RU"/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484505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310" indent="-384175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 panose="020B0604030504040204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170" indent="-228600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185" algn="l" rtl="0" eaLnBrk="1" latinLnBrk="0" hangingPunct="1">
        <a:spcBef>
          <a:spcPct val="20000"/>
        </a:spcBef>
        <a:buClr>
          <a:schemeClr val="accent1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705" indent="-210185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 panose="05020102010507070707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3068960"/>
            <a:ext cx="8856984" cy="2808312"/>
          </a:xfrm>
          <a:noFill/>
          <a:ln>
            <a:solidFill>
              <a:srgbClr val="7030A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Основи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обліку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,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оподаткування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та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страхування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в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підприємницькій</a:t>
            </a:r>
            <a:r>
              <a:rPr lang="ru-RU" sz="4000" b="1" cap="all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ru-RU" sz="4000" b="1" cap="all" dirty="0" err="1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діяльності</a:t>
            </a:r>
            <a:endParaRPr lang="uk-UA" sz="4000" b="1" cap="all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7030A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  <a:endParaRPr lang="uk-UA" sz="1600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404663"/>
          <a:ext cx="8496943" cy="6383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7764"/>
                <a:gridCol w="3897360"/>
                <a:gridCol w="2551819"/>
              </a:tblGrid>
              <a:tr h="696822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0415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076  Підприємництво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торгівля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910484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  <a:endParaRPr lang="uk-UA" sz="16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0415">
                <a:tc rowSpan="8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uk-UA" sz="1600" b="1" u="sng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обов'язковий</a:t>
                      </a:r>
                      <a:endParaRPr lang="uk-UA" sz="16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українська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4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290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120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32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аудиторні, лекційні,</a:t>
                      </a:r>
                      <a:r>
                        <a:rPr lang="uk-UA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практичні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семінарські заняття,</a:t>
                      </a:r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002060"/>
                          </a:solidFill>
                        </a:rPr>
                        <a:t>80</a:t>
                      </a:r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  <a:p>
                      <a:endParaRPr lang="uk-UA" sz="16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4332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002060"/>
                          </a:solidFill>
                        </a:rPr>
                        <a:t>40</a:t>
                      </a:r>
                      <a:endParaRPr lang="uk-UA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166">
                <a:tc vMerge="1"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  <a:endParaRPr lang="uk-UA" b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92694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sz="1400" dirty="0">
                <a:solidFill>
                  <a:schemeClr val="accent3">
                    <a:lumMod val="75000"/>
                  </a:schemeClr>
                </a:solidFill>
              </a:rPr>
              <a:t>надання здобувачам освіти системи можливість здобути необхідні знання та практичні навички з основ обліку і податків, опанування знаннями стосовно системи фінансово-економічних відносин, що виникають в процесі формування та розвитку ринку страхових послуг</a:t>
            </a:r>
            <a:endParaRPr lang="uk-UA" sz="1400" dirty="0">
              <a:solidFill>
                <a:schemeClr val="tx1">
                  <a:lumMod val="75000"/>
                </a:schemeClr>
              </a:solidFill>
            </a:endParaRP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</a:t>
            </a:r>
            <a:r>
              <a:rPr lang="uk-UA" b="1" dirty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uk-UA" sz="1400" dirty="0"/>
              <a:t>курсу що мають бути вирішенні в процесі викладання освітнього компонента, є посилення загальної економічної підготовки здобувачів освіти з питань: документального оформлення господарських процесів; обліку грошових коштів, розрахункових операцій; організаційно-правових аспектів діяльності підприємства; обліку розрахунків з оплати праці; діяльності побудови податкової системи та основ здійснення податкової політики в державі; особливостей діяльності контролюючих органів щодо сплати податків та зборів в Україні, механізму розрахунку та стягнення окремих видів податків; посилення знань з надання страхових послуг, оцінювання ризиків, урегулювання страхових претензій.</a:t>
            </a:r>
            <a:endParaRPr lang="uk-UA" sz="1400" dirty="0"/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Програмні результати навчання:</a:t>
            </a: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uk-UA" sz="1400" b="1" dirty="0"/>
              <a:t>РН 2. </a:t>
            </a:r>
            <a:r>
              <a:rPr lang="uk-UA" sz="1400" dirty="0"/>
              <a:t>Застосовувати знання, розуміння закономірностей та сучасних досягнень у підприємницькій, торговельній та біржовій діяльності із професійною метою;</a:t>
            </a:r>
            <a:endParaRPr lang="uk-UA" sz="1400" dirty="0"/>
          </a:p>
          <a:p>
            <a:r>
              <a:rPr lang="uk-UA" sz="1400" b="1" dirty="0"/>
              <a:t>РН 4.</a:t>
            </a:r>
            <a:r>
              <a:rPr lang="uk-UA" sz="1400" dirty="0"/>
              <a:t> Використовувати сучасні комп’ютерні та телекомунікаційні технології обміну та поширення професійно спрямованої інформації у сфері підприємницької та торговельної діяльності</a:t>
            </a:r>
            <a:endParaRPr lang="uk-UA" sz="1400" dirty="0"/>
          </a:p>
          <a:p>
            <a:r>
              <a:rPr lang="uk-UA" sz="1400" b="1" dirty="0"/>
              <a:t>РН 5.</a:t>
            </a:r>
            <a:r>
              <a:rPr lang="uk-UA" sz="1400" dirty="0"/>
              <a:t> Здійснювати пошук, самостійний відбір інформації з різних джерел у сфері підприємницької, торговельної та біржової діяльності;</a:t>
            </a:r>
            <a:endParaRPr lang="uk-UA" sz="1400" dirty="0"/>
          </a:p>
          <a:p>
            <a:r>
              <a:rPr lang="uk-UA" sz="1400" b="1" dirty="0"/>
              <a:t>РН 11.</a:t>
            </a:r>
            <a:r>
              <a:rPr lang="uk-UA" sz="1400" dirty="0"/>
              <a:t> Знати основи нормативно-правового забезпечення діяльності підприємницьких та торговельних структур і застосовувати їх на практиці;</a:t>
            </a:r>
            <a:endParaRPr lang="uk-UA" sz="1400" dirty="0"/>
          </a:p>
          <a:p>
            <a:r>
              <a:rPr lang="uk-UA" sz="1400" b="1" dirty="0"/>
              <a:t>РН 13 </a:t>
            </a:r>
            <a:r>
              <a:rPr lang="uk-UA" sz="1400" dirty="0"/>
              <a:t>Оформлювати первинну облікову і технологічну документацію у професійній діяльності;</a:t>
            </a:r>
            <a:endParaRPr lang="uk-UA" sz="1400" dirty="0"/>
          </a:p>
          <a:p>
            <a:r>
              <a:rPr lang="uk-UA" sz="1400" b="1" dirty="0"/>
              <a:t>РН 17.</a:t>
            </a:r>
            <a:r>
              <a:rPr lang="uk-UA" sz="1400" dirty="0"/>
              <a:t> Визначати основні показники діяльності підприємницьких та торговельних структур для забезпечення їх ефективності;</a:t>
            </a:r>
            <a:endParaRPr lang="uk-UA" sz="1400" dirty="0"/>
          </a:p>
          <a:p>
            <a:r>
              <a:rPr lang="uk-UA" sz="1400" b="1" dirty="0"/>
              <a:t>РН 18. </a:t>
            </a:r>
            <a:r>
              <a:rPr lang="uk-UA" sz="1400" dirty="0"/>
              <a:t>Використовувати отримані знання й уміння для реалізації заходів щодо збереження навколишнього природного середовища, здійснення безпечної та соціально відповідальної діяльності підприємницьких, торговельних та біржових структур на основі наукових цінностей і досягнень суспільства.</a:t>
            </a:r>
            <a:endParaRPr lang="uk-UA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rgbClr val="00B0F0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00B0F0"/>
              </a:solidFill>
            </a:endParaRPr>
          </a:p>
          <a:p>
            <a:r>
              <a:rPr lang="uk-UA" b="1" i="1" dirty="0">
                <a:solidFill>
                  <a:srgbClr val="00B0F0"/>
                </a:solidFill>
              </a:rPr>
              <a:t>загальні компетентності: </a:t>
            </a:r>
            <a:endParaRPr lang="uk-UA" b="1" i="1" dirty="0">
              <a:solidFill>
                <a:srgbClr val="00B0F0"/>
              </a:solidFill>
            </a:endParaRPr>
          </a:p>
          <a:p>
            <a:r>
              <a:rPr lang="uk-UA" sz="1600" dirty="0"/>
              <a:t>3К 3: здатність застосовувати знання у практичних ситуаціях; </a:t>
            </a:r>
            <a:endParaRPr lang="uk-UA" sz="1600" dirty="0"/>
          </a:p>
          <a:p>
            <a:r>
              <a:rPr lang="uk-UA" sz="1600" dirty="0"/>
              <a:t>3К 4: здатність спілкуватися державною мовою як усно, так і письмово; </a:t>
            </a:r>
            <a:endParaRPr lang="uk-UA" sz="1600" dirty="0"/>
          </a:p>
          <a:p>
            <a:r>
              <a:rPr lang="uk-UA" sz="1600" dirty="0"/>
              <a:t>ЗК6: здатність використовувати інформаційні та комунікаційні технології;</a:t>
            </a:r>
            <a:endParaRPr lang="uk-UA" sz="1600" dirty="0"/>
          </a:p>
          <a:p>
            <a:r>
              <a:rPr lang="uk-UA" sz="1600" dirty="0"/>
              <a:t>ЗК 7:здатність до пошуку, оброблення та аналізу інформації з різних джерел; </a:t>
            </a:r>
            <a:endParaRPr lang="uk-UA" sz="1600" dirty="0"/>
          </a:p>
          <a:p>
            <a:r>
              <a:rPr lang="uk-UA" sz="1600" dirty="0"/>
              <a:t>ЗК 8:  здатність виявляти ініціативу та підприємливість;</a:t>
            </a:r>
            <a:endParaRPr lang="uk-UA" sz="1600" dirty="0"/>
          </a:p>
          <a:p>
            <a:r>
              <a:rPr lang="uk-UA" sz="1600" dirty="0"/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людьми;</a:t>
            </a:r>
            <a:endParaRPr lang="uk-UA" sz="1600" dirty="0"/>
          </a:p>
          <a:p>
            <a:r>
              <a:rPr lang="uk-UA" sz="1600" dirty="0"/>
              <a:t>ЗК 10. Здатність працювати самостійно та автономно.</a:t>
            </a:r>
            <a:endParaRPr lang="uk-UA" sz="1600" dirty="0"/>
          </a:p>
          <a:p>
            <a:pPr algn="just"/>
            <a:r>
              <a:rPr lang="uk-UA" sz="1600" b="1" i="1" dirty="0">
                <a:solidFill>
                  <a:srgbClr val="00B0F0"/>
                </a:solidFill>
              </a:rPr>
              <a:t>Спеціальні компетентності:</a:t>
            </a:r>
            <a:endParaRPr lang="uk-UA" sz="1600" b="1" i="1" dirty="0">
              <a:solidFill>
                <a:srgbClr val="00B0F0"/>
              </a:solidFill>
            </a:endParaRPr>
          </a:p>
          <a:p>
            <a:r>
              <a:rPr lang="uk-UA" sz="1600" dirty="0"/>
              <a:t>СК2: здатність обирати та використовувати відповідні методи, інструментарій для обґрунтування рішень щодо діяльності підприємства; </a:t>
            </a:r>
            <a:endParaRPr lang="uk-UA" sz="1600" dirty="0"/>
          </a:p>
          <a:p>
            <a:r>
              <a:rPr lang="uk-UA" sz="1600" dirty="0"/>
              <a:t>СК5: здатність здійснювати діяльність із дотриманням вимог нормативно-правових документів у сфері підприємницької, торговельної та біржової діяльності; </a:t>
            </a:r>
            <a:endParaRPr lang="uk-UA" sz="1600" dirty="0"/>
          </a:p>
          <a:p>
            <a:r>
              <a:rPr lang="uk-UA" sz="1600" dirty="0"/>
              <a:t>СК6: здатність виконувати професійні завдання з організації діяльності підприємницьких, торговельних та біржових структур; </a:t>
            </a:r>
            <a:endParaRPr lang="uk-UA" sz="1600" dirty="0"/>
          </a:p>
          <a:p>
            <a:r>
              <a:rPr lang="uk-UA" sz="1600" dirty="0"/>
              <a:t>СК7: здатність застосовувати основи обліку, оподаткування і страхування у підприємницькій, торговельній та біржовій діяльності; </a:t>
            </a:r>
            <a:endParaRPr lang="uk-UA" sz="1600" dirty="0"/>
          </a:p>
          <a:p>
            <a:r>
              <a:rPr lang="uk-UA" sz="1600" dirty="0"/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середовища;</a:t>
            </a:r>
            <a:endParaRPr lang="uk-UA" sz="1600" dirty="0"/>
          </a:p>
          <a:p>
            <a:r>
              <a:rPr lang="uk-UA" sz="1600" dirty="0"/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uk-UA" sz="1600" dirty="0"/>
          </a:p>
          <a:p>
            <a:r>
              <a:rPr lang="uk-UA" sz="1600" dirty="0"/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</a:t>
            </a:r>
            <a:endParaRPr lang="uk-UA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1520" y="766070"/>
          <a:ext cx="8424936" cy="6159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198"/>
                <a:gridCol w="6976176"/>
                <a:gridCol w="888562"/>
              </a:tblGrid>
              <a:tr h="307183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430057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5747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Основи бухгалтерського обліку у підприємницькій діяльності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запасів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праці, її оплати та соціального страхування персоналу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Облік доходів,  витрат та результатів діяльності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Основи оподаткування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податкової системи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Методологічні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Система оподаткування  в Україні: податки, збори та </a:t>
                      </a:r>
                      <a:r>
                        <a:rPr lang="uk-UA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обов</a:t>
                      </a:r>
                      <a:r>
                        <a:rPr lang="en-US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’</a:t>
                      </a:r>
                      <a:r>
                        <a:rPr lang="uk-UA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язкові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платежі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ІІІ. Основи страхування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Теорія страхування. Страховий ринок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r>
                        <a:rPr lang="uk-UA" sz="1200" dirty="0">
                          <a:solidFill>
                            <a:srgbClr val="7030A0"/>
                          </a:solidFill>
                        </a:rPr>
                        <a:t>16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Основні галузі страхування. 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  <a:tr h="245747">
                <a:tc>
                  <a:txBody>
                    <a:bodyPr/>
                    <a:lstStyle/>
                    <a:p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32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878414"/>
          <a:ext cx="8352928" cy="3109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6912768"/>
                <a:gridCol w="720080"/>
              </a:tblGrid>
              <a:tr h="263031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uk-UA" sz="10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0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0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 hMerge="1">
                  <a:tcPr/>
                </a:tc>
                <a:tc hMerge="1">
                  <a:tcPr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Загальна характеристика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Times New Roman" panose="02020603050405020304"/>
                        </a:rPr>
                        <a:t>Групування господарських засобів за складом і розміщенням та джерелами їх утворення і цільовим призначенням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Складання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балансу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178190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Рахунки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обліку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та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подвійний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0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Складання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оборотних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відомостей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по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синтетичних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і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аналітичних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рахунках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бухгалтерського</a:t>
                      </a: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</a:t>
                      </a: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Документальне оформлення та облік руху товарних запасів на підприємствах торгівлі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Облік коштів у касі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Розрахунок страхового відшкодування збитків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r>
                        <a:rPr lang="uk-UA" sz="10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Розв</a:t>
                      </a:r>
                      <a:r>
                        <a:rPr lang="en-US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’</a:t>
                      </a:r>
                      <a:r>
                        <a:rPr lang="uk-UA" sz="1200" b="1" dirty="0" err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язання</a:t>
                      </a: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завдань при визначенні податку на додану вартість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>
                          <a:solidFill>
                            <a:srgbClr val="46034D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  <a:tr h="214438">
                <a:tc>
                  <a:txBody>
                    <a:bodyPr/>
                    <a:lstStyle/>
                    <a:p>
                      <a:endParaRPr lang="uk-UA" sz="10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85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Arial Narrow" panose="020B0606020202030204"/>
                          <a:ea typeface="Times New Roman" panose="02020603050405020304"/>
                          <a:cs typeface="Times New Roman" panose="02020603050405020304"/>
                        </a:rPr>
                        <a:t>Разом: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Arial Narrow" panose="020B0606020202030204"/>
                        <a:ea typeface="Times New Roman" panose="02020603050405020304"/>
                        <a:cs typeface="Times New Roman" panose="020206030504050203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>
                          <a:solidFill>
                            <a:srgbClr val="46034D"/>
                          </a:solidFill>
                        </a:rPr>
                        <a:t>18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  <a:endParaRPr lang="uk-UA" sz="2400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3547" y="1628800"/>
          <a:ext cx="8280921" cy="2728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бухгалтерського обліку 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Основи оподаткування</a:t>
                      </a:r>
                      <a:endParaRPr lang="uk-UA" sz="200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Основи страхування</a:t>
                      </a:r>
                      <a:endParaRPr lang="uk-UA" sz="2000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3568" y="188641"/>
          <a:ext cx="8064896" cy="6678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5119"/>
                <a:gridCol w="6287885"/>
                <a:gridCol w="1161892"/>
              </a:tblGrid>
              <a:tr h="528035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</a:tr>
              <a:tr h="388803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4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400" dirty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66758">
                <a:tc>
                  <a:txBody>
                    <a:bodyPr/>
                    <a:lstStyle/>
                    <a:p>
                      <a:endParaRPr lang="uk-UA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І. ОСНОВИ БУХГАЛТЕРСЬКОГО ОБЛІКУ У ПІДПРИЄМНИЦЬКІЙ ДІЯЛЬНОСТІ</a:t>
                      </a:r>
                      <a:endParaRPr lang="uk-UA" sz="14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1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Загальна характеристика бухгалтерського обліку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2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Предмет і метод бухгалтерського обліку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3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Бухгалтерський баланс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6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4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Система рахунків бухгалтерського обліку і подвійний запис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5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Документація та інвентаризація. Оцінка і калькуляція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6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необоротних активів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запасів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8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коштів, розрахунків та інших активів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9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власного капіталу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dirty="0"/>
                        <a:t>10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Облік праці, її оплати та соціального страхування персоналу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Times New Roman" panose="02020603050405020304"/>
                        <a:ea typeface="Calibri" panose="020F0502020204030204"/>
                        <a:cs typeface="Calibri" panose="020F0502020204030204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Облік доходів,  витрат та результатів діяльності</a:t>
                      </a:r>
                      <a:endParaRPr lang="uk-UA" sz="12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ІІ. ОСНОВИ ОПОДАТКУВАННЯ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Теоретичні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dirty="0"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Методологічні основи податкової системи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4</a:t>
                      </a:r>
                      <a:endParaRPr lang="uk-UA" sz="1100" dirty="0"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1" kern="1200" dirty="0">
                          <a:solidFill>
                            <a:srgbClr val="46034D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РОЗДІЛ ІІІ. ОСНОВИ СТРАХУВАННЯ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Теорія страхування. Страховий ринок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r>
                        <a:rPr lang="uk-UA" sz="1200" b="1" dirty="0">
                          <a:solidFill>
                            <a:srgbClr val="7030A0"/>
                          </a:solidFill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46034D"/>
                          </a:solidFill>
                          <a:effectLst/>
                          <a:latin typeface="Times New Roman" panose="02020603050405020304"/>
                          <a:ea typeface="Calibri" panose="020F0502020204030204"/>
                          <a:cs typeface="Calibri" panose="020F0502020204030204"/>
                        </a:rPr>
                        <a:t>Основні галузі страхування. </a:t>
                      </a:r>
                      <a:endParaRPr lang="uk-UA" sz="1200" b="1" dirty="0">
                        <a:solidFill>
                          <a:srgbClr val="46034D"/>
                        </a:solidFill>
                        <a:effectLst/>
                        <a:latin typeface="Calibri" panose="020F0502020204030204"/>
                        <a:ea typeface="Calibri" panose="020F0502020204030204"/>
                        <a:cs typeface="Calibri" panose="020F050202020403020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81618">
                <a:tc>
                  <a:txBody>
                    <a:bodyPr/>
                    <a:lstStyle/>
                    <a:p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>
                          <a:solidFill>
                            <a:srgbClr val="46034D"/>
                          </a:solidFill>
                        </a:rPr>
                        <a:t>Разом:</a:t>
                      </a:r>
                      <a:endParaRPr lang="uk-UA" sz="1400" b="1" dirty="0">
                        <a:solidFill>
                          <a:srgbClr val="46034D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00" b="1" dirty="0">
                          <a:solidFill>
                            <a:srgbClr val="7030A0"/>
                          </a:solidFill>
                        </a:rPr>
                        <a:t>64</a:t>
                      </a:r>
                      <a:endParaRPr lang="uk-UA" sz="1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  <a:endParaRPr lang="uk-UA" b="1" cap="all" dirty="0"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1500" dirty="0"/>
              <a:t>1.Азаренкова Г. М. Бухгалтерський облік. Навчально-методичний посібник – К.:Знання, 2015 рік. </a:t>
            </a:r>
            <a:endParaRPr lang="uk-UA" sz="1500" dirty="0"/>
          </a:p>
          <a:p>
            <a:pPr lvl="0"/>
            <a:r>
              <a:rPr lang="uk-UA" sz="1500" dirty="0"/>
              <a:t>2. </a:t>
            </a:r>
            <a:r>
              <a:rPr lang="uk-UA" sz="1500" dirty="0" err="1"/>
              <a:t>Базилевич</a:t>
            </a:r>
            <a:r>
              <a:rPr lang="uk-UA" sz="1500" dirty="0"/>
              <a:t> В. Д.  Страхування : Підручник. Київ : Знання, 2008. 1019 с. </a:t>
            </a:r>
            <a:endParaRPr lang="uk-UA" sz="1500" dirty="0"/>
          </a:p>
          <a:p>
            <a:pPr lvl="0"/>
            <a:r>
              <a:rPr lang="uk-UA" sz="1500" dirty="0"/>
              <a:t>3. Безугла В. О., Постіл І. І., Шаповал Л. П. Страхування: </a:t>
            </a:r>
            <a:r>
              <a:rPr lang="uk-UA" sz="1500" dirty="0" err="1"/>
              <a:t>навч</a:t>
            </a:r>
            <a:r>
              <a:rPr lang="uk-UA" sz="1500" dirty="0"/>
              <a:t>. </a:t>
            </a:r>
            <a:r>
              <a:rPr lang="uk-UA" sz="1500" dirty="0" err="1"/>
              <a:t>посіб</a:t>
            </a:r>
            <a:r>
              <a:rPr lang="uk-UA" sz="1500" dirty="0"/>
              <a:t>. Київ: Центр учбової літератури, 2008. 582 с.</a:t>
            </a:r>
            <a:endParaRPr lang="uk-UA" sz="1500" dirty="0"/>
          </a:p>
          <a:p>
            <a:pPr lvl="0"/>
            <a:r>
              <a:rPr lang="uk-UA" sz="1500" dirty="0"/>
              <a:t>4. </a:t>
            </a:r>
            <a:r>
              <a:rPr lang="uk-UA" sz="1500" dirty="0" err="1"/>
              <a:t>Блакіта</a:t>
            </a:r>
            <a:r>
              <a:rPr lang="uk-UA" sz="1500" dirty="0"/>
              <a:t> Г.В., Гладій І.О. Бухгалтерський облік в торгівлі та ресторанному господарстві. К.: ЦУЛ, 2021 рік. </a:t>
            </a:r>
            <a:endParaRPr lang="uk-UA" sz="1500" dirty="0"/>
          </a:p>
          <a:p>
            <a:pPr lvl="0"/>
            <a:r>
              <a:rPr lang="uk-UA" sz="1500" dirty="0"/>
              <a:t>5. </a:t>
            </a:r>
            <a:r>
              <a:rPr lang="uk-UA" sz="1500" dirty="0" err="1"/>
              <a:t>Волохова</a:t>
            </a:r>
            <a:r>
              <a:rPr lang="uk-UA" sz="1500" dirty="0"/>
              <a:t> І. С. Податкова система: Навчальний посібник / [</a:t>
            </a:r>
            <a:r>
              <a:rPr lang="uk-UA" sz="1500" dirty="0" err="1"/>
              <a:t>Волохова</a:t>
            </a:r>
            <a:r>
              <a:rPr lang="uk-UA" sz="1500" dirty="0"/>
              <a:t> І. С., Дубовик О. Ю., </a:t>
            </a:r>
            <a:endParaRPr lang="uk-UA" sz="1500" dirty="0"/>
          </a:p>
          <a:p>
            <a:pPr lvl="0"/>
            <a:r>
              <a:rPr lang="uk-UA" sz="1500" dirty="0"/>
              <a:t>6. </a:t>
            </a:r>
            <a:r>
              <a:rPr lang="uk-UA" sz="1500" dirty="0" err="1"/>
              <a:t>Слатвінська</a:t>
            </a:r>
            <a:r>
              <a:rPr lang="uk-UA" sz="1500" dirty="0"/>
              <a:t> М. О. та ін.]; за </a:t>
            </a:r>
            <a:r>
              <a:rPr lang="uk-UA" sz="1500" dirty="0" err="1"/>
              <a:t>заг</a:t>
            </a:r>
            <a:r>
              <a:rPr lang="uk-UA" sz="1500" dirty="0"/>
              <a:t>. ред. І. С. </a:t>
            </a:r>
            <a:r>
              <a:rPr lang="uk-UA" sz="1500" dirty="0" err="1"/>
              <a:t>Волохової</a:t>
            </a:r>
            <a:r>
              <a:rPr lang="uk-UA" sz="1500" dirty="0"/>
              <a:t>, О. Ю. Дубовик. – Харків: Видавництво «</a:t>
            </a:r>
            <a:r>
              <a:rPr lang="uk-UA" sz="1500" dirty="0" err="1"/>
              <a:t>Діса</a:t>
            </a:r>
            <a:r>
              <a:rPr lang="uk-UA" sz="1500" dirty="0"/>
              <a:t> плюс», 2019. – 402 с.</a:t>
            </a:r>
            <a:endParaRPr lang="uk-UA" sz="1500" dirty="0"/>
          </a:p>
          <a:p>
            <a:pPr lvl="0"/>
            <a:r>
              <a:rPr lang="uk-UA" sz="1500" dirty="0"/>
              <a:t>7. </a:t>
            </a:r>
            <a:r>
              <a:rPr lang="uk-UA" sz="1500" dirty="0" err="1"/>
              <a:t>Давидюк</a:t>
            </a:r>
            <a:r>
              <a:rPr lang="uk-UA" sz="1500" dirty="0"/>
              <a:t> Т.В., </a:t>
            </a:r>
            <a:r>
              <a:rPr lang="uk-UA" sz="1500" dirty="0" err="1"/>
              <a:t>Манойленко</a:t>
            </a:r>
            <a:r>
              <a:rPr lang="uk-UA" sz="1500" dirty="0"/>
              <a:t> О.В., </a:t>
            </a:r>
            <a:r>
              <a:rPr lang="uk-UA" sz="1500" dirty="0" err="1"/>
              <a:t>Ломаченко</a:t>
            </a:r>
            <a:r>
              <a:rPr lang="uk-UA" sz="1500" dirty="0"/>
              <a:t> Т.І., </a:t>
            </a:r>
            <a:r>
              <a:rPr lang="uk-UA" sz="1500" dirty="0" err="1"/>
              <a:t>Резніченко</a:t>
            </a:r>
            <a:r>
              <a:rPr lang="uk-UA" sz="1500" dirty="0"/>
              <a:t> А.В.Бухгалтерський облік: </a:t>
            </a:r>
            <a:r>
              <a:rPr lang="uk-UA" sz="1500" dirty="0" err="1"/>
              <a:t>навч</a:t>
            </a:r>
            <a:r>
              <a:rPr lang="uk-UA" sz="1500" dirty="0"/>
              <a:t>. посібник / Харків: Видавничий дім «</a:t>
            </a:r>
            <a:r>
              <a:rPr lang="uk-UA" sz="1500" dirty="0" err="1"/>
              <a:t>Гельветика</a:t>
            </a:r>
            <a:r>
              <a:rPr lang="uk-UA" sz="1500" dirty="0"/>
              <a:t>»,2016. –392с. </a:t>
            </a:r>
            <a:endParaRPr lang="uk-UA" sz="1500" dirty="0"/>
          </a:p>
          <a:p>
            <a:pPr lvl="0"/>
            <a:r>
              <a:rPr lang="uk-UA" sz="1500" dirty="0"/>
              <a:t>8. Журавка О. С., </a:t>
            </a:r>
            <a:r>
              <a:rPr lang="uk-UA" sz="1500" dirty="0" err="1"/>
              <a:t>Бухтіарова</a:t>
            </a:r>
            <a:r>
              <a:rPr lang="uk-UA" sz="1500" dirty="0"/>
              <a:t> А. Г., </a:t>
            </a:r>
            <a:r>
              <a:rPr lang="uk-UA" sz="1500" dirty="0" err="1"/>
              <a:t>Пахненко</a:t>
            </a:r>
            <a:r>
              <a:rPr lang="uk-UA" sz="1500" dirty="0"/>
              <a:t> О. М. Страхування/ навчальний </a:t>
            </a:r>
            <a:r>
              <a:rPr lang="uk-UA" sz="1500" dirty="0" err="1"/>
              <a:t>посібник-</a:t>
            </a:r>
            <a:r>
              <a:rPr lang="uk-UA" sz="1500" dirty="0"/>
              <a:t> Суми: Сумський Державний університет, 2020. - 350 с.</a:t>
            </a:r>
            <a:endParaRPr lang="uk-UA" sz="1500" dirty="0"/>
          </a:p>
          <a:p>
            <a:pPr lvl="0"/>
            <a:r>
              <a:rPr lang="uk-UA" sz="1500" dirty="0"/>
              <a:t>9. Зінченко О.В., </a:t>
            </a:r>
            <a:r>
              <a:rPr lang="uk-UA" sz="1500" dirty="0" err="1"/>
              <a:t>Радіонова</a:t>
            </a:r>
            <a:r>
              <a:rPr lang="uk-UA" sz="1500" dirty="0"/>
              <a:t> Н.Й., </a:t>
            </a:r>
            <a:r>
              <a:rPr lang="uk-UA" sz="1500" dirty="0" err="1"/>
              <a:t>Хаустова</a:t>
            </a:r>
            <a:r>
              <a:rPr lang="uk-UA" sz="1500" dirty="0"/>
              <a:t> Є.Б. Бухгалтерський облік:у схемах і таблицях: </a:t>
            </a:r>
            <a:r>
              <a:rPr lang="uk-UA" sz="1500" dirty="0" err="1"/>
              <a:t>навч</a:t>
            </a:r>
            <a:r>
              <a:rPr lang="uk-UA" sz="1500" dirty="0"/>
              <a:t>. посібник/ під </a:t>
            </a:r>
            <a:r>
              <a:rPr lang="uk-UA" sz="1500" dirty="0" err="1"/>
              <a:t>заг.ред</a:t>
            </a:r>
            <a:r>
              <a:rPr lang="uk-UA" sz="1500" dirty="0"/>
              <a:t>. М.І. Скрипник // Київ. «Центр учбової літератури», 2017. –340 с.</a:t>
            </a:r>
            <a:endParaRPr lang="uk-UA" sz="1500" dirty="0"/>
          </a:p>
          <a:p>
            <a:pPr lvl="0"/>
            <a:r>
              <a:rPr lang="uk-UA" sz="1500" dirty="0"/>
              <a:t>10. </a:t>
            </a:r>
            <a:r>
              <a:rPr lang="uk-UA" sz="1500" dirty="0" err="1"/>
              <a:t>Лень</a:t>
            </a:r>
            <a:r>
              <a:rPr lang="uk-UA" sz="1500" dirty="0"/>
              <a:t> В.С., </a:t>
            </a:r>
            <a:r>
              <a:rPr lang="uk-UA" sz="1500" dirty="0" err="1"/>
              <a:t>Гливенко</a:t>
            </a:r>
            <a:r>
              <a:rPr lang="uk-UA" sz="1500" dirty="0"/>
              <a:t> В.В. Бухгалтерський облік в Україні. Основи та практика: </a:t>
            </a:r>
            <a:r>
              <a:rPr lang="uk-UA" sz="1500" dirty="0" err="1"/>
              <a:t>навч.посіб</a:t>
            </a:r>
            <a:r>
              <a:rPr lang="uk-UA" sz="1500" dirty="0"/>
              <a:t>. // Київ : Центр навчальної літератури, 2018. – 608 с. </a:t>
            </a:r>
            <a:endParaRPr lang="uk-UA" sz="1500" dirty="0"/>
          </a:p>
          <a:p>
            <a:pPr lvl="0"/>
            <a:r>
              <a:rPr lang="uk-UA" sz="1500" dirty="0"/>
              <a:t>11. </a:t>
            </a:r>
            <a:r>
              <a:rPr lang="uk-UA" sz="1500" dirty="0" err="1"/>
              <a:t>Плаксієнко</a:t>
            </a:r>
            <a:r>
              <a:rPr lang="uk-UA" sz="1500" dirty="0"/>
              <a:t> В.Я., </a:t>
            </a:r>
            <a:r>
              <a:rPr lang="uk-UA" sz="1500" dirty="0" err="1"/>
              <a:t>Верига</a:t>
            </a:r>
            <a:r>
              <a:rPr lang="uk-UA" sz="1500" dirty="0"/>
              <a:t> Ю.А., Кулик В.А., Карпенко Є.А. Облік, оподаткування та аудит. Навчальний </a:t>
            </a:r>
            <a:r>
              <a:rPr lang="uk-UA" sz="1500" dirty="0" err="1"/>
              <a:t>посібник-</a:t>
            </a:r>
            <a:r>
              <a:rPr lang="uk-UA" sz="1500" dirty="0"/>
              <a:t> К.:ЦУЛ, 2021</a:t>
            </a:r>
            <a:endParaRPr lang="uk-UA" sz="1500" dirty="0"/>
          </a:p>
          <a:p>
            <a:pPr lvl="0"/>
            <a:r>
              <a:rPr lang="uk-UA" sz="1500" dirty="0"/>
              <a:t>12. </a:t>
            </a:r>
            <a:r>
              <a:rPr lang="uk-UA" sz="1500" dirty="0" err="1"/>
              <a:t>Осмятченко</a:t>
            </a:r>
            <a:r>
              <a:rPr lang="uk-UA" sz="1500" dirty="0"/>
              <a:t> Л.М., Шевчук В.С. Бухгалтерський облік. Л.: «Магнолія 2006», 2015 рік.</a:t>
            </a:r>
            <a:endParaRPr lang="uk-UA" sz="1500" dirty="0"/>
          </a:p>
          <a:p>
            <a:pPr lvl="0"/>
            <a:r>
              <a:rPr lang="uk-UA" sz="1500" dirty="0"/>
              <a:t>13. </a:t>
            </a:r>
            <a:r>
              <a:rPr lang="uk-UA" sz="1500" dirty="0" err="1"/>
              <a:t>Плиса</a:t>
            </a:r>
            <a:r>
              <a:rPr lang="uk-UA" sz="1500" dirty="0"/>
              <a:t> В. Й., </a:t>
            </a:r>
            <a:r>
              <a:rPr lang="uk-UA" sz="1500" dirty="0" err="1"/>
              <a:t>Плиса</a:t>
            </a:r>
            <a:r>
              <a:rPr lang="uk-UA" sz="1500" dirty="0"/>
              <a:t> З.П. Бухгалтерський облік: </a:t>
            </a:r>
            <a:r>
              <a:rPr lang="uk-UA" sz="1500" dirty="0" err="1"/>
              <a:t>навч</a:t>
            </a:r>
            <a:r>
              <a:rPr lang="uk-UA" sz="1500" dirty="0"/>
              <a:t>. </a:t>
            </a:r>
            <a:r>
              <a:rPr lang="uk-UA" sz="1500" dirty="0" err="1"/>
              <a:t>посіб</a:t>
            </a:r>
            <a:r>
              <a:rPr lang="uk-UA" sz="1500" dirty="0"/>
              <a:t>. // Київ. «Центр учбової літератури», 2017. –368 с.</a:t>
            </a:r>
            <a:endParaRPr lang="uk-UA" sz="1500" dirty="0"/>
          </a:p>
          <a:p>
            <a:pPr lvl="0"/>
            <a:r>
              <a:rPr lang="uk-UA" sz="1500" dirty="0"/>
              <a:t>14. </a:t>
            </a:r>
            <a:r>
              <a:rPr lang="uk-UA" sz="1500" dirty="0" err="1"/>
              <a:t>Фісун</a:t>
            </a:r>
            <a:r>
              <a:rPr lang="uk-UA" sz="1500" dirty="0"/>
              <a:t> І.В., Ярова Г.М. Страхування. Навчальний посібник – К.:ЦУЛ, 2021, 232 с.</a:t>
            </a:r>
            <a:endParaRPr lang="uk-UA" sz="15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9665</Words>
  <Application>WPS Presentation</Application>
  <PresentationFormat>Екран (4:3)</PresentationFormat>
  <Paragraphs>484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SimSun</vt:lpstr>
      <vt:lpstr>Wingdings</vt:lpstr>
      <vt:lpstr>Wingdings 2</vt:lpstr>
      <vt:lpstr>Verdana</vt:lpstr>
      <vt:lpstr>Calibri</vt:lpstr>
      <vt:lpstr>Times New Roman</vt:lpstr>
      <vt:lpstr>Times New Roman</vt:lpstr>
      <vt:lpstr>Arial Narrow</vt:lpstr>
      <vt:lpstr>Century Gothic</vt:lpstr>
      <vt:lpstr>Microsoft YaHei</vt:lpstr>
      <vt:lpstr>Arial Unicode MS</vt:lpstr>
      <vt:lpstr>Яркая</vt:lpstr>
      <vt:lpstr>Основи обліку, оподаткування та страхування в підприємницькій діяльності</vt:lpstr>
      <vt:lpstr>PowerPoint 演示文稿</vt:lpstr>
      <vt:lpstr>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Чеченюк Ірина</cp:lastModifiedBy>
  <cp:revision>36</cp:revision>
  <dcterms:created xsi:type="dcterms:W3CDTF">2024-02-06T17:10:00Z</dcterms:created>
  <dcterms:modified xsi:type="dcterms:W3CDTF">2025-11-02T16:29:40Z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F5565BB55B7B4E47AF5BF61C48F8BA11_12</vt:lpwstr>
  </property>
  <property fmtid="{D5CDD505-2E9C-101B-9397-08002B2CF9AE}" pid="3" name="KSOProductBuildVer">
    <vt:lpwstr>1033-12.2.0.22549</vt:lpwstr>
  </property>
</Properties>
</file>