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61" r:id="rId5"/>
    <p:sldId id="262" r:id="rId6"/>
    <p:sldId id="258" r:id="rId7"/>
    <p:sldId id="260" r:id="rId8"/>
  </p:sldIdLst>
  <p:sldSz cx="12192000" cy="6858000"/>
  <p:notesSz cx="12192000" cy="68580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howGuides="1">
      <p:cViewPr varScale="1">
        <p:scale>
          <a:sx n="99" d="100"/>
          <a:sy n="99" d="100"/>
        </p:scale>
        <p:origin x="108" y="28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presProps" Target="presProps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1" Type="http://schemas.openxmlformats.org/officeDocument/2006/relationships/tableStyles" Target="tableStyles.xml"/><Relationship Id="rId10" Type="http://schemas.openxmlformats.org/officeDocument/2006/relationships/viewProps" Target="viewProps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0" y="2125980"/>
            <a:ext cx="103632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09600" y="274320"/>
            <a:ext cx="10972800" cy="1097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09600" y="1577340"/>
            <a:ext cx="1097280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5.xml"/><Relationship Id="rId1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5.xml"/><Relationship Id="rId1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5.xml"/><Relationship Id="rId1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5.xml"/><Relationship Id="rId1" Type="http://schemas.openxmlformats.org/officeDocument/2006/relationships/image" Target="../media/image2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5.xml"/><Relationship Id="rId1" Type="http://schemas.openxmlformats.org/officeDocument/2006/relationships/image" Target="../media/image3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5.xml"/><Relationship Id="rId1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1" cstate="print"/>
          <a:stretch>
            <a:fillRect/>
          </a:stretch>
        </p:blipFill>
        <p:spPr>
          <a:xfrm>
            <a:off x="24008" y="-363256"/>
            <a:ext cx="12192000" cy="6857999"/>
          </a:xfrm>
          <a:prstGeom prst="rect">
            <a:avLst/>
          </a:prstGeom>
        </p:spPr>
      </p:pic>
      <p:sp>
        <p:nvSpPr>
          <p:cNvPr id="3" name="Округлений прямокутник 2"/>
          <p:cNvSpPr/>
          <p:nvPr/>
        </p:nvSpPr>
        <p:spPr>
          <a:xfrm>
            <a:off x="2438400" y="2590800"/>
            <a:ext cx="8153400" cy="2348630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35280" marR="327660" algn="ctr">
              <a:lnSpc>
                <a:spcPct val="100000"/>
              </a:lnSpc>
              <a:spcBef>
                <a:spcPts val="100"/>
              </a:spcBef>
            </a:pPr>
            <a:r>
              <a:rPr lang="uk-UA" b="1" cap="all" dirty="0">
                <a:solidFill>
                  <a:schemeClr val="tx2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вибірковий освітній компонент для</a:t>
            </a:r>
            <a:r>
              <a:rPr lang="uk-UA" b="1" cap="all" spc="-80" dirty="0">
                <a:solidFill>
                  <a:schemeClr val="tx2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uk-UA" b="1" cap="all" spc="-10" dirty="0">
                <a:solidFill>
                  <a:schemeClr val="tx2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здобувачів</a:t>
            </a:r>
            <a:r>
              <a:rPr lang="uk-UA" b="1" cap="all" spc="-15" dirty="0">
                <a:solidFill>
                  <a:schemeClr val="tx2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uk-UA" b="1" cap="all" spc="-10" dirty="0">
                <a:solidFill>
                  <a:schemeClr val="tx2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освіти </a:t>
            </a:r>
            <a:endParaRPr lang="uk-UA" b="1" cap="all" spc="-10" dirty="0">
              <a:solidFill>
                <a:schemeClr val="tx2">
                  <a:lumMod val="50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335280" marR="327660" algn="ctr">
              <a:lnSpc>
                <a:spcPct val="100000"/>
              </a:lnSpc>
              <a:spcBef>
                <a:spcPts val="100"/>
              </a:spcBef>
            </a:pPr>
            <a:r>
              <a:rPr lang="uk-UA" cap="all" dirty="0">
                <a:solidFill>
                  <a:schemeClr val="tx2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Галузі знань 07 УПРАВЛІННЯ ТА АДМІНІСТРУВАННЯ</a:t>
            </a:r>
            <a:endParaRPr lang="uk-UA" cap="all" dirty="0">
              <a:solidFill>
                <a:schemeClr val="tx2">
                  <a:lumMod val="50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335280" marR="327660" algn="ctr">
              <a:lnSpc>
                <a:spcPct val="100000"/>
              </a:lnSpc>
              <a:spcBef>
                <a:spcPts val="100"/>
              </a:spcBef>
            </a:pPr>
            <a:r>
              <a:rPr lang="uk-UA" dirty="0">
                <a:solidFill>
                  <a:schemeClr val="tx2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СПЕЦІАЛЬНОСТІ 075 МАРКЕТИНГ </a:t>
            </a:r>
            <a:endParaRPr lang="uk-UA" dirty="0">
              <a:solidFill>
                <a:schemeClr val="tx2">
                  <a:lumMod val="50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335280" marR="327660" algn="ctr">
              <a:lnSpc>
                <a:spcPct val="100000"/>
              </a:lnSpc>
              <a:spcBef>
                <a:spcPts val="100"/>
              </a:spcBef>
            </a:pPr>
            <a:r>
              <a:rPr lang="uk-UA" dirty="0">
                <a:solidFill>
                  <a:schemeClr val="tx2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ОСВІТНЬО-ПРОФЕСІЙНОЇ ПРОГРАМИ «МАРКЕТИНГ»</a:t>
            </a:r>
            <a:endParaRPr lang="uk-UA" dirty="0">
              <a:solidFill>
                <a:schemeClr val="tx2">
                  <a:lumMod val="50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/>
            <a:endParaRPr lang="uk-UA" dirty="0"/>
          </a:p>
        </p:txBody>
      </p:sp>
      <p:sp>
        <p:nvSpPr>
          <p:cNvPr id="5" name="Округлений прямокутник 4"/>
          <p:cNvSpPr/>
          <p:nvPr/>
        </p:nvSpPr>
        <p:spPr>
          <a:xfrm>
            <a:off x="7155493" y="5027108"/>
            <a:ext cx="5004148" cy="1385170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spcBef>
                <a:spcPts val="100"/>
              </a:spcBef>
            </a:pPr>
            <a:r>
              <a:rPr lang="uk-UA" sz="1400" spc="-10" dirty="0">
                <a:solidFill>
                  <a:schemeClr val="tx2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Викладач:</a:t>
            </a:r>
            <a:r>
              <a:rPr lang="uk-UA" sz="1400" spc="-65" dirty="0">
                <a:solidFill>
                  <a:schemeClr val="tx2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uk-UA" sz="1400" b="1" dirty="0">
                <a:solidFill>
                  <a:schemeClr val="tx2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Вікторія НІКУЛІНА</a:t>
            </a:r>
            <a:r>
              <a:rPr lang="uk-UA" sz="1400" b="1" spc="-10" dirty="0">
                <a:solidFill>
                  <a:schemeClr val="tx2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</a:t>
            </a:r>
            <a:endParaRPr lang="uk-UA" sz="1400" dirty="0">
              <a:solidFill>
                <a:schemeClr val="tx2">
                  <a:lumMod val="50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just">
              <a:spcAft>
                <a:spcPts val="1000"/>
              </a:spcAft>
            </a:pPr>
            <a:r>
              <a:rPr lang="ru-RU" sz="1400" b="0" i="0" dirty="0">
                <a:solidFill>
                  <a:srgbClr val="111111"/>
                </a:solidFill>
                <a:effectLst/>
                <a:latin typeface="Arial" panose="020B0604020202020204" pitchFamily="34" charset="0"/>
              </a:rPr>
              <a:t>кандидат </a:t>
            </a:r>
            <a:r>
              <a:rPr lang="ru-RU" sz="1400" b="0" i="0" dirty="0" err="1">
                <a:solidFill>
                  <a:srgbClr val="111111"/>
                </a:solidFill>
                <a:effectLst/>
                <a:latin typeface="Arial" panose="020B0604020202020204" pitchFamily="34" charset="0"/>
              </a:rPr>
              <a:t>економічних</a:t>
            </a:r>
            <a:r>
              <a:rPr lang="ru-RU" sz="1400" b="0" i="0" dirty="0">
                <a:solidFill>
                  <a:srgbClr val="111111"/>
                </a:solidFill>
                <a:effectLst/>
                <a:latin typeface="Arial" panose="020B0604020202020204" pitchFamily="34" charset="0"/>
              </a:rPr>
              <a:t> наук, доцент, </a:t>
            </a:r>
            <a:r>
              <a:rPr lang="ru-RU" sz="1400" b="0" i="0" dirty="0" err="1">
                <a:solidFill>
                  <a:srgbClr val="111111"/>
                </a:solidFill>
                <a:effectLst/>
                <a:latin typeface="Arial" panose="020B0604020202020204" pitchFamily="34" charset="0"/>
              </a:rPr>
              <a:t>спеціаліст</a:t>
            </a:r>
            <a:r>
              <a:rPr lang="ru-RU" sz="1400" b="0" i="0" dirty="0">
                <a:solidFill>
                  <a:srgbClr val="11111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400" b="0" i="0" dirty="0" err="1">
                <a:solidFill>
                  <a:srgbClr val="111111"/>
                </a:solidFill>
                <a:effectLst/>
                <a:latin typeface="Arial" panose="020B0604020202020204" pitchFamily="34" charset="0"/>
              </a:rPr>
              <a:t>вищої</a:t>
            </a:r>
            <a:r>
              <a:rPr lang="ru-RU" sz="1400" b="0" i="0" dirty="0">
                <a:solidFill>
                  <a:srgbClr val="11111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400" b="0" i="0" dirty="0" err="1">
                <a:solidFill>
                  <a:srgbClr val="111111"/>
                </a:solidFill>
                <a:effectLst/>
                <a:latin typeface="Arial" panose="020B0604020202020204" pitchFamily="34" charset="0"/>
              </a:rPr>
              <a:t>категорії</a:t>
            </a:r>
            <a:r>
              <a:rPr lang="ru-RU" sz="1400" b="0" i="0" dirty="0">
                <a:solidFill>
                  <a:srgbClr val="111111"/>
                </a:solidFill>
                <a:effectLst/>
                <a:latin typeface="Arial" panose="020B0604020202020204" pitchFamily="34" charset="0"/>
              </a:rPr>
              <a:t>.</a:t>
            </a:r>
            <a:endParaRPr lang="ru-RU" sz="1400" b="0" i="0" dirty="0">
              <a:solidFill>
                <a:srgbClr val="111111"/>
              </a:solidFill>
              <a:effectLst/>
              <a:latin typeface="Tahoma" panose="020B0604030504040204" pitchFamily="34" charset="0"/>
            </a:endParaRPr>
          </a:p>
          <a:p>
            <a:br>
              <a:rPr lang="ru-RU" sz="1400" dirty="0"/>
            </a:br>
            <a:endParaRPr lang="uk-UA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1" cstate="print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1" cstate="print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Прямокутник: округлені кути 2"/>
          <p:cNvSpPr/>
          <p:nvPr/>
        </p:nvSpPr>
        <p:spPr>
          <a:xfrm>
            <a:off x="685800" y="1828800"/>
            <a:ext cx="6553200" cy="45720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1600" dirty="0"/>
              <a:t>3К 3. </a:t>
            </a:r>
            <a:r>
              <a:rPr lang="ru-RU" sz="1600" dirty="0" err="1"/>
              <a:t>Здатність</a:t>
            </a:r>
            <a:r>
              <a:rPr lang="ru-RU" sz="1600" dirty="0"/>
              <a:t> </a:t>
            </a:r>
            <a:r>
              <a:rPr lang="ru-RU" sz="1600" dirty="0" err="1"/>
              <a:t>застосовувати</a:t>
            </a:r>
            <a:r>
              <a:rPr lang="ru-RU" sz="1600" dirty="0"/>
              <a:t> </a:t>
            </a:r>
            <a:r>
              <a:rPr lang="ru-RU" sz="1600" dirty="0" err="1"/>
              <a:t>знання</a:t>
            </a:r>
            <a:r>
              <a:rPr lang="ru-RU" sz="1600" dirty="0"/>
              <a:t> у </a:t>
            </a:r>
            <a:r>
              <a:rPr lang="ru-RU" sz="1600" dirty="0" err="1"/>
              <a:t>практичних</a:t>
            </a:r>
            <a:r>
              <a:rPr lang="ru-RU" sz="1600" dirty="0"/>
              <a:t> </a:t>
            </a:r>
            <a:r>
              <a:rPr lang="ru-RU" sz="1600" dirty="0" err="1"/>
              <a:t>ситуаціях</a:t>
            </a:r>
            <a:r>
              <a:rPr lang="ru-RU" sz="1600" dirty="0"/>
              <a:t>. </a:t>
            </a:r>
            <a:endParaRPr lang="ru-RU" sz="1600" dirty="0"/>
          </a:p>
          <a:p>
            <a:pPr algn="just"/>
            <a:r>
              <a:rPr lang="ru-RU" sz="1600" dirty="0"/>
              <a:t>ЗК 4. </a:t>
            </a:r>
            <a:r>
              <a:rPr lang="ru-RU" sz="1600" dirty="0" err="1"/>
              <a:t>Здатність</a:t>
            </a:r>
            <a:r>
              <a:rPr lang="ru-RU" sz="1600" dirty="0"/>
              <a:t> до </a:t>
            </a:r>
            <a:r>
              <a:rPr lang="ru-RU" sz="1600" dirty="0" err="1"/>
              <a:t>пошуку</a:t>
            </a:r>
            <a:r>
              <a:rPr lang="ru-RU" sz="1600" dirty="0"/>
              <a:t>, </a:t>
            </a:r>
            <a:r>
              <a:rPr lang="ru-RU" sz="1600" dirty="0" err="1"/>
              <a:t>обробки</a:t>
            </a:r>
            <a:r>
              <a:rPr lang="ru-RU" sz="1600" dirty="0"/>
              <a:t> та </a:t>
            </a:r>
            <a:r>
              <a:rPr lang="ru-RU" sz="1600" dirty="0" err="1"/>
              <a:t>аналізу</a:t>
            </a:r>
            <a:r>
              <a:rPr lang="ru-RU" sz="1600" dirty="0"/>
              <a:t> </a:t>
            </a:r>
            <a:r>
              <a:rPr lang="ru-RU" sz="1600" dirty="0" err="1"/>
              <a:t>інформації</a:t>
            </a:r>
            <a:r>
              <a:rPr lang="ru-RU" sz="1600" dirty="0"/>
              <a:t> з </a:t>
            </a:r>
            <a:r>
              <a:rPr lang="ru-RU" sz="1600" dirty="0" err="1"/>
              <a:t>різних</a:t>
            </a:r>
            <a:r>
              <a:rPr lang="ru-RU" sz="1600" dirty="0"/>
              <a:t> </a:t>
            </a:r>
            <a:r>
              <a:rPr lang="ru-RU" sz="1600" dirty="0" err="1"/>
              <a:t>джерел</a:t>
            </a:r>
            <a:r>
              <a:rPr lang="ru-RU" sz="1600" dirty="0"/>
              <a:t>. </a:t>
            </a:r>
            <a:endParaRPr lang="ru-RU" sz="1600" dirty="0"/>
          </a:p>
          <a:p>
            <a:pPr algn="just"/>
            <a:r>
              <a:rPr lang="ru-RU" sz="1600" dirty="0"/>
              <a:t>СК 2. </a:t>
            </a:r>
            <a:r>
              <a:rPr lang="ru-RU" sz="1600" dirty="0" err="1"/>
              <a:t>Здатність</a:t>
            </a:r>
            <a:r>
              <a:rPr lang="ru-RU" sz="1600" dirty="0"/>
              <a:t> </a:t>
            </a:r>
            <a:r>
              <a:rPr lang="ru-RU" sz="1600" dirty="0" err="1"/>
              <a:t>виявляти</a:t>
            </a:r>
            <a:r>
              <a:rPr lang="ru-RU" sz="1600" dirty="0"/>
              <a:t> </a:t>
            </a:r>
            <a:r>
              <a:rPr lang="ru-RU" sz="1600" dirty="0" err="1"/>
              <a:t>вплив</a:t>
            </a:r>
            <a:r>
              <a:rPr lang="ru-RU" sz="1600" dirty="0"/>
              <a:t> </a:t>
            </a:r>
            <a:r>
              <a:rPr lang="ru-RU" sz="1600" dirty="0" err="1"/>
              <a:t>чинників</a:t>
            </a:r>
            <a:r>
              <a:rPr lang="ru-RU" sz="1600" dirty="0"/>
              <a:t> маркетингового </a:t>
            </a:r>
            <a:r>
              <a:rPr lang="ru-RU" sz="1600" dirty="0" err="1"/>
              <a:t>середовища</a:t>
            </a:r>
            <a:r>
              <a:rPr lang="ru-RU" sz="1600" dirty="0"/>
              <a:t> на </a:t>
            </a:r>
            <a:r>
              <a:rPr lang="ru-RU" sz="1600" dirty="0" err="1"/>
              <a:t>результати</a:t>
            </a:r>
            <a:r>
              <a:rPr lang="ru-RU" sz="1600" dirty="0"/>
              <a:t> </a:t>
            </a:r>
            <a:r>
              <a:rPr lang="ru-RU" sz="1600" dirty="0" err="1"/>
              <a:t>господарської</a:t>
            </a:r>
            <a:r>
              <a:rPr lang="ru-RU" sz="1600" dirty="0"/>
              <a:t> </a:t>
            </a:r>
            <a:r>
              <a:rPr lang="ru-RU" sz="1600" dirty="0" err="1"/>
              <a:t>діяльності</a:t>
            </a:r>
            <a:r>
              <a:rPr lang="ru-RU" sz="1600" dirty="0"/>
              <a:t> </a:t>
            </a:r>
            <a:r>
              <a:rPr lang="ru-RU" sz="1600" dirty="0" err="1"/>
              <a:t>ринкових</a:t>
            </a:r>
            <a:r>
              <a:rPr lang="ru-RU" sz="1600" dirty="0"/>
              <a:t> </a:t>
            </a:r>
            <a:r>
              <a:rPr lang="ru-RU" sz="1600" dirty="0" err="1"/>
              <a:t>суб’єктів</a:t>
            </a:r>
            <a:r>
              <a:rPr lang="ru-RU" sz="1600" dirty="0"/>
              <a:t>. </a:t>
            </a:r>
            <a:endParaRPr lang="ru-RU" sz="1600" dirty="0"/>
          </a:p>
          <a:p>
            <a:pPr algn="just"/>
            <a:r>
              <a:rPr lang="ru-RU" sz="1600" dirty="0"/>
              <a:t>СК 6. </a:t>
            </a:r>
            <a:r>
              <a:rPr lang="ru-RU" sz="1600" dirty="0" err="1"/>
              <a:t>Брати</a:t>
            </a:r>
            <a:r>
              <a:rPr lang="ru-RU" sz="1600" dirty="0"/>
              <a:t> участь у </a:t>
            </a:r>
            <a:r>
              <a:rPr lang="ru-RU" sz="1600" dirty="0" err="1"/>
              <a:t>проведенні</a:t>
            </a:r>
            <a:r>
              <a:rPr lang="ru-RU" sz="1600" dirty="0"/>
              <a:t> </a:t>
            </a:r>
            <a:r>
              <a:rPr lang="ru-RU" sz="1600" dirty="0" err="1"/>
              <a:t>досліджень</a:t>
            </a:r>
            <a:r>
              <a:rPr lang="ru-RU" sz="1600" dirty="0"/>
              <a:t> у </a:t>
            </a:r>
            <a:r>
              <a:rPr lang="ru-RU" sz="1600" dirty="0" err="1"/>
              <a:t>різних</a:t>
            </a:r>
            <a:r>
              <a:rPr lang="ru-RU" sz="1600" dirty="0"/>
              <a:t> сферах </a:t>
            </a:r>
            <a:r>
              <a:rPr lang="ru-RU" sz="1600" dirty="0" err="1"/>
              <a:t>маркетингової</a:t>
            </a:r>
            <a:r>
              <a:rPr lang="ru-RU" sz="1600" dirty="0"/>
              <a:t> </a:t>
            </a:r>
            <a:r>
              <a:rPr lang="ru-RU" sz="1600" dirty="0" err="1"/>
              <a:t>діяльності</a:t>
            </a:r>
            <a:r>
              <a:rPr lang="ru-RU" sz="1600" dirty="0"/>
              <a:t>. </a:t>
            </a:r>
            <a:endParaRPr lang="ru-RU" sz="1600" dirty="0"/>
          </a:p>
          <a:p>
            <a:pPr algn="just"/>
            <a:r>
              <a:rPr lang="ru-RU" sz="1600" dirty="0"/>
              <a:t>СК 10. </a:t>
            </a:r>
            <a:r>
              <a:rPr lang="ru-RU" sz="1600" dirty="0" err="1"/>
              <a:t>Здатність</a:t>
            </a:r>
            <a:r>
              <a:rPr lang="ru-RU" sz="1600" dirty="0"/>
              <a:t> </a:t>
            </a:r>
            <a:r>
              <a:rPr lang="ru-RU" sz="1600" dirty="0" err="1"/>
              <a:t>обґрунтовувати</a:t>
            </a:r>
            <a:r>
              <a:rPr lang="ru-RU" sz="1600" dirty="0"/>
              <a:t> і </a:t>
            </a:r>
            <a:r>
              <a:rPr lang="ru-RU" sz="1600" dirty="0" err="1"/>
              <a:t>презентувати</a:t>
            </a:r>
            <a:r>
              <a:rPr lang="ru-RU" sz="1600" dirty="0"/>
              <a:t> </a:t>
            </a:r>
            <a:r>
              <a:rPr lang="ru-RU" sz="1600" dirty="0" err="1"/>
              <a:t>результати</a:t>
            </a:r>
            <a:r>
              <a:rPr lang="ru-RU" sz="1600" dirty="0"/>
              <a:t> </a:t>
            </a:r>
            <a:r>
              <a:rPr lang="ru-RU" sz="1600" dirty="0" err="1"/>
              <a:t>досліджень</a:t>
            </a:r>
            <a:r>
              <a:rPr lang="ru-RU" sz="1600" dirty="0"/>
              <a:t> у </a:t>
            </a:r>
            <a:r>
              <a:rPr lang="ru-RU" sz="1600" dirty="0" err="1"/>
              <a:t>сфері</a:t>
            </a:r>
            <a:r>
              <a:rPr lang="ru-RU" sz="1600" dirty="0"/>
              <a:t> маркетингу. </a:t>
            </a:r>
            <a:endParaRPr lang="ru-RU" sz="1600" dirty="0"/>
          </a:p>
          <a:p>
            <a:pPr algn="just"/>
            <a:r>
              <a:rPr lang="ru-RU" sz="1600" dirty="0"/>
              <a:t>СК 14. </a:t>
            </a:r>
            <a:r>
              <a:rPr lang="ru-RU" sz="1600" dirty="0" err="1"/>
              <a:t>Здатність</a:t>
            </a:r>
            <a:r>
              <a:rPr lang="ru-RU" sz="1600" dirty="0"/>
              <a:t> </a:t>
            </a:r>
            <a:r>
              <a:rPr lang="ru-RU" sz="1600" dirty="0" err="1"/>
              <a:t>здійснення</a:t>
            </a:r>
            <a:r>
              <a:rPr lang="ru-RU" sz="1600" dirty="0"/>
              <a:t> </a:t>
            </a:r>
            <a:r>
              <a:rPr lang="ru-RU" sz="1600" dirty="0" err="1"/>
              <a:t>науково-пошукової</a:t>
            </a:r>
            <a:r>
              <a:rPr lang="ru-RU" sz="1600" dirty="0"/>
              <a:t> та </a:t>
            </a:r>
            <a:r>
              <a:rPr lang="ru-RU" sz="1600" dirty="0" err="1"/>
              <a:t>дослідницької</a:t>
            </a:r>
            <a:r>
              <a:rPr lang="ru-RU" sz="1600" dirty="0"/>
              <a:t> </a:t>
            </a:r>
            <a:r>
              <a:rPr lang="ru-RU" sz="1600" dirty="0" err="1"/>
              <a:t>діяльності</a:t>
            </a:r>
            <a:r>
              <a:rPr lang="ru-RU" sz="1600" dirty="0"/>
              <a:t>. </a:t>
            </a:r>
            <a:endParaRPr lang="ru-RU" sz="1600" dirty="0"/>
          </a:p>
          <a:p>
            <a:pPr algn="ctr"/>
            <a:endParaRPr lang="uk-UA" dirty="0"/>
          </a:p>
        </p:txBody>
      </p:sp>
      <p:sp>
        <p:nvSpPr>
          <p:cNvPr id="4" name="Прямокутник: округлені кути 3"/>
          <p:cNvSpPr/>
          <p:nvPr/>
        </p:nvSpPr>
        <p:spPr>
          <a:xfrm>
            <a:off x="228600" y="457200"/>
            <a:ext cx="7315200" cy="1295400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b="1" dirty="0">
                <a:solidFill>
                  <a:schemeClr val="tx2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У результаті вивчення освітнього компонента формуються такі загальні та спеціальні компетентності </a:t>
            </a:r>
            <a:endParaRPr lang="uk-UA" b="1" dirty="0">
              <a:solidFill>
                <a:schemeClr val="tx2">
                  <a:lumMod val="75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1" cstate="print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Прямокутник: округлені кути 2"/>
          <p:cNvSpPr/>
          <p:nvPr/>
        </p:nvSpPr>
        <p:spPr>
          <a:xfrm>
            <a:off x="685800" y="1828800"/>
            <a:ext cx="6553200" cy="45720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uk-UA" dirty="0"/>
              <a:t>РН 5.</a:t>
            </a:r>
            <a:r>
              <a:rPr lang="en-US" altLang="en-US" dirty="0"/>
              <a:t>Збирати й аналізувати необхідну інформацію, обчислювати економічні та маркетингові показники, обґрунтовувати управлінські рішення на основі використання необхідного аналітичного, методичного й методологічного інструментарію.</a:t>
            </a:r>
            <a:r>
              <a:rPr lang="uk-UA" dirty="0"/>
              <a:t> </a:t>
            </a:r>
            <a:endParaRPr lang="uk-UA" dirty="0"/>
          </a:p>
          <a:p>
            <a:pPr algn="just"/>
            <a:endParaRPr lang="uk-UA" dirty="0"/>
          </a:p>
          <a:p>
            <a:pPr algn="just"/>
            <a:r>
              <a:rPr lang="uk-UA" dirty="0"/>
              <a:t>РН 16.</a:t>
            </a:r>
            <a:r>
              <a:rPr lang="en-US" altLang="en-US" dirty="0"/>
              <a:t>Демонструвати відповідальність у ставленні до моральних, культурних, наукових цінностей і досягнень суспільства у професійній маркетинговій діяльності.</a:t>
            </a:r>
            <a:endParaRPr lang="en-US" altLang="en-US" dirty="0"/>
          </a:p>
        </p:txBody>
      </p:sp>
      <p:sp>
        <p:nvSpPr>
          <p:cNvPr id="4" name="Прямокутник: округлені кути 3"/>
          <p:cNvSpPr/>
          <p:nvPr/>
        </p:nvSpPr>
        <p:spPr>
          <a:xfrm>
            <a:off x="228600" y="457200"/>
            <a:ext cx="7315200" cy="1295400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b="1" dirty="0">
                <a:solidFill>
                  <a:schemeClr val="tx2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Вивчення освітнього компонента забезпечує досягнення здобувачами освіти таких результатів навчання:</a:t>
            </a:r>
            <a:endParaRPr lang="uk-UA" b="1" dirty="0">
              <a:solidFill>
                <a:schemeClr val="tx2">
                  <a:lumMod val="75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1" cstate="print"/>
          <a:stretch>
            <a:fillRect/>
          </a:stretch>
        </p:blipFill>
        <p:spPr>
          <a:xfrm>
            <a:off x="0" y="0"/>
            <a:ext cx="1218819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1" cstate="print"/>
          <a:stretch>
            <a:fillRect/>
          </a:stretch>
        </p:blipFill>
        <p:spPr>
          <a:xfrm>
            <a:off x="801528" y="167598"/>
            <a:ext cx="10952453" cy="6187707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1350</Words>
  <Application>WPS Presentation</Application>
  <PresentationFormat>Широкий екран</PresentationFormat>
  <Paragraphs>26</Paragraphs>
  <Slides>6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6</vt:i4>
      </vt:variant>
    </vt:vector>
  </HeadingPairs>
  <TitlesOfParts>
    <vt:vector size="16" baseType="lpstr">
      <vt:lpstr>Arial</vt:lpstr>
      <vt:lpstr>SimSun</vt:lpstr>
      <vt:lpstr>Wingdings</vt:lpstr>
      <vt:lpstr>Verdana</vt:lpstr>
      <vt:lpstr>Tahoma</vt:lpstr>
      <vt:lpstr>Calibri</vt:lpstr>
      <vt:lpstr>Microsoft YaHei</vt:lpstr>
      <vt:lpstr>Arial Unicode MS</vt:lpstr>
      <vt:lpstr>Times New Roman</vt:lpstr>
      <vt:lpstr>Office Theme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Презентація PowerPoint</dc:title>
  <dc:creator>sergiyboiko2007r@gmail.com</dc:creator>
  <cp:lastModifiedBy>Чеченюк Ірина</cp:lastModifiedBy>
  <cp:revision>10</cp:revision>
  <dcterms:created xsi:type="dcterms:W3CDTF">2025-09-28T19:04:00Z</dcterms:created>
  <dcterms:modified xsi:type="dcterms:W3CDTF">2025-09-29T11:28:03Z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2025-01-21T03:00:00Z</vt:filetime>
  </property>
  <property fmtid="{D5CDD505-2E9C-101B-9397-08002B2CF9AE}" pid="3" name="Creator">
    <vt:lpwstr>Microsoft® PowerPoint® 2010</vt:lpwstr>
  </property>
  <property fmtid="{D5CDD505-2E9C-101B-9397-08002B2CF9AE}" pid="4" name="LastSaved">
    <vt:filetime>2025-09-28T03:00:00Z</vt:filetime>
  </property>
  <property fmtid="{D5CDD505-2E9C-101B-9397-08002B2CF9AE}" pid="5" name="Producer">
    <vt:lpwstr>Microsoft® PowerPoint® 2010</vt:lpwstr>
  </property>
  <property fmtid="{D5CDD505-2E9C-101B-9397-08002B2CF9AE}" pid="6" name="ICV">
    <vt:lpwstr>1CD38D8A91CD4895B7972BAD673CF7E6_12</vt:lpwstr>
  </property>
  <property fmtid="{D5CDD505-2E9C-101B-9397-08002B2CF9AE}" pid="7" name="KSOProductBuildVer">
    <vt:lpwstr>1033-12.2.0.22549</vt:lpwstr>
  </property>
</Properties>
</file>