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66" r:id="rId3"/>
    <p:sldId id="258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631C1C7-541E-493F-A0F7-037B2FA28F0B}">
          <p14:sldIdLst>
            <p14:sldId id="256"/>
            <p14:sldId id="266"/>
            <p14:sldId id="258"/>
            <p14:sldId id="259"/>
          </p14:sldIdLst>
        </p14:section>
        <p14:section name="Раздел без заголовка" id="{6640C5A2-4149-479D-BB4E-2B834F9CC319}">
          <p14:sldIdLst>
            <p14:sldId id="261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60"/>
  </p:normalViewPr>
  <p:slideViewPr>
    <p:cSldViewPr>
      <p:cViewPr varScale="1">
        <p:scale>
          <a:sx n="69" d="100"/>
          <a:sy n="69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56D21-CE7C-4158-AFE6-9CD62C39BE52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0E34F-33BC-44DE-8CE0-4E5B833072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773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0E34F-33BC-44DE-8CE0-4E5B833072B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EAB7-5304-449F-ABF3-BF74831CCD17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F327-F5C9-40A3-A83D-6EBD9CABC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EAB7-5304-449F-ABF3-BF74831CCD17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F327-F5C9-40A3-A83D-6EBD9CABC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EAB7-5304-449F-ABF3-BF74831CCD17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F327-F5C9-40A3-A83D-6EBD9CABC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EAB7-5304-449F-ABF3-BF74831CCD17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F327-F5C9-40A3-A83D-6EBD9CABC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EAB7-5304-449F-ABF3-BF74831CCD17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F327-F5C9-40A3-A83D-6EBD9CABC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EAB7-5304-449F-ABF3-BF74831CCD17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F327-F5C9-40A3-A83D-6EBD9CABC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EAB7-5304-449F-ABF3-BF74831CCD17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F327-F5C9-40A3-A83D-6EBD9CABC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EAB7-5304-449F-ABF3-BF74831CCD17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F327-F5C9-40A3-A83D-6EBD9CABC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EAB7-5304-449F-ABF3-BF74831CCD17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F327-F5C9-40A3-A83D-6EBD9CABC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EAB7-5304-449F-ABF3-BF74831CCD17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9F327-F5C9-40A3-A83D-6EBD9CABC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3EAB7-5304-449F-ABF3-BF74831CCD17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79F327-F5C9-40A3-A83D-6EBD9CABCF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F3EAB7-5304-449F-ABF3-BF74831CCD17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79F327-F5C9-40A3-A83D-6EBD9CABCFF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560840" cy="374441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spc="-1" dirty="0" smtClean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/>
            </a:r>
            <a:br>
              <a:rPr lang="en-US" sz="1800" spc="-1" dirty="0" smtClean="0">
                <a:solidFill>
                  <a:schemeClr val="tx2">
                    <a:lumMod val="50000"/>
                  </a:schemeClr>
                </a:solidFill>
                <a:latin typeface="Century Gothic"/>
              </a:rPr>
            </a:br>
            <a:r>
              <a:rPr lang="en-US" sz="1800" spc="-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/>
            </a:r>
            <a:br>
              <a:rPr lang="en-US" sz="1800" spc="-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</a:br>
            <a:r>
              <a:rPr lang="en-US" sz="1800" spc="-1" dirty="0" smtClean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/>
            </a:r>
            <a:br>
              <a:rPr lang="en-US" sz="1800" spc="-1" dirty="0" smtClean="0">
                <a:solidFill>
                  <a:schemeClr val="tx2">
                    <a:lumMod val="50000"/>
                  </a:schemeClr>
                </a:solidFill>
                <a:latin typeface="Century Gothic"/>
              </a:rPr>
            </a:br>
            <a:r>
              <a:rPr lang="en-US" sz="1800" spc="-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/>
            </a:r>
            <a:br>
              <a:rPr lang="en-US" sz="1800" spc="-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</a:br>
            <a:r>
              <a:rPr lang="en-US" sz="1800" spc="-1" dirty="0" smtClean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/>
            </a:r>
            <a:br>
              <a:rPr lang="en-US" sz="1800" spc="-1" dirty="0" smtClean="0">
                <a:solidFill>
                  <a:schemeClr val="tx2">
                    <a:lumMod val="50000"/>
                  </a:schemeClr>
                </a:solidFill>
                <a:latin typeface="Century Gothic"/>
              </a:rPr>
            </a:br>
            <a:r>
              <a:rPr lang="uk-UA" sz="1800" spc="-1" dirty="0" smtClean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МІНІСТЕРСТВО </a:t>
            </a:r>
            <a:r>
              <a:rPr lang="uk-UA" sz="1800" spc="-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ОСВІТИ І НАУКИ УКРАЇНИ </a:t>
            </a:r>
            <a:br>
              <a:rPr lang="uk-UA" sz="1800" spc="-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</a:br>
            <a:r>
              <a:rPr lang="uk-UA" sz="1800" spc="-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  <a:t>Тернопільський фаховий коледж харчових технологій і торгівлі</a:t>
            </a:r>
            <a:br>
              <a:rPr lang="uk-UA" sz="1800" spc="-1" dirty="0">
                <a:solidFill>
                  <a:schemeClr val="tx2">
                    <a:lumMod val="50000"/>
                  </a:schemeClr>
                </a:solidFill>
                <a:latin typeface="Century Gothic"/>
              </a:rPr>
            </a:br>
            <a:r>
              <a:rPr lang="ru-RU" sz="1800" dirty="0"/>
              <a:t/>
            </a:r>
            <a:br>
              <a:rPr lang="ru-RU" sz="1800" dirty="0"/>
            </a:br>
            <a:r>
              <a:rPr lang="uk-UA" sz="3200" cap="all" dirty="0">
                <a:effectLst>
                  <a:reflection blurRad="12700" stA="28000" endPos="45000" dist="1003" dir="5400000" sy="-100000" algn="bl"/>
                </a:effectLst>
              </a:rPr>
              <a:t>«Основи моделювання технологічних процесів»</a:t>
            </a:r>
            <a:r>
              <a:rPr lang="uk-UA" sz="3200" dirty="0">
                <a:effectLst/>
              </a:rPr>
              <a:t/>
            </a:r>
            <a:br>
              <a:rPr lang="uk-UA" sz="3200" dirty="0">
                <a:effectLst/>
              </a:rPr>
            </a:b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ru-RU" sz="1200" cap="all" spc="-1" dirty="0" err="1" smtClean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Освітній</a:t>
            </a:r>
            <a:r>
              <a:rPr lang="ru-RU" sz="1200" cap="all" spc="-1" dirty="0" smtClean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 </a:t>
            </a:r>
            <a:r>
              <a:rPr lang="ru-RU" sz="1200" cap="all" spc="-1" dirty="0" err="1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коспонент</a:t>
            </a:r>
            <a:r>
              <a:rPr lang="ru-RU" sz="1200" cap="all" spc="-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 за </a:t>
            </a:r>
            <a:r>
              <a:rPr lang="ru-RU" sz="1200" cap="all" spc="-1" dirty="0" err="1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вибором</a:t>
            </a:r>
            <a:r>
              <a:rPr lang="ru-RU" sz="1200" cap="all" spc="-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/>
            </a:r>
            <a:br>
              <a:rPr lang="ru-RU" sz="1200" cap="all" spc="-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</a:br>
            <a:r>
              <a:rPr lang="ru-RU" sz="1200" cap="all" spc="-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для </a:t>
            </a:r>
            <a:r>
              <a:rPr lang="ru-RU" sz="1200" cap="all" spc="-1" dirty="0" err="1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здобувачів</a:t>
            </a:r>
            <a:r>
              <a:rPr lang="ru-RU" sz="1200" cap="all" spc="-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/>
            </a:r>
            <a:br>
              <a:rPr lang="ru-RU" sz="1200" cap="all" spc="-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</a:br>
            <a:r>
              <a:rPr lang="ru-RU" sz="1200" cap="all" spc="-1" dirty="0" err="1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освітньо-професійного</a:t>
            </a:r>
            <a:r>
              <a:rPr lang="ru-RU" sz="1200" cap="all" spc="-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 </a:t>
            </a:r>
            <a:r>
              <a:rPr lang="ru-RU" sz="1200" cap="all" spc="-1" dirty="0" err="1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рівня</a:t>
            </a:r>
            <a:r>
              <a:rPr lang="ru-RU" sz="1200" cap="all" spc="-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 «</a:t>
            </a:r>
            <a:r>
              <a:rPr lang="ru-RU" sz="1200" cap="all" spc="-1" dirty="0" err="1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фаховий</a:t>
            </a:r>
            <a:r>
              <a:rPr lang="ru-RU" sz="1200" cap="all" spc="-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 </a:t>
            </a:r>
            <a:r>
              <a:rPr lang="ru-RU" sz="1200" cap="all" spc="-1" dirty="0" err="1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молодший</a:t>
            </a:r>
            <a:r>
              <a:rPr lang="ru-RU" sz="1200" cap="all" spc="-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 бакалавр»</a:t>
            </a:r>
            <a:br>
              <a:rPr lang="ru-RU" sz="1200" cap="all" spc="-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</a:br>
            <a:r>
              <a:rPr lang="ru-RU" sz="1200" cap="all" spc="-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спеціальностіЬ181 «</a:t>
            </a:r>
            <a:r>
              <a:rPr lang="ru-RU" sz="1200" cap="all" spc="-1" dirty="0" err="1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Харчові</a:t>
            </a:r>
            <a:r>
              <a:rPr lang="ru-RU" sz="1200" cap="all" spc="-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 </a:t>
            </a:r>
            <a:r>
              <a:rPr lang="ru-RU" sz="1200" cap="all" spc="-1" dirty="0" err="1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технології</a:t>
            </a:r>
            <a:r>
              <a:rPr lang="ru-RU" sz="1200" cap="all" spc="-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»</a:t>
            </a:r>
            <a:r>
              <a:rPr lang="uk-UA" sz="1200" cap="all" spc="-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  </a:t>
            </a:r>
            <a:br>
              <a:rPr lang="uk-UA" sz="1200" cap="all" spc="-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</a:br>
            <a:r>
              <a:rPr lang="uk-UA" sz="1200" cap="all" spc="-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(освітньо-професійна програма «Виробництво хліба</a:t>
            </a:r>
            <a:r>
              <a:rPr lang="en-US" sz="1200" cap="all" spc="-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,</a:t>
            </a:r>
            <a:r>
              <a:rPr lang="uk-UA" sz="1200" cap="all" spc="-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 кондитерських</a:t>
            </a:r>
            <a:r>
              <a:rPr lang="en-US" sz="1200" cap="all" spc="-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, </a:t>
            </a:r>
            <a:r>
              <a:rPr lang="uk-UA" sz="1200" cap="all" spc="-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макаронних виробів І </a:t>
            </a:r>
            <a:r>
              <a:rPr lang="uk-UA" sz="1200" cap="all" spc="-1" dirty="0" err="1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харчоконцентратів</a:t>
            </a:r>
            <a:r>
              <a:rPr lang="uk-UA" sz="1200" cap="all" spc="-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»)</a:t>
            </a:r>
            <a:r>
              <a:rPr lang="en-US" sz="1200" b="0" spc="-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/>
            </a:r>
            <a:br>
              <a:rPr lang="en-US" sz="1200" b="0" spc="-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</a:b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357694"/>
            <a:ext cx="7854696" cy="1752600"/>
          </a:xfrm>
        </p:spPr>
        <p:txBody>
          <a:bodyPr>
            <a:normAutofit fontScale="62500" lnSpcReduction="20000"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>
              <a:lnSpc>
                <a:spcPct val="100000"/>
              </a:lnSpc>
              <a:spcBef>
                <a:spcPts val="420"/>
              </a:spcBef>
              <a:spcAft>
                <a:spcPts val="601"/>
              </a:spcAft>
              <a:tabLst>
                <a:tab pos="0" algn="l"/>
              </a:tabLst>
            </a:pPr>
            <a:r>
              <a:rPr lang="uk-UA" b="1" spc="-1" dirty="0">
                <a:solidFill>
                  <a:srgbClr val="000000"/>
                </a:solidFill>
                <a:latin typeface="Century Gothic"/>
              </a:rPr>
              <a:t>Викладач:</a:t>
            </a:r>
          </a:p>
          <a:p>
            <a:pPr algn="ctr">
              <a:lnSpc>
                <a:spcPct val="100000"/>
              </a:lnSpc>
              <a:spcBef>
                <a:spcPts val="420"/>
              </a:spcBef>
              <a:spcAft>
                <a:spcPts val="601"/>
              </a:spcAft>
              <a:tabLst>
                <a:tab pos="0" algn="l"/>
              </a:tabLst>
            </a:pPr>
            <a:r>
              <a:rPr lang="uk-UA" b="1" spc="-1" dirty="0">
                <a:solidFill>
                  <a:srgbClr val="000000"/>
                </a:solidFill>
                <a:latin typeface="Century Gothic"/>
              </a:rPr>
              <a:t>Наталія ТКАЧ</a:t>
            </a:r>
            <a:endParaRPr lang="uk-UA" spc="-1" dirty="0">
              <a:latin typeface="Arial"/>
            </a:endParaRPr>
          </a:p>
          <a:p>
            <a:pPr algn="ctr"/>
            <a:r>
              <a:rPr lang="ru-RU" sz="2800" dirty="0"/>
              <a:t/>
            </a:r>
            <a:br>
              <a:rPr lang="ru-RU" sz="2800" dirty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2148848"/>
          </a:xfrm>
        </p:spPr>
        <p:txBody>
          <a:bodyPr>
            <a:noAutofit/>
          </a:bodyPr>
          <a:lstStyle/>
          <a:p>
            <a:pPr algn="ctr"/>
            <a:r>
              <a:rPr lang="uk-UA" sz="1600" b="1" dirty="0"/>
              <a:t>Мета вивчення освітнього компоненту</a:t>
            </a:r>
            <a:r>
              <a:rPr lang="uk-UA" sz="1600" dirty="0"/>
              <a:t>: аналіз теорії, принципів, наукових напрямків пізнання та дослідження технологічних процесів шляхом побудови моделей. </a:t>
            </a: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uk-UA" sz="1600" dirty="0" smtClean="0"/>
              <a:t>Моделювання </a:t>
            </a:r>
            <a:r>
              <a:rPr lang="uk-UA" sz="1600" dirty="0"/>
              <a:t>є невід’ємною частиною практично всіх сфер знань, то необхідно визначити, що воно собою являє, щоб обумовити його реальні можливості, місце і роль в системі інших засобів і методів наукового пізнання, і уникнути необґрунтованих сподівань, пов’язаних або з переоцінкою його пізнавального значення, або з неправильним розумінням його суті.</a:t>
            </a:r>
            <a:br>
              <a:rPr lang="uk-UA" sz="1600" dirty="0"/>
            </a:br>
            <a:endParaRPr lang="uk-UA" sz="1600" dirty="0">
              <a:latin typeface="Constantia (Основной текст)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852936"/>
            <a:ext cx="8147248" cy="28083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1600" b="1" dirty="0"/>
              <a:t>Предмет вивчення </a:t>
            </a:r>
            <a:r>
              <a:rPr lang="uk-UA" sz="1600" dirty="0"/>
              <a:t>є технологічний процес, який з точки зору моделювання є моделлю, а більш точніше - одним з її різновидів, яка складається та аналізується для надання їй оптимальних показників з необхідними характеристика для досягнення найкращого результату і подальшого проектування. </a:t>
            </a: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uk-UA" sz="1600" b="1" dirty="0"/>
              <a:t>Завдання курсу:</a:t>
            </a:r>
            <a:r>
              <a:rPr lang="uk-UA" sz="1600" dirty="0"/>
              <a:t> навчитися проводити моделювання технологічних процесів у </a:t>
            </a:r>
            <a:r>
              <a:rPr lang="uk-UA" sz="1600" dirty="0" smtClean="0"/>
              <a:t>галузі</a:t>
            </a:r>
            <a:r>
              <a:rPr lang="en-US" sz="1600" dirty="0"/>
              <a:t> </a:t>
            </a:r>
            <a:r>
              <a:rPr lang="uk-UA" sz="1600" dirty="0" smtClean="0"/>
              <a:t>виробництва </a:t>
            </a:r>
            <a:r>
              <a:rPr lang="uk-UA" sz="1600" dirty="0"/>
              <a:t>хліба, кондитерських, макаронних виробів і </a:t>
            </a:r>
            <a:r>
              <a:rPr lang="uk-UA" sz="1600" dirty="0" err="1"/>
              <a:t>харчоконцентратів</a:t>
            </a:r>
            <a:r>
              <a:rPr lang="uk-UA" sz="1600" dirty="0"/>
              <a:t>. Кожен з вище зазначених процесів розглядається як модель з усіма притаманними їй характеристиками, визначається від яких факторів вона залежить, як реагує на їх зміну.</a:t>
            </a:r>
          </a:p>
          <a:p>
            <a:pPr marL="0" indent="0">
              <a:buNone/>
            </a:pPr>
            <a:r>
              <a:rPr lang="uk-UA" sz="1600" dirty="0"/>
              <a:t> 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714036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800" b="1" dirty="0"/>
              <a:t>Обсяг годин: </a:t>
            </a:r>
            <a:r>
              <a:rPr lang="uk-UA" sz="1800" dirty="0"/>
              <a:t>3 кредити, загальна кількість - 90 </a:t>
            </a:r>
            <a:r>
              <a:rPr lang="uk-UA" sz="1800" dirty="0" err="1"/>
              <a:t>год</a:t>
            </a:r>
            <a:r>
              <a:rPr lang="uk-UA" sz="1800" dirty="0"/>
              <a:t>, аудиторних – 60 </a:t>
            </a:r>
            <a:r>
              <a:rPr lang="uk-UA" sz="1800" dirty="0" err="1" smtClean="0"/>
              <a:t>год</a:t>
            </a:r>
            <a:r>
              <a:rPr lang="uk-UA" sz="1800" dirty="0"/>
              <a:t/>
            </a:r>
            <a:br>
              <a:rPr lang="uk-UA" sz="1800" dirty="0"/>
            </a:br>
            <a:r>
              <a:rPr lang="uk-UA" sz="1800" b="1" dirty="0"/>
              <a:t>Семестр вивчення курсу:  </a:t>
            </a:r>
            <a:r>
              <a:rPr lang="en-US" sz="1800" dirty="0"/>
              <a:t>IV </a:t>
            </a:r>
            <a:r>
              <a:rPr lang="uk-UA" sz="1800" dirty="0"/>
              <a:t/>
            </a:r>
            <a:br>
              <a:rPr lang="uk-UA" sz="1800" dirty="0"/>
            </a:br>
            <a:r>
              <a:rPr lang="uk-UA" sz="1800" b="1" dirty="0"/>
              <a:t>Форма контролю</a:t>
            </a:r>
            <a:r>
              <a:rPr lang="uk-UA" sz="1800" dirty="0"/>
              <a:t>: залік</a:t>
            </a:r>
            <a:br>
              <a:rPr lang="uk-UA" sz="1800" dirty="0"/>
            </a:br>
            <a:endParaRPr lang="ru-RU" sz="1800" dirty="0"/>
          </a:p>
        </p:txBody>
      </p:sp>
      <p:pic>
        <p:nvPicPr>
          <p:cNvPr id="7" name="Picture 2" descr="Процес моделювання — Вікіпедія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26933"/>
            <a:ext cx="2993198" cy="261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admin\Desktop\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556792"/>
            <a:ext cx="3856695" cy="1941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dmin\Desktop\Без имени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933056"/>
            <a:ext cx="340995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000" b="1" dirty="0"/>
              <a:t>У результаті вивчення освітнього компонента </a:t>
            </a: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uk-UA" sz="2000" b="1" dirty="0" smtClean="0"/>
              <a:t>«</a:t>
            </a:r>
            <a:r>
              <a:rPr lang="uk-UA" sz="2000" b="1" dirty="0"/>
              <a:t>Основи моделювання технологічних процесів»  </a:t>
            </a: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uk-UA" sz="2000" dirty="0" smtClean="0"/>
              <a:t>здобувач </a:t>
            </a:r>
            <a:r>
              <a:rPr lang="uk-UA" sz="2000" dirty="0"/>
              <a:t>освіти отримає:</a:t>
            </a:r>
            <a:br>
              <a:rPr lang="uk-UA" sz="2000" dirty="0"/>
            </a:br>
            <a:endParaRPr lang="ru-RU" sz="2000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2987824" y="1988840"/>
            <a:ext cx="2376264" cy="43660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3476407"/>
              </p:ext>
            </p:extLst>
          </p:nvPr>
        </p:nvGraphicFramePr>
        <p:xfrm>
          <a:off x="1259632" y="1698180"/>
          <a:ext cx="7344816" cy="4853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2408"/>
                <a:gridCol w="3672408"/>
              </a:tblGrid>
              <a:tr h="628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Загальні компетентності</a:t>
                      </a:r>
                      <a:endParaRPr lang="uk-UA" sz="1800" dirty="0"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44259" marR="44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Спеціальні компетентності</a:t>
                      </a:r>
                      <a:endParaRPr lang="uk-UA" sz="1800" dirty="0"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44259" marR="44259" marT="0" marB="0"/>
                </a:tc>
              </a:tr>
              <a:tr h="42250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uk-UA" sz="1200" dirty="0">
                          <a:effectLst/>
                        </a:rPr>
                        <a:t>розв’язувати поставлені задачі та приймати відповідні обґрунтовані рішення;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uk-UA" sz="1200" dirty="0">
                          <a:effectLst/>
                        </a:rPr>
                        <a:t>застосовувати знання у практичних ситуаціях;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uk-UA" sz="1200" dirty="0">
                          <a:effectLst/>
                        </a:rPr>
                        <a:t>оцінювати та забезпечувати якість виконуваних робіт;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uk-UA" sz="1200" dirty="0">
                          <a:effectLst/>
                        </a:rPr>
                        <a:t>працювати в команді та індивідуально</a:t>
                      </a:r>
                      <a:endParaRPr lang="uk-UA" sz="1200" dirty="0"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44259" marR="44259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uk-UA" sz="1200" dirty="0">
                          <a:effectLst/>
                        </a:rPr>
                        <a:t>здатність вивчати та проектувати моделі виробництва;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uk-UA" sz="1200" dirty="0">
                          <a:effectLst/>
                        </a:rPr>
                        <a:t>здатність розвивати теоретичні концепції, які дозволяють об’єднати і пояснити з єдиних позицій значний комплекс явищ, і формулює основні закономірності, яким підпорядковується принципи функціонування явищ;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uk-UA" sz="1200" dirty="0">
                          <a:effectLst/>
                        </a:rPr>
                        <a:t>здатність створювати математичні моделі, які служать для перевірки основних теоретичних концепцій, дає методи для первинної обробки експериментальних даних з тим, щоб їх можна було порівняти з результатами моделей;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uk-UA" sz="1200" dirty="0">
                          <a:effectLst/>
                        </a:rPr>
                        <a:t>здатність розробляти методи планування експерименту з таким розрахунком, щоб при невеликих витратах сил можна було із експериментів отримати достатню кількість надійних </a:t>
                      </a:r>
                      <a:r>
                        <a:rPr lang="uk-UA" sz="1200" dirty="0" smtClean="0">
                          <a:effectLst/>
                        </a:rPr>
                        <a:t>даних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44259" marR="44259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186766" cy="796086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/>
              <a:t/>
            </a:r>
            <a:br>
              <a:rPr lang="uk-UA" sz="3200" b="1" dirty="0"/>
            </a:br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/>
              <a:t/>
            </a:r>
            <a:br>
              <a:rPr lang="uk-UA" sz="3200" b="1" dirty="0"/>
            </a:br>
            <a:r>
              <a:rPr lang="uk-UA" sz="3200" b="1" dirty="0" smtClean="0"/>
              <a:t>Інформаційний </a:t>
            </a:r>
            <a:r>
              <a:rPr lang="uk-UA" sz="3200" b="1" dirty="0"/>
              <a:t>обсяг освітнього компоненту:</a:t>
            </a:r>
            <a:r>
              <a:rPr lang="uk-UA" sz="3200" dirty="0"/>
              <a:t/>
            </a:r>
            <a:br>
              <a:rPr lang="uk-UA" sz="3200" dirty="0"/>
            </a:b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1800" dirty="0" smtClean="0"/>
              <a:t>         </a:t>
            </a:r>
          </a:p>
          <a:p>
            <a:pPr marL="0" indent="0">
              <a:buNone/>
            </a:pPr>
            <a:endParaRPr lang="uk-UA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8075240" cy="44380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lvl="0"/>
            <a:r>
              <a:rPr lang="uk-UA" sz="1800" dirty="0"/>
              <a:t>Комп’ютерне програмне забезпечення оптимізації моделювання технологічних </a:t>
            </a:r>
            <a:r>
              <a:rPr lang="uk-UA" sz="1800" dirty="0" smtClean="0"/>
              <a:t>процесів</a:t>
            </a:r>
            <a:endParaRPr lang="uk-UA" sz="1800" dirty="0"/>
          </a:p>
          <a:p>
            <a:pPr lvl="0"/>
            <a:r>
              <a:rPr lang="uk-UA" sz="1800" dirty="0"/>
              <a:t>Методи і алгоритми моделювання і оптимізації технологічних процесів і систем у виробництві хліба, кондитерських, макаронних виробів і </a:t>
            </a:r>
            <a:r>
              <a:rPr lang="uk-UA" sz="1800" dirty="0" err="1" smtClean="0"/>
              <a:t>харчоконцентратів</a:t>
            </a:r>
            <a:endParaRPr lang="uk-UA" sz="1800" dirty="0"/>
          </a:p>
          <a:p>
            <a:pPr lvl="0"/>
            <a:r>
              <a:rPr lang="uk-UA" sz="1800" dirty="0"/>
              <a:t>Математичні моделі технологічних процесів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/>
              <a:t>І тому…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Наше головне </a:t>
            </a:r>
            <a:r>
              <a:rPr lang="ru-RU" sz="2800" dirty="0" err="1"/>
              <a:t>завдання</a:t>
            </a:r>
            <a:r>
              <a:rPr lang="ru-RU" sz="2800" dirty="0"/>
              <a:t> </a:t>
            </a:r>
            <a:r>
              <a:rPr lang="ru-RU" sz="2800" dirty="0" err="1"/>
              <a:t>навчитися</a:t>
            </a:r>
            <a:r>
              <a:rPr lang="ru-RU" sz="2800" dirty="0"/>
              <a:t> </a:t>
            </a:r>
            <a:r>
              <a:rPr lang="ru-RU" sz="2800" dirty="0" err="1"/>
              <a:t>проводити</a:t>
            </a:r>
            <a:r>
              <a:rPr lang="ru-RU" sz="2800" dirty="0"/>
              <a:t> </a:t>
            </a:r>
            <a:r>
              <a:rPr lang="ru-RU" sz="2800" dirty="0" err="1" smtClean="0"/>
              <a:t>моделювання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технологічних</a:t>
            </a:r>
            <a:r>
              <a:rPr lang="ru-RU" sz="2800" dirty="0" smtClean="0"/>
              <a:t> </a:t>
            </a:r>
            <a:r>
              <a:rPr lang="ru-RU" sz="2800" dirty="0" err="1"/>
              <a:t>процесів</a:t>
            </a:r>
            <a:r>
              <a:rPr lang="ru-RU" sz="2800" dirty="0"/>
              <a:t> у </a:t>
            </a:r>
            <a:r>
              <a:rPr lang="ru-RU" sz="2800" dirty="0" err="1" smtClean="0"/>
              <a:t>галузях</a:t>
            </a:r>
            <a:r>
              <a:rPr lang="ru-RU" sz="2800" dirty="0" smtClean="0"/>
              <a:t> </a:t>
            </a:r>
            <a:r>
              <a:rPr lang="ru-RU" sz="2800" dirty="0" err="1" smtClean="0"/>
              <a:t>фаху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ми </a:t>
            </a:r>
            <a:r>
              <a:rPr lang="ru-RU" sz="2800" dirty="0" err="1"/>
              <a:t>будемо</a:t>
            </a:r>
            <a:r>
              <a:rPr lang="ru-RU" sz="2800" dirty="0"/>
              <a:t> </a:t>
            </a:r>
            <a:r>
              <a:rPr lang="ru-RU" sz="2800" dirty="0" err="1" smtClean="0"/>
              <a:t>розглядати</a:t>
            </a:r>
            <a:r>
              <a:rPr lang="ru-RU" sz="2800" dirty="0" smtClean="0"/>
              <a:t> як </a:t>
            </a:r>
            <a:r>
              <a:rPr lang="ru-RU" sz="2800" dirty="0"/>
              <a:t>модель з </a:t>
            </a:r>
            <a:r>
              <a:rPr lang="ru-RU" sz="2800" dirty="0" err="1"/>
              <a:t>усіма</a:t>
            </a:r>
            <a:r>
              <a:rPr lang="ru-RU" sz="2800" dirty="0"/>
              <a:t> </a:t>
            </a:r>
            <a:r>
              <a:rPr lang="ru-RU" sz="2800" dirty="0" err="1"/>
              <a:t>притаманними</a:t>
            </a:r>
            <a:r>
              <a:rPr lang="ru-RU" sz="2800" dirty="0"/>
              <a:t> </a:t>
            </a:r>
            <a:r>
              <a:rPr lang="ru-RU" sz="2800" dirty="0" err="1"/>
              <a:t>їй</a:t>
            </a:r>
            <a:r>
              <a:rPr lang="ru-RU" sz="2800" dirty="0"/>
              <a:t> </a:t>
            </a:r>
            <a:r>
              <a:rPr lang="ru-RU" sz="2800" dirty="0" smtClean="0"/>
              <a:t>характеристиками для </a:t>
            </a:r>
            <a:r>
              <a:rPr lang="ru-RU" sz="2800" dirty="0" err="1" smtClean="0"/>
              <a:t>побудови</a:t>
            </a:r>
            <a:r>
              <a:rPr lang="ru-RU" sz="2800" dirty="0" smtClean="0"/>
              <a:t> алгоритму </a:t>
            </a:r>
            <a:r>
              <a:rPr lang="ru-RU" sz="2800" dirty="0" err="1" smtClean="0"/>
              <a:t>протікання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цих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процесів</a:t>
            </a:r>
            <a:r>
              <a:rPr lang="ru-RU" sz="2800" dirty="0" smtClean="0"/>
              <a:t>, </a:t>
            </a:r>
            <a:r>
              <a:rPr lang="ru-RU" sz="2800" dirty="0" err="1" smtClean="0"/>
              <a:t>розуміння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функціонування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виробництва</a:t>
            </a:r>
            <a:r>
              <a:rPr lang="ru-RU" sz="2800" dirty="0" smtClean="0"/>
              <a:t> </a:t>
            </a:r>
            <a:r>
              <a:rPr lang="ru-RU" sz="2800" dirty="0" err="1" smtClean="0"/>
              <a:t>вцілому</a:t>
            </a:r>
            <a:r>
              <a:rPr lang="ru-RU" sz="2800" dirty="0" smtClean="0"/>
              <a:t>,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проєктування</a:t>
            </a:r>
            <a:r>
              <a:rPr lang="ru-RU" sz="2800" dirty="0"/>
              <a:t> </a:t>
            </a:r>
            <a:r>
              <a:rPr lang="ru-RU" sz="2800" dirty="0" smtClean="0"/>
              <a:t>та контролю </a:t>
            </a:r>
            <a:endParaRPr lang="ru-RU" sz="2800" dirty="0"/>
          </a:p>
          <a:p>
            <a:pPr marL="0" indent="0" algn="ctr">
              <a:buNone/>
            </a:pP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</TotalTime>
  <Words>332</Words>
  <Application>Microsoft Office PowerPoint</Application>
  <PresentationFormat>Экран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    МІНІСТЕРСТВО ОСВІТИ І НАУКИ УКРАЇНИ  Тернопільський фаховий коледж харчових технологій і торгівлі  «Основи моделювання технологічних процесів»  Освітній коспонент за вибором для здобувачів освітньо-професійного рівня «фаховий молодший бакалавр» спеціальностіЬ181 «Харчові технології»   (освітньо-професійна програма «Виробництво хліба, кондитерських, макаронних виробів І харчоконцентратів»)  </vt:lpstr>
      <vt:lpstr>Мета вивчення освітнього компоненту: аналіз теорії, принципів, наукових напрямків пізнання та дослідження технологічних процесів шляхом побудови моделей.  Моделювання є невід’ємною частиною практично всіх сфер знань, то необхідно визначити, що воно собою являє, щоб обумовити його реальні можливості, місце і роль в системі інших засобів і методів наукового пізнання, і уникнути необґрунтованих сподівань, пов’язаних або з переоцінкою його пізнавального значення, або з неправильним розумінням його суті. </vt:lpstr>
      <vt:lpstr>Обсяг годин: 3 кредити, загальна кількість - 90 год, аудиторних – 60 год Семестр вивчення курсу:  IV  Форма контролю: залік </vt:lpstr>
      <vt:lpstr>У результаті вивчення освітнього компонента  «Основи моделювання технологічних процесів»   здобувач освіти отримає: </vt:lpstr>
      <vt:lpstr>    Інформаційний обсяг освітнього компоненту: </vt:lpstr>
      <vt:lpstr>І тому…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30</cp:revision>
  <dcterms:created xsi:type="dcterms:W3CDTF">2021-06-14T10:14:05Z</dcterms:created>
  <dcterms:modified xsi:type="dcterms:W3CDTF">2023-03-27T09:06:22Z</dcterms:modified>
</cp:coreProperties>
</file>