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8"/>
  </p:notesMasterIdLst>
  <p:sldIdLst>
    <p:sldId id="256" r:id="rId2"/>
    <p:sldId id="257" r:id="rId3"/>
    <p:sldId id="260" r:id="rId4"/>
    <p:sldId id="258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Помірний стиль 2 –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C2C89-D4E5-49D4-A5CA-8591A6FFE189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7A0C6-341B-4396-B999-B17D833116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5353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7A0C6-341B-4396-B999-B17D833116C7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570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7A0C6-341B-4396-B999-B17D833116C7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8621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45-9910-4215-8FAE-7C44C1319C5C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E655-B3D0-4707-9558-41B8CDAB79A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4270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45-9910-4215-8FAE-7C44C1319C5C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E655-B3D0-4707-9558-41B8CDAB79A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088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45-9910-4215-8FAE-7C44C1319C5C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E655-B3D0-4707-9558-41B8CDAB79A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3671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45-9910-4215-8FAE-7C44C1319C5C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E655-B3D0-4707-9558-41B8CDAB79AD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533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45-9910-4215-8FAE-7C44C1319C5C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E655-B3D0-4707-9558-41B8CDAB79A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134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45-9910-4215-8FAE-7C44C1319C5C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E655-B3D0-4707-9558-41B8CDAB79A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4595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45-9910-4215-8FAE-7C44C1319C5C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E655-B3D0-4707-9558-41B8CDAB79A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7973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45-9910-4215-8FAE-7C44C1319C5C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E655-B3D0-4707-9558-41B8CDAB79A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3607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45-9910-4215-8FAE-7C44C1319C5C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E655-B3D0-4707-9558-41B8CDAB79A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1116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45-9910-4215-8FAE-7C44C1319C5C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E655-B3D0-4707-9558-41B8CDAB79A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62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45-9910-4215-8FAE-7C44C1319C5C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E655-B3D0-4707-9558-41B8CDAB79A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17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45-9910-4215-8FAE-7C44C1319C5C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E655-B3D0-4707-9558-41B8CDAB79A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7917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45-9910-4215-8FAE-7C44C1319C5C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E655-B3D0-4707-9558-41B8CDAB79A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914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45-9910-4215-8FAE-7C44C1319C5C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E655-B3D0-4707-9558-41B8CDAB79A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882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45-9910-4215-8FAE-7C44C1319C5C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E655-B3D0-4707-9558-41B8CDAB79A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3328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45-9910-4215-8FAE-7C44C1319C5C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E655-B3D0-4707-9558-41B8CDAB79A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2693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45-9910-4215-8FAE-7C44C1319C5C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E655-B3D0-4707-9558-41B8CDAB79A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676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7FE6645-9910-4215-8FAE-7C44C1319C5C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DE655-B3D0-4707-9558-41B8CDAB79A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04606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5DF7B7B-5B8E-78FD-10FE-AE63A9B87274}"/>
              </a:ext>
            </a:extLst>
          </p:cNvPr>
          <p:cNvSpPr txBox="1"/>
          <p:nvPr/>
        </p:nvSpPr>
        <p:spPr>
          <a:xfrm>
            <a:off x="4583874" y="574411"/>
            <a:ext cx="731176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Освітній компонент</a:t>
            </a:r>
          </a:p>
          <a:p>
            <a:pPr algn="ctr"/>
            <a:endParaRPr lang="uk-UA" b="1" dirty="0" smtClean="0"/>
          </a:p>
          <a:p>
            <a:pPr algn="ctr"/>
            <a:r>
              <a:rPr lang="uk-UA" sz="4800" b="1" dirty="0" smtClean="0"/>
              <a:t>«ОСНОВИ</a:t>
            </a:r>
            <a:endParaRPr lang="uk-UA" sz="4800" b="1" dirty="0"/>
          </a:p>
          <a:p>
            <a:pPr algn="ctr"/>
            <a:r>
              <a:rPr lang="uk-UA" sz="4800" b="1" dirty="0"/>
              <a:t> </a:t>
            </a:r>
            <a:r>
              <a:rPr lang="uk-UA" sz="4800" b="1" dirty="0" smtClean="0"/>
              <a:t>ЕЛЕКТРОТЕХНІКИ»</a:t>
            </a:r>
          </a:p>
          <a:p>
            <a:pPr algn="ctr"/>
            <a:r>
              <a:rPr lang="uk-UA" sz="2400" b="1" dirty="0" smtClean="0"/>
              <a:t>ОПП</a:t>
            </a:r>
            <a:r>
              <a:rPr lang="uk-UA" sz="4800" b="1" dirty="0" smtClean="0"/>
              <a:t> </a:t>
            </a:r>
            <a:r>
              <a:rPr lang="uk-UA" sz="2400" b="1" dirty="0" smtClean="0"/>
              <a:t>Виробництво хліба, кондитерських, макаронних виробів і харчоконцентратів</a:t>
            </a:r>
            <a:endParaRPr lang="uk-UA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0A2103E-96BC-3F5E-DC75-6A7EBE0AD914}"/>
              </a:ext>
            </a:extLst>
          </p:cNvPr>
          <p:cNvSpPr txBox="1"/>
          <p:nvPr/>
        </p:nvSpPr>
        <p:spPr>
          <a:xfrm>
            <a:off x="4950042" y="4409649"/>
            <a:ext cx="6202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/>
              <a:t>Світлана КЕДИСЬ, викладач-методист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1CEC88C-07DA-2227-661B-079496B60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94" y="1180126"/>
            <a:ext cx="3922020" cy="392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35958E-EA7D-1A07-4992-61A36B41ADA7}"/>
              </a:ext>
            </a:extLst>
          </p:cNvPr>
          <p:cNvSpPr txBox="1"/>
          <p:nvPr/>
        </p:nvSpPr>
        <p:spPr>
          <a:xfrm>
            <a:off x="5793190" y="5102146"/>
            <a:ext cx="46907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/>
              <a:t>Кількість кредитів – 3</a:t>
            </a:r>
          </a:p>
          <a:p>
            <a:r>
              <a:rPr lang="uk-UA" sz="2000" b="1" dirty="0"/>
              <a:t>Загальна кількість годин – 90 год</a:t>
            </a:r>
          </a:p>
          <a:p>
            <a:r>
              <a:rPr lang="uk-UA" sz="2000" b="1" dirty="0"/>
              <a:t>Аудиторна кількість годин </a:t>
            </a:r>
            <a:r>
              <a:rPr lang="uk-UA" sz="2000" b="1"/>
              <a:t>– </a:t>
            </a:r>
            <a:r>
              <a:rPr lang="uk-UA" sz="2000" b="1" smtClean="0"/>
              <a:t>60</a:t>
            </a:r>
            <a:r>
              <a:rPr lang="uk-UA" sz="2000" b="1" smtClean="0"/>
              <a:t> </a:t>
            </a:r>
            <a:r>
              <a:rPr lang="uk-UA" sz="2000" b="1" dirty="0" err="1" smtClean="0"/>
              <a:t>год</a:t>
            </a:r>
            <a:endParaRPr lang="uk-UA" sz="2000" b="1" dirty="0" smtClean="0"/>
          </a:p>
          <a:p>
            <a:r>
              <a:rPr lang="uk-UA" sz="2000" b="1" dirty="0" smtClean="0"/>
              <a:t>Семестр вивчення - </a:t>
            </a:r>
            <a:r>
              <a:rPr lang="en-US" sz="2000" b="1" dirty="0" smtClean="0"/>
              <a:t>IV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2972995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E1F31F6-1CA0-C14D-BFCA-084620847E1D}"/>
              </a:ext>
            </a:extLst>
          </p:cNvPr>
          <p:cNvSpPr txBox="1"/>
          <p:nvPr/>
        </p:nvSpPr>
        <p:spPr>
          <a:xfrm>
            <a:off x="522515" y="178598"/>
            <a:ext cx="103196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Дисципліна є базовою для обов'язкових навчальних компонентів:</a:t>
            </a:r>
          </a:p>
          <a:p>
            <a:endParaRPr lang="uk-UA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b="1" dirty="0" smtClean="0"/>
              <a:t>«Технологічне устаткування в галузі» </a:t>
            </a:r>
            <a:endParaRPr lang="uk-UA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b="1" dirty="0" smtClean="0"/>
              <a:t>«Процеси і апарати харчових виробництв»</a:t>
            </a:r>
            <a:endParaRPr lang="uk-UA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b="1" dirty="0" smtClean="0"/>
              <a:t>«Охорона праці»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b="1" dirty="0" smtClean="0"/>
              <a:t>«Автоматизація виробничих процесів»</a:t>
            </a:r>
            <a:endParaRPr lang="uk-UA" sz="2800" b="1" dirty="0"/>
          </a:p>
        </p:txBody>
      </p:sp>
      <p:pic>
        <p:nvPicPr>
          <p:cNvPr id="2050" name="Picture 2" descr="Класифікація харчового обладнання та його безпечне обслуговування">
            <a:extLst>
              <a:ext uri="{FF2B5EF4-FFF2-40B4-BE49-F238E27FC236}">
                <a16:creationId xmlns:a16="http://schemas.microsoft.com/office/drawing/2014/main" xmlns="" id="{C2717F75-B91E-FF1F-ED27-6CB633B5F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8" y="3385500"/>
            <a:ext cx="2830464" cy="32790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Високошвидкісна перфораційна машина JCQ850">
            <a:extLst>
              <a:ext uri="{FF2B5EF4-FFF2-40B4-BE49-F238E27FC236}">
                <a16:creationId xmlns:a16="http://schemas.microsoft.com/office/drawing/2014/main" xmlns="" id="{A8BDAA0B-E2BD-B01F-C891-D4F241252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861" y="1961279"/>
            <a:ext cx="3344197" cy="36241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xmlns="" id="{1FB446BD-FF0F-67B0-5D17-A9790D20A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89" y="3129141"/>
            <a:ext cx="5334000" cy="30003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E1CA0F-3525-DE41-69CD-61E4201A94C6}"/>
              </a:ext>
            </a:extLst>
          </p:cNvPr>
          <p:cNvSpPr txBox="1"/>
          <p:nvPr/>
        </p:nvSpPr>
        <p:spPr>
          <a:xfrm>
            <a:off x="4191092" y="5971516"/>
            <a:ext cx="8000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uk-UA" sz="2000" b="1" dirty="0"/>
              <a:t>В основі вивчення лежать теоретичні закони і набуті знання</a:t>
            </a:r>
          </a:p>
          <a:p>
            <a:r>
              <a:rPr lang="uk-UA" sz="2000" b="1" dirty="0"/>
              <a:t> з фізики загальноосвітньої підготовки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3948117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F7A8ACF-913A-89A6-ED3B-42EA835A282F}"/>
              </a:ext>
            </a:extLst>
          </p:cNvPr>
          <p:cNvSpPr txBox="1"/>
          <p:nvPr/>
        </p:nvSpPr>
        <p:spPr>
          <a:xfrm>
            <a:off x="162560" y="888504"/>
            <a:ext cx="5528186" cy="26776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i="0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B0604020202020204" pitchFamily="2" charset="0"/>
              </a:rPr>
              <a:t>Електротехніка</a:t>
            </a:r>
            <a:r>
              <a:rPr lang="uk-UA" sz="2800" b="0" i="0" dirty="0">
                <a:solidFill>
                  <a:schemeClr val="bg2">
                    <a:lumMod val="50000"/>
                  </a:schemeClr>
                </a:solidFill>
                <a:effectLst/>
                <a:latin typeface="Roboto" panose="020B0604020202020204" pitchFamily="2" charset="0"/>
              </a:rPr>
              <a:t> </a:t>
            </a:r>
            <a:r>
              <a:rPr lang="uk-UA" sz="2000" b="0" i="0" dirty="0">
                <a:solidFill>
                  <a:schemeClr val="bg2">
                    <a:lumMod val="50000"/>
                  </a:schemeClr>
                </a:solidFill>
                <a:effectLst/>
                <a:latin typeface="Roboto" panose="020B0604020202020204" pitchFamily="2" charset="0"/>
              </a:rPr>
              <a:t>– галузь науки і техніки, пов'язана із застосуванням електричних і магнітних явищ для перетворення енергії, виробництва та обробки матеріалів; галузь, що охоплює питання виробництва, розподілу, перетворення і застосування електроенергії.</a:t>
            </a:r>
            <a:endParaRPr lang="uk-UA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4030DA6-702A-AFE4-F180-B50D0D875204}"/>
              </a:ext>
            </a:extLst>
          </p:cNvPr>
          <p:cNvSpPr txBox="1"/>
          <p:nvPr/>
        </p:nvSpPr>
        <p:spPr>
          <a:xfrm>
            <a:off x="6501252" y="309947"/>
            <a:ext cx="5374639" cy="61863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 i="0">
                <a:solidFill>
                  <a:schemeClr val="bg2">
                    <a:lumMod val="50000"/>
                  </a:schemeClr>
                </a:solidFill>
                <a:effectLst/>
                <a:latin typeface="Roboto" panose="020B0604020202020204" pitchFamily="2" charset="0"/>
              </a:defRPr>
            </a:lvl1pPr>
          </a:lstStyle>
          <a:p>
            <a:r>
              <a:rPr lang="uk-UA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Компетентності </a:t>
            </a:r>
            <a:endParaRPr lang="uk-UA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</a:t>
            </a:r>
            <a:r>
              <a:rPr lang="uk-UA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 навчання</a:t>
            </a:r>
            <a:r>
              <a:rPr lang="uk-UA" sz="2400" dirty="0"/>
              <a:t>: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uk-UA" sz="2000" b="0" dirty="0"/>
              <a:t>здатність до абстрактного мислення;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uk-UA" sz="2000" b="0" dirty="0"/>
              <a:t> вирішення практичних задач</a:t>
            </a:r>
            <a:r>
              <a:rPr lang="uk-UA" sz="2000" b="0" dirty="0" smtClean="0"/>
              <a:t>;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uk-UA" sz="2000" b="0" dirty="0"/>
              <a:t>здатність використовувати інформаційні та комунікативні технології</a:t>
            </a:r>
            <a:r>
              <a:rPr lang="uk-UA" sz="2000" b="0" dirty="0" smtClean="0"/>
              <a:t>;</a:t>
            </a:r>
            <a:endParaRPr lang="uk-UA" sz="2000" b="0" dirty="0"/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uk-UA" sz="2000" b="0" dirty="0" smtClean="0"/>
              <a:t>вирішення </a:t>
            </a:r>
            <a:r>
              <a:rPr lang="uk-UA" sz="2000" b="0" dirty="0"/>
              <a:t>проблем, пов'язаними із електричними вимірюваннями, роботою пристроїв автоматичного керування, захисту та автоматики;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uk-UA" sz="2000" b="0" dirty="0"/>
              <a:t> здатність розробляти проєкти електротехнічного устаткування, виробництва і передачі електроенергії та енергозбереження;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b="0" dirty="0"/>
              <a:t>вдосконалення навичок роботи з сучасним обладнанням;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uk-UA" sz="2000" b="0" dirty="0"/>
              <a:t>організація безпечного робочого місця кухара</a:t>
            </a:r>
            <a:r>
              <a:rPr lang="ru-RU" sz="2000" b="0" dirty="0"/>
              <a:t>. </a:t>
            </a:r>
            <a:endParaRPr lang="uk-UA" sz="2000" b="0" dirty="0"/>
          </a:p>
          <a:p>
            <a:endParaRPr lang="uk-UA" dirty="0"/>
          </a:p>
        </p:txBody>
      </p:sp>
      <p:sp>
        <p:nvSpPr>
          <p:cNvPr id="13" name="Стрілка: вправо 12">
            <a:extLst>
              <a:ext uri="{FF2B5EF4-FFF2-40B4-BE49-F238E27FC236}">
                <a16:creationId xmlns:a16="http://schemas.microsoft.com/office/drawing/2014/main" xmlns="" id="{583C295F-7946-D9C8-BC2B-ED8F608862F0}"/>
              </a:ext>
            </a:extLst>
          </p:cNvPr>
          <p:cNvSpPr/>
          <p:nvPr/>
        </p:nvSpPr>
        <p:spPr>
          <a:xfrm>
            <a:off x="5672719" y="3403102"/>
            <a:ext cx="828534" cy="508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32" name="Picture 12" descr="Фото висновок державної експертизи з енергозбереження">
            <a:extLst>
              <a:ext uri="{FF2B5EF4-FFF2-40B4-BE49-F238E27FC236}">
                <a16:creationId xmlns:a16="http://schemas.microsoft.com/office/drawing/2014/main" xmlns="" id="{1078E621-9993-9951-942A-EF958AE88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" y="3815216"/>
            <a:ext cx="5528186" cy="226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11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я 3">
            <a:extLst>
              <a:ext uri="{FF2B5EF4-FFF2-40B4-BE49-F238E27FC236}">
                <a16:creationId xmlns:a16="http://schemas.microsoft.com/office/drawing/2014/main" xmlns="" id="{A6488034-EC5E-AEA9-15D8-CC1008A652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32909"/>
              </p:ext>
            </p:extLst>
          </p:nvPr>
        </p:nvGraphicFramePr>
        <p:xfrm>
          <a:off x="711200" y="873760"/>
          <a:ext cx="9377680" cy="537464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377680">
                  <a:extLst>
                    <a:ext uri="{9D8B030D-6E8A-4147-A177-3AD203B41FA5}">
                      <a16:colId xmlns:a16="http://schemas.microsoft.com/office/drawing/2014/main" xmlns="" val="1903579846"/>
                    </a:ext>
                  </a:extLst>
                </a:gridCol>
              </a:tblGrid>
              <a:tr h="815129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/>
                        <a:t>Розділи електротехніки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61842457"/>
                  </a:ext>
                </a:extLst>
              </a:tr>
              <a:tr h="478014">
                <a:tc>
                  <a:txBody>
                    <a:bodyPr/>
                    <a:lstStyle/>
                    <a:p>
                      <a:r>
                        <a:rPr lang="uk-UA" sz="2000" b="1" dirty="0">
                          <a:solidFill>
                            <a:srgbClr val="002060"/>
                          </a:solidFill>
                        </a:rPr>
                        <a:t>І. Електричне та магнітне поле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979475"/>
                  </a:ext>
                </a:extLst>
              </a:tr>
              <a:tr h="478014">
                <a:tc>
                  <a:txBody>
                    <a:bodyPr/>
                    <a:lstStyle/>
                    <a:p>
                      <a:r>
                        <a:rPr lang="uk-UA" sz="2000" b="1" dirty="0">
                          <a:solidFill>
                            <a:srgbClr val="002060"/>
                          </a:solidFill>
                        </a:rPr>
                        <a:t>ІІ. Постійний струм. Електричні кола постійного струму.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8041292"/>
                  </a:ext>
                </a:extLst>
              </a:tr>
              <a:tr h="478014">
                <a:tc>
                  <a:txBody>
                    <a:bodyPr/>
                    <a:lstStyle/>
                    <a:p>
                      <a:r>
                        <a:rPr lang="uk-UA" sz="2000" b="1" dirty="0">
                          <a:solidFill>
                            <a:srgbClr val="002060"/>
                          </a:solidFill>
                        </a:rPr>
                        <a:t>ІІІ. Кола змінного струму.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0440570"/>
                  </a:ext>
                </a:extLst>
              </a:tr>
              <a:tr h="478014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V</a:t>
                      </a:r>
                      <a:r>
                        <a:rPr lang="uk-UA" sz="2000" b="1" dirty="0">
                          <a:solidFill>
                            <a:srgbClr val="002060"/>
                          </a:solidFill>
                        </a:rPr>
                        <a:t>І. Машини постійного і змінного струму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2699253"/>
                  </a:ext>
                </a:extLst>
              </a:tr>
              <a:tr h="47801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V</a:t>
                      </a:r>
                      <a:r>
                        <a:rPr lang="uk-UA" sz="2000" b="1" dirty="0">
                          <a:solidFill>
                            <a:srgbClr val="002060"/>
                          </a:solidFill>
                        </a:rPr>
                        <a:t>. Трансформатор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0124414"/>
                  </a:ext>
                </a:extLst>
              </a:tr>
              <a:tr h="47801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IV</a:t>
                      </a:r>
                      <a:r>
                        <a:rPr lang="uk-UA" sz="2000" b="1" dirty="0">
                          <a:solidFill>
                            <a:srgbClr val="002060"/>
                          </a:solidFill>
                        </a:rPr>
                        <a:t>. Електротехнічні вимірювання</a:t>
                      </a: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0634932"/>
                  </a:ext>
                </a:extLst>
              </a:tr>
              <a:tr h="8457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V</a:t>
                      </a:r>
                      <a:r>
                        <a:rPr lang="uk-UA" sz="2000" b="1" dirty="0">
                          <a:solidFill>
                            <a:srgbClr val="002060"/>
                          </a:solidFill>
                        </a:rPr>
                        <a:t>ІІ. Виробництво електроенергії. Розподіл і передача електроенергії на відстань. Енергозбереження.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9247142"/>
                  </a:ext>
                </a:extLst>
              </a:tr>
              <a:tr h="8457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VIII</a:t>
                      </a:r>
                      <a:r>
                        <a:rPr lang="uk-UA" sz="2000" b="1" dirty="0">
                          <a:solidFill>
                            <a:srgbClr val="002060"/>
                          </a:solidFill>
                        </a:rPr>
                        <a:t>. Правила техніки безпеки під час роботи з електричними приладами. Робоче місце кухара.</a:t>
                      </a: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1537265"/>
                  </a:ext>
                </a:extLst>
              </a:tr>
            </a:tbl>
          </a:graphicData>
        </a:graphic>
      </p:graphicFrame>
      <p:pic>
        <p:nvPicPr>
          <p:cNvPr id="3076" name="Picture 4" descr="Для майбутніх кухарів...: Кухар - професія важлива">
            <a:extLst>
              <a:ext uri="{FF2B5EF4-FFF2-40B4-BE49-F238E27FC236}">
                <a16:creationId xmlns:a16="http://schemas.microsoft.com/office/drawing/2014/main" xmlns="" id="{F7F0F818-C46A-D3C8-5DCE-0E300351E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940" y="414782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64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ульбашка думок: хмарка 4">
            <a:extLst>
              <a:ext uri="{FF2B5EF4-FFF2-40B4-BE49-F238E27FC236}">
                <a16:creationId xmlns:a16="http://schemas.microsoft.com/office/drawing/2014/main" xmlns="" id="{C65CE1BD-FCF4-CA7F-8E89-7A7B4A953992}"/>
              </a:ext>
            </a:extLst>
          </p:cNvPr>
          <p:cNvSpPr/>
          <p:nvPr/>
        </p:nvSpPr>
        <p:spPr>
          <a:xfrm>
            <a:off x="8872221" y="774700"/>
            <a:ext cx="2966720" cy="2153920"/>
          </a:xfrm>
          <a:prstGeom prst="cloudCallout">
            <a:avLst>
              <a:gd name="adj1" fmla="val -47888"/>
              <a:gd name="adj2" fmla="val 80896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Наявність гумових килимків</a:t>
            </a:r>
          </a:p>
          <a:p>
            <a:pPr algn="ctr"/>
            <a:endParaRPr lang="uk-UA" dirty="0"/>
          </a:p>
        </p:txBody>
      </p:sp>
      <p:sp>
        <p:nvSpPr>
          <p:cNvPr id="6" name="Бульбашка думок: хмарка 5">
            <a:extLst>
              <a:ext uri="{FF2B5EF4-FFF2-40B4-BE49-F238E27FC236}">
                <a16:creationId xmlns:a16="http://schemas.microsoft.com/office/drawing/2014/main" xmlns="" id="{D94C4313-C075-974E-86ED-C2FB08FD0075}"/>
              </a:ext>
            </a:extLst>
          </p:cNvPr>
          <p:cNvSpPr/>
          <p:nvPr/>
        </p:nvSpPr>
        <p:spPr>
          <a:xfrm>
            <a:off x="528321" y="774700"/>
            <a:ext cx="3055938" cy="1641928"/>
          </a:xfrm>
          <a:prstGeom prst="cloudCallout">
            <a:avLst>
              <a:gd name="adj1" fmla="val 72873"/>
              <a:gd name="adj2" fmla="val 12201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Наявність заземлення</a:t>
            </a:r>
          </a:p>
          <a:p>
            <a:pPr algn="ctr"/>
            <a:endParaRPr lang="uk-UA" dirty="0"/>
          </a:p>
        </p:txBody>
      </p:sp>
      <p:sp>
        <p:nvSpPr>
          <p:cNvPr id="7" name="Бульбашка думок: хмарка 6">
            <a:extLst>
              <a:ext uri="{FF2B5EF4-FFF2-40B4-BE49-F238E27FC236}">
                <a16:creationId xmlns:a16="http://schemas.microsoft.com/office/drawing/2014/main" xmlns="" id="{A8EB6F2D-E8D4-5B61-CE62-E068E56B7846}"/>
              </a:ext>
            </a:extLst>
          </p:cNvPr>
          <p:cNvSpPr/>
          <p:nvPr/>
        </p:nvSpPr>
        <p:spPr>
          <a:xfrm>
            <a:off x="8694421" y="4521200"/>
            <a:ext cx="3322320" cy="2153920"/>
          </a:xfrm>
          <a:prstGeom prst="cloudCallout">
            <a:avLst>
              <a:gd name="adj1" fmla="val -47251"/>
              <a:gd name="adj2" fmla="val -66745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Справність всіх пускових і блокувальних пристроїв обладнання</a:t>
            </a:r>
          </a:p>
          <a:p>
            <a:pPr algn="ctr"/>
            <a:endParaRPr lang="uk-UA" dirty="0"/>
          </a:p>
        </p:txBody>
      </p:sp>
      <p:sp>
        <p:nvSpPr>
          <p:cNvPr id="9" name="Бульбашка думок: хмарка 8">
            <a:extLst>
              <a:ext uri="{FF2B5EF4-FFF2-40B4-BE49-F238E27FC236}">
                <a16:creationId xmlns:a16="http://schemas.microsoft.com/office/drawing/2014/main" xmlns="" id="{D2996285-DD62-94FF-E58E-6AF9F16063A4}"/>
              </a:ext>
            </a:extLst>
          </p:cNvPr>
          <p:cNvSpPr/>
          <p:nvPr/>
        </p:nvSpPr>
        <p:spPr>
          <a:xfrm>
            <a:off x="4518026" y="262708"/>
            <a:ext cx="3638550" cy="2153920"/>
          </a:xfrm>
          <a:prstGeom prst="cloudCallout">
            <a:avLst>
              <a:gd name="adj1" fmla="val 783"/>
              <a:gd name="adj2" fmla="val 85613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Можливість ураження електричним струмом</a:t>
            </a:r>
          </a:p>
          <a:p>
            <a:pPr algn="ctr"/>
            <a:endParaRPr lang="uk-UA" dirty="0"/>
          </a:p>
        </p:txBody>
      </p:sp>
      <p:pic>
        <p:nvPicPr>
          <p:cNvPr id="6150" name="Picture 6" descr="вентиляція в ресторанах">
            <a:extLst>
              <a:ext uri="{FF2B5EF4-FFF2-40B4-BE49-F238E27FC236}">
                <a16:creationId xmlns:a16="http://schemas.microsoft.com/office/drawing/2014/main" xmlns="" id="{8E1D695C-3D3E-7EB7-44D3-4678AE8AE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241" y="3429000"/>
            <a:ext cx="5504180" cy="314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придбати книгу ОСНОВИ ЕЛЕКТРОТЕХНІКИ">
            <a:extLst>
              <a:ext uri="{FF2B5EF4-FFF2-40B4-BE49-F238E27FC236}">
                <a16:creationId xmlns:a16="http://schemas.microsoft.com/office/drawing/2014/main" xmlns="" id="{5298D28C-AE89-B899-0148-7F6A61001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3778">
            <a:off x="1035552" y="3448307"/>
            <a:ext cx="1750987" cy="23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знак, вопрос значок">
            <a:extLst>
              <a:ext uri="{FF2B5EF4-FFF2-40B4-BE49-F238E27FC236}">
                <a16:creationId xmlns:a16="http://schemas.microsoft.com/office/drawing/2014/main" xmlns="" id="{1152AEA4-5233-6A47-AAD8-1F6BB0D43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7125">
            <a:off x="3870009" y="2008233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знак, вопрос значок">
            <a:extLst>
              <a:ext uri="{FF2B5EF4-FFF2-40B4-BE49-F238E27FC236}">
                <a16:creationId xmlns:a16="http://schemas.microsoft.com/office/drawing/2014/main" xmlns="" id="{6CCF942B-3D2A-AD71-761B-DD779CE00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081" y="3238113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742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Електротехніка | ВКонтакте">
            <a:extLst>
              <a:ext uri="{FF2B5EF4-FFF2-40B4-BE49-F238E27FC236}">
                <a16:creationId xmlns:a16="http://schemas.microsoft.com/office/drawing/2014/main" xmlns="" id="{184017DE-A5D3-5B5F-6136-F15518194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443" y="2983965"/>
            <a:ext cx="3560878" cy="3560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72AC93-19BC-53E1-9858-5DC9AE0BB6BB}"/>
              </a:ext>
            </a:extLst>
          </p:cNvPr>
          <p:cNvSpPr txBox="1"/>
          <p:nvPr/>
        </p:nvSpPr>
        <p:spPr>
          <a:xfrm rot="20608644">
            <a:off x="396240" y="760732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 smtClean="0">
                <a:latin typeface="Monotype Corsiva" panose="03010101010201010101" pitchFamily="66" charset="0"/>
              </a:rPr>
              <a:t>Найважливіше </a:t>
            </a:r>
            <a:r>
              <a:rPr lang="uk-UA" sz="2800" b="1" dirty="0">
                <a:latin typeface="Monotype Corsiva" panose="03010101010201010101" pitchFamily="66" charset="0"/>
              </a:rPr>
              <a:t>завдання цивілізації – навчити людину </a:t>
            </a:r>
            <a:r>
              <a:rPr lang="uk-UA" sz="2800" b="1" i="0" dirty="0">
                <a:effectLst/>
                <a:latin typeface="Monotype Corsiva" panose="03010101010201010101" pitchFamily="66" charset="0"/>
              </a:rPr>
              <a:t>мислити.</a:t>
            </a:r>
            <a:endParaRPr lang="uk-UA" sz="2800" b="1" dirty="0">
              <a:latin typeface="Monotype Corsiva" panose="03010101010201010101" pitchFamily="66" charset="0"/>
            </a:endParaRPr>
          </a:p>
          <a:p>
            <a:r>
              <a:rPr lang="uk-UA" sz="2800" b="1" dirty="0">
                <a:latin typeface="Monotype Corsiva" panose="03010101010201010101" pitchFamily="66" charset="0"/>
              </a:rPr>
              <a:t>                                            Томас Едісон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2F4B0AC-489D-747F-E77C-CB0B0D7BA863}"/>
              </a:ext>
            </a:extLst>
          </p:cNvPr>
          <p:cNvSpPr txBox="1"/>
          <p:nvPr/>
        </p:nvSpPr>
        <p:spPr>
          <a:xfrm>
            <a:off x="487680" y="3227755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latin typeface="Monotype Corsiva" panose="03010101010201010101" pitchFamily="66" charset="0"/>
              </a:rPr>
              <a:t>Вам знайомий вираз «вище голови не стрибнеш»? Це омана. Людина може все.</a:t>
            </a:r>
          </a:p>
          <a:p>
            <a:pPr algn="r"/>
            <a:r>
              <a:rPr lang="ru-RU" sz="2800" b="1" dirty="0" err="1">
                <a:latin typeface="Monotype Corsiva" panose="03010101010201010101" pitchFamily="66" charset="0"/>
              </a:rPr>
              <a:t>Нікола</a:t>
            </a:r>
            <a:r>
              <a:rPr lang="ru-RU" sz="2800" b="1" dirty="0">
                <a:latin typeface="Monotype Corsiva" panose="03010101010201010101" pitchFamily="66" charset="0"/>
              </a:rPr>
              <a:t> Тесла</a:t>
            </a:r>
            <a:endParaRPr lang="uk-UA" sz="2800" b="1" dirty="0">
              <a:latin typeface="Monotype Corsiva" panose="03010101010201010101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5359DBC-F142-5903-FD20-C8760D29BE91}"/>
              </a:ext>
            </a:extLst>
          </p:cNvPr>
          <p:cNvSpPr txBox="1"/>
          <p:nvPr/>
        </p:nvSpPr>
        <p:spPr>
          <a:xfrm>
            <a:off x="-1336040" y="5179716"/>
            <a:ext cx="974344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/>
            <a:r>
              <a:rPr lang="uk-UA" sz="2800" b="1" dirty="0">
                <a:latin typeface="Monotype Corsiva" panose="03010101010201010101" pitchFamily="66" charset="0"/>
              </a:rPr>
              <a:t>У мене немає ніякого таланту – є лише наполегливість та допитливість. </a:t>
            </a:r>
          </a:p>
          <a:p>
            <a:pPr lvl="4"/>
            <a:r>
              <a:rPr lang="ru-RU" sz="2800" b="1" dirty="0">
                <a:latin typeface="Monotype Corsiva" panose="03010101010201010101" pitchFamily="66" charset="0"/>
              </a:rPr>
              <a:t>                                                   Альберт </a:t>
            </a:r>
            <a:r>
              <a:rPr lang="ru-RU" sz="2800" b="1" dirty="0" err="1">
                <a:latin typeface="Monotype Corsiva" panose="03010101010201010101" pitchFamily="66" charset="0"/>
              </a:rPr>
              <a:t>Ейнштейн</a:t>
            </a:r>
            <a:endParaRPr lang="ru-RU" sz="2800" b="1" dirty="0">
              <a:latin typeface="Monotype Corsiva" panose="03010101010201010101" pitchFamily="66" charset="0"/>
            </a:endParaRPr>
          </a:p>
          <a:p>
            <a:pPr lvl="4"/>
            <a:endParaRPr lang="ru-RU" sz="2800" b="1" dirty="0">
              <a:latin typeface="Monotype Corsiva" panose="03010101010201010101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0B62BF2-6FDB-5501-20B2-E908CD0AF2D7}"/>
              </a:ext>
            </a:extLst>
          </p:cNvPr>
          <p:cNvSpPr txBox="1"/>
          <p:nvPr/>
        </p:nvSpPr>
        <p:spPr>
          <a:xfrm rot="1203556">
            <a:off x="2904212" y="643790"/>
            <a:ext cx="97333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7"/>
            <a:r>
              <a:rPr lang="uk-UA" sz="2800" b="0" i="0" dirty="0">
                <a:effectLst/>
                <a:latin typeface="Monotype Corsiva" panose="03010101010201010101" pitchFamily="66" charset="0"/>
              </a:rPr>
              <a:t>Наука потрібна народу. Країна, яка її не розвиває, перетворюється в колонію.</a:t>
            </a:r>
          </a:p>
          <a:p>
            <a:pPr lvl="7"/>
            <a:r>
              <a:rPr lang="uk-UA" sz="2800" b="0" i="0" dirty="0">
                <a:effectLst/>
                <a:latin typeface="Monotype Corsiva" panose="03010101010201010101" pitchFamily="66" charset="0"/>
              </a:rPr>
              <a:t>                                  Фредерік Жоліо-Кюрі</a:t>
            </a:r>
          </a:p>
        </p:txBody>
      </p:sp>
    </p:spTree>
    <p:extLst>
      <p:ext uri="{BB962C8B-B14F-4D97-AF65-F5344CB8AC3E}">
        <p14:creationId xmlns:p14="http://schemas.microsoft.com/office/powerpoint/2010/main" val="32184717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Іон">
  <a:themeElements>
    <a:clrScheme name="І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І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І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320</TotalTime>
  <Words>246</Words>
  <Application>Microsoft Office PowerPoint</Application>
  <PresentationFormat>Широкий екран</PresentationFormat>
  <Paragraphs>51</Paragraphs>
  <Slides>6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4" baseType="lpstr">
      <vt:lpstr>Arial</vt:lpstr>
      <vt:lpstr>Calibri</vt:lpstr>
      <vt:lpstr>Century Gothic</vt:lpstr>
      <vt:lpstr>Monotype Corsiva</vt:lpstr>
      <vt:lpstr>Roboto</vt:lpstr>
      <vt:lpstr>Wingdings</vt:lpstr>
      <vt:lpstr>Wingdings 3</vt:lpstr>
      <vt:lpstr>Іон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Sveta</dc:creator>
  <cp:lastModifiedBy>admin</cp:lastModifiedBy>
  <cp:revision>12</cp:revision>
  <dcterms:created xsi:type="dcterms:W3CDTF">2023-03-02T18:43:35Z</dcterms:created>
  <dcterms:modified xsi:type="dcterms:W3CDTF">2023-03-27T12:42:02Z</dcterms:modified>
</cp:coreProperties>
</file>