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3"/>
    <p:sldId id="257" r:id="rId4"/>
    <p:sldId id="258" r:id="rId5"/>
    <p:sldId id="284" r:id="rId6"/>
    <p:sldId id="281" r:id="rId7"/>
    <p:sldId id="262" r:id="rId9"/>
    <p:sldId id="283" r:id="rId10"/>
    <p:sldId id="264" r:id="rId11"/>
    <p:sldId id="265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9" userDrawn="1">
          <p15:clr>
            <a:srgbClr val="A4A3A4"/>
          </p15:clr>
        </p15:guide>
        <p15:guide id="2" pos="28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BF20"/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368" autoAdjust="0"/>
  </p:normalViewPr>
  <p:slideViewPr>
    <p:cSldViewPr showGuides="1">
      <p:cViewPr varScale="1">
        <p:scale>
          <a:sx n="63" d="100"/>
          <a:sy n="63" d="100"/>
        </p:scale>
        <p:origin x="726" y="66"/>
      </p:cViewPr>
      <p:guideLst>
        <p:guide orient="horz" pos="2219"/>
        <p:guide pos="28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625AD-9DB8-4BFE-8C82-4E86EAAEE4AD}" type="datetimeFigureOut">
              <a:rPr lang="uk-UA" smtClean="0"/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243F0-665B-42AA-ABB2-FA62CA692DB1}" type="slidenum">
              <a:rPr lang="uk-UA" smtClean="0"/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4243F0-665B-42AA-ABB2-FA62CA692DB1}" type="slidenum">
              <a:rPr lang="uk-UA" smtClean="0"/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4243F0-665B-42AA-ABB2-FA62CA692DB1}" type="slidenum">
              <a:rPr lang="uk-UA" smtClean="0"/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830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61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415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  <a:p>
            <a:pPr lvl="1" eaLnBrk="1" latinLnBrk="0" hangingPunct="1"/>
            <a:r>
              <a:rPr kumimoji="0" lang="ru-RU"/>
              <a:t>Второй уровень</a:t>
            </a:r>
            <a:endParaRPr kumimoji="0" lang="ru-RU"/>
          </a:p>
          <a:p>
            <a:pPr lvl="2" eaLnBrk="1" latinLnBrk="0" hangingPunct="1"/>
            <a:r>
              <a:rPr kumimoji="0" lang="ru-RU"/>
              <a:t>Третий уровень</a:t>
            </a:r>
            <a:endParaRPr kumimoji="0" lang="ru-RU"/>
          </a:p>
          <a:p>
            <a:pPr lvl="3" eaLnBrk="1" latinLnBrk="0" hangingPunct="1"/>
            <a:r>
              <a:rPr kumimoji="0" lang="ru-RU"/>
              <a:t>Четвертый уровень</a:t>
            </a:r>
            <a:endParaRPr kumimoji="0" lang="ru-RU"/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484505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310" indent="-384175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 panose="05020102010507070707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 panose="020B0604030504040204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170" indent="-228600" algn="l" rtl="0" eaLnBrk="1" latinLnBrk="0" hangingPunct="1">
        <a:spcBef>
          <a:spcPct val="20000"/>
        </a:spcBef>
        <a:buClr>
          <a:schemeClr val="accent1"/>
        </a:buClr>
        <a:buFont typeface="Wingdings 2" panose="05020102010507070707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185" algn="l" rtl="0" eaLnBrk="1" latinLnBrk="0" hangingPunct="1">
        <a:spcBef>
          <a:spcPct val="20000"/>
        </a:spcBef>
        <a:buClr>
          <a:schemeClr val="accent1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705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accent4">
                <a:lumMod val="5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0472" y="3140968"/>
            <a:ext cx="8034000" cy="3528392"/>
          </a:xfrm>
          <a:solidFill>
            <a:schemeClr val="accent5">
              <a:lumMod val="75000"/>
            </a:schemeClr>
          </a:solidFill>
          <a:ln>
            <a:solidFill>
              <a:srgbClr val="0070C0"/>
            </a:solidFill>
          </a:ln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40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Основи </a:t>
            </a:r>
            <a:r>
              <a:rPr lang="uk-UA" sz="4000" b="1" cap="all" dirty="0" smtClean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військової, військово-медичної підготовки та цивільного захисту</a:t>
            </a:r>
            <a:br>
              <a:rPr lang="uk-UA" sz="40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uk-UA" sz="40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ТОРГІВЛІ</a:t>
            </a:r>
            <a:endParaRPr lang="uk-UA" sz="1600" cap="all" dirty="0"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uk-UA" b="1" cap="all" dirty="0">
              <a:solidFill>
                <a:schemeClr val="accent4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  <a:endParaRPr lang="uk-UA" b="1" cap="all" dirty="0"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uk-UA" b="1" cap="all" dirty="0">
              <a:solidFill>
                <a:srgbClr val="D0BF20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err="1"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</a:t>
            </a:r>
            <a:r>
              <a:rPr lang="uk-UA" b="1" cap="all" dirty="0"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uk-UA" b="1" cap="all" dirty="0" err="1"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компонентА</a:t>
            </a:r>
            <a:endParaRPr lang="uk-UA" b="1" cap="all" dirty="0"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7504" y="188430"/>
          <a:ext cx="8712967" cy="6486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7"/>
                <a:gridCol w="4176465"/>
                <a:gridCol w="2304255"/>
              </a:tblGrid>
              <a:tr h="576065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Галузь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знань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07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Управління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та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адміністрування</a:t>
                      </a:r>
                      <a:endParaRPr lang="uk-UA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Спеціальність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076 </a:t>
                      </a:r>
                      <a:r>
                        <a:rPr lang="uk-UA" sz="14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Підприємництво та торгівля</a:t>
                      </a:r>
                      <a:endParaRPr lang="uk-UA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89281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Освітньо- професійна програма 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Підприємництво</a:t>
                      </a:r>
                      <a:r>
                        <a:rPr lang="uk-UA" sz="16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,  торгівля та біржова діяльність</a:t>
                      </a:r>
                      <a:endParaRPr lang="uk-UA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13753">
                <a:tc rowSpan="7">
                  <a:txBody>
                    <a:bodyPr/>
                    <a:lstStyle/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Відділення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готельно</a:t>
                      </a:r>
                      <a:r>
                        <a:rPr lang="uk-UA" sz="1600" b="1" i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– ресторанного бізнесу та підприємництва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фаховий молодший бакалавр</a:t>
                      </a: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uk-UA" sz="2000" b="1" kern="1200" baseline="30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обов’язковий</a:t>
                      </a:r>
                      <a:endParaRPr lang="uk-UA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uk-UA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Мова викладання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українська</a:t>
                      </a:r>
                      <a:endParaRPr lang="uk-UA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42417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Кількість кредитів ЄКТС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3</a:t>
                      </a:r>
                      <a:endParaRPr lang="uk-UA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887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90</a:t>
                      </a:r>
                      <a:endParaRPr lang="uk-UA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7001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аудиторні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лекційні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практичні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семінарські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самостійна робота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42</a:t>
                      </a:r>
                      <a:endParaRPr lang="uk-UA" sz="14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22</a:t>
                      </a:r>
                      <a:endParaRPr lang="uk-UA" sz="14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</a:t>
                      </a:r>
                      <a:endParaRPr lang="uk-UA" sz="14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uk-UA" sz="14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48</a:t>
                      </a:r>
                      <a:endParaRPr lang="uk-UA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359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Форма підсумкового контролю 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залік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  <a:ln>
            <a:gradFill flip="none" rotWithShape="1">
              <a:gsLst>
                <a:gs pos="0">
                  <a:srgbClr val="4D743D"/>
                </a:gs>
                <a:gs pos="0">
                  <a:schemeClr val="accent4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3500000" scaled="1"/>
              <a:tileRect/>
            </a:gradFill>
          </a:ln>
        </p:spPr>
        <p:txBody>
          <a:bodyPr>
            <a:noAutofit/>
          </a:bodyPr>
          <a:lstStyle/>
          <a:p>
            <a:pPr algn="just"/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 useBgFill="1">
        <p:nvSpPr>
          <p:cNvPr id="4" name="Прямоугольник 3"/>
          <p:cNvSpPr/>
          <p:nvPr/>
        </p:nvSpPr>
        <p:spPr>
          <a:xfrm>
            <a:off x="0" y="-22176"/>
            <a:ext cx="9219747" cy="5949315"/>
          </a:xfrm>
          <a:prstGeom prst="rect">
            <a:avLst/>
          </a:prstGeom>
          <a:ln>
            <a:solidFill>
              <a:schemeClr val="accent4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Мета: </a:t>
            </a:r>
            <a:r>
              <a:rPr lang="uk-UA" dirty="0" smtClean="0"/>
              <a:t>формування у здобувачів освіти </a:t>
            </a:r>
            <a:r>
              <a:rPr lang="uk-UA" dirty="0" err="1" smtClean="0"/>
              <a:t>життєво</a:t>
            </a:r>
            <a:r>
              <a:rPr lang="uk-UA" dirty="0" smtClean="0"/>
              <a:t> необхідних знань, </a:t>
            </a:r>
            <a:r>
              <a:rPr lang="uk-UA" dirty="0" err="1" smtClean="0"/>
              <a:t>умінт</a:t>
            </a:r>
            <a:r>
              <a:rPr lang="uk-UA" dirty="0" smtClean="0"/>
              <a:t> і навичок щодо захисту України та дій в умовах надзвичайних ситуацій, а також системного уявлення про військово-патріотичне виховання як складову частину національно-патріотичного виховання.</a:t>
            </a:r>
            <a:endParaRPr lang="uk-UA" sz="1800" dirty="0">
              <a:effectLst/>
              <a:ea typeface="Times New Roman" panose="02020603050405020304" pitchFamily="18" charset="0"/>
            </a:endParaRPr>
          </a:p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Завдання: </a:t>
            </a:r>
            <a:endParaRPr lang="uk-UA" dirty="0">
              <a:latin typeface="+mj-lt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uk-UA" sz="18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здобувачів освіти з основами нормативно-правового забезпечення захисту України, цивільного захисту України та особистої безпеки громадянина;</a:t>
            </a:r>
            <a:endParaRPr lang="uk-UA" sz="18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у</a:t>
            </a:r>
            <a:r>
              <a:rPr lang="uk-UA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свідомлення здобувачами освіти свого </a:t>
            </a:r>
            <a:r>
              <a:rPr lang="uk-UA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обов</a:t>
            </a:r>
            <a:r>
              <a:rPr lang="en-US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uk-UA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язку</a:t>
            </a:r>
            <a:r>
              <a:rPr lang="uk-UA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щодо захисту України;</a:t>
            </a:r>
            <a:endParaRPr lang="uk-UA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uk-UA" sz="18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абуття знань про функції Сил Оборони України (ЗСУ та інших військових формувань), їх характерні особливості;</a:t>
            </a:r>
            <a:endParaRPr lang="uk-UA" sz="18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</a:t>
            </a:r>
            <a:r>
              <a:rPr lang="uk-UA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асвоєння основ захисту України, цивільного захисту, </a:t>
            </a:r>
            <a:r>
              <a:rPr lang="uk-UA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домедичної</a:t>
            </a:r>
            <a:r>
              <a:rPr lang="uk-UA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допомоги, здійснення психологічної підготовки здобувачів освіти до захисту України;</a:t>
            </a:r>
            <a:endParaRPr lang="uk-UA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uk-UA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ідготовка здобувачів освіти до захисту України, професійна орієнтація здобувачів освіти до військової служби, до захисту життя і </a:t>
            </a:r>
            <a:r>
              <a:rPr lang="uk-UA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здоров</a:t>
            </a:r>
            <a:r>
              <a:rPr lang="en-US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uk-UA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я, забезпечення власної безпеки і безпеки інших громадян у надзвичайних ситуаціях мирного і воєнного часу.</a:t>
            </a:r>
            <a:endParaRPr lang="uk-UA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buFontTx/>
              <a:buNone/>
            </a:pPr>
            <a:endParaRPr lang="uk-UA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extBox 2"/>
          <p:cNvSpPr txBox="1"/>
          <p:nvPr/>
        </p:nvSpPr>
        <p:spPr>
          <a:xfrm>
            <a:off x="35560" y="102870"/>
            <a:ext cx="8892540" cy="6755130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sym typeface="+mn-ea"/>
              </a:rPr>
              <a:t>У результаті  вивчення  освітнього компонента здобувач освіти повинен отримати: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загальні компетентності:</a:t>
            </a:r>
            <a:r>
              <a:rPr lang="uk-UA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</a:t>
            </a:r>
            <a:endParaRPr lang="uk-UA" dirty="0" smtClean="0">
              <a:solidFill>
                <a:schemeClr val="accent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ЗК 1. Здатність реалізувати свої права і </a:t>
            </a:r>
            <a:r>
              <a:rPr lang="uk-UA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обов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’</a:t>
            </a:r>
            <a:r>
              <a:rPr lang="uk-UA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язки</a:t>
            </a: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як члена  суспільства, усвідомлювати цінності громадянського (вільного демократичного) суспільства та необхідність його сталого розвитку, верховенства права, прав і свобод людини, громадянина в Україні, патріота своєї країни.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563245" algn="l"/>
              </a:tabLs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3К 3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 Здатність </a:t>
            </a: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застосовувати знання у практичних ситуаціях.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ЗК </a:t>
            </a: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4 .  Здатність спілкуватися державною мовою як усно, так і письмово.</a:t>
            </a:r>
            <a:endParaRPr lang="uk-UA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612640" algn="r"/>
              </a:tabLst>
            </a:pPr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  <a:sym typeface="+mn-ea"/>
              </a:rPr>
              <a:t>Програмні результати навчання: 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РН </a:t>
            </a:r>
            <a:r>
              <a:rPr lang="uk-UA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16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.</a:t>
            </a:r>
            <a:r>
              <a:rPr lang="uk-UA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Демонструвати відповідальність у ставленні до моральних, культурних, наукових цінностей і досягнень суспільства у професійній маркетинговій діяльності</a:t>
            </a:r>
            <a:r>
              <a:rPr lang="uk-UA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РН </a:t>
            </a: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20</a:t>
            </a:r>
            <a:r>
              <a:rPr lang="uk-UA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.  Знати свої права, як члена суспільства, цінності громадянського суспільства, верховенства права, прав і свобод людини і громадянина України.</a:t>
            </a:r>
            <a:endParaRPr lang="uk-UA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РН 21.  Орієнтуватися в умовах надзвичайної ситуації, надавати </a:t>
            </a:r>
            <a:r>
              <a:rPr lang="uk-UA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домедичну</a:t>
            </a: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допомогу, приймати </a:t>
            </a:r>
            <a:r>
              <a:rPr lang="uk-UA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обгрунтовані</a:t>
            </a: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рішення щодо особистої та колективної безпеки, виконувати дії за сигналами оповіщення та під час евакуації, демонструвати готовність до захисту України відповідно до вимог чинного законодавства.</a:t>
            </a:r>
            <a:endParaRPr lang="uk-UA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560" y="102870"/>
            <a:ext cx="8892540" cy="675513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uk-UA" sz="14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sym typeface="+mn-ea"/>
              </a:rPr>
              <a:t>При вивченні освітнього компонента здобувачі освіти повинні  </a:t>
            </a:r>
            <a:endParaRPr lang="uk-UA" sz="1400" b="1" dirty="0">
              <a:solidFill>
                <a:schemeClr val="accent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uk-UA" sz="14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знати :</a:t>
            </a:r>
            <a:endParaRPr lang="uk-UA" sz="14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. основи національної безпеки, структуру Сил оборони України;</a:t>
            </a:r>
            <a:endParaRPr lang="uk-UA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основні стройові прийоми, рух без зброї;</a:t>
            </a:r>
            <a:endParaRPr lang="uk-UA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с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трої відділення;</a:t>
            </a:r>
            <a:endParaRPr lang="uk-UA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о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снови самозахисту;</a:t>
            </a:r>
            <a:endParaRPr lang="uk-UA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п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одолання перешкод;</a:t>
            </a:r>
            <a:endParaRPr lang="uk-UA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р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еабілітаційні вправи для відновлення організму в польових умовах;</a:t>
            </a:r>
            <a:endParaRPr lang="uk-UA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з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агальні поняття балістики, стрілецьку зброю та правила поводження з нею;</a:t>
            </a:r>
            <a:endParaRPr lang="uk-UA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о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сновні риси загальновійськового бою;</a:t>
            </a:r>
            <a:endParaRPr lang="uk-UA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основи військової топографії;</a:t>
            </a:r>
            <a:endParaRPr lang="uk-UA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основи </a:t>
            </a:r>
            <a:r>
              <a:rPr lang="uk-UA" sz="1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домедичної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 допомоги  та цивільного захисту.</a:t>
            </a:r>
            <a:endParaRPr lang="uk-UA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FontTx/>
              <a:buNone/>
            </a:pPr>
            <a:r>
              <a:rPr lang="uk-UA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b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вміти:</a:t>
            </a:r>
            <a:endParaRPr lang="uk-UA" sz="1400" dirty="0">
              <a:solidFill>
                <a:schemeClr val="accent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вести вогонь по рухомим і нерухомим цілям;</a:t>
            </a:r>
            <a:endParaRPr lang="uk-UA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идати муляжі ручних гранат;</a:t>
            </a:r>
            <a:endParaRPr lang="uk-UA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</a:t>
            </a:r>
            <a:r>
              <a:rPr lang="uk-UA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іяти та взаємодіяти у складі малої тактичної групи та механізованого відділення;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рієнтуватися на місцевості в рамках основ військової топографії</a:t>
            </a:r>
            <a:r>
              <a:rPr lang="uk-UA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надавати </a:t>
            </a:r>
            <a:r>
              <a:rPr lang="uk-UA" sz="1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домедичну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допомогу при кровотечах в умовах надзвичайних ситуацій і бойових дій</a:t>
            </a:r>
            <a:r>
              <a:rPr lang="uk-UA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 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опереджувати ризики від вибухонебезпечних предметів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ліквідовувати наслідки надзвичайних ситуацій.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курсу:</a:t>
            </a:r>
            <a:endParaRPr lang="uk-UA" sz="28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1520" y="692696"/>
          <a:ext cx="8496944" cy="6229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6768752"/>
                <a:gridCol w="1080120"/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Лекції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bg2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Вступна лекція. Система національної безпеки України.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600" b="1" dirty="0" smtClean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Основи</a:t>
                      </a:r>
                      <a:r>
                        <a:rPr lang="uk-UA" sz="1600" b="1" baseline="0" dirty="0" smtClean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 національної безпеки.  Сили оборони України.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600" b="1" dirty="0" smtClean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Стройова та прикладна фізична</a:t>
                      </a:r>
                      <a:r>
                        <a:rPr lang="uk-UA" sz="1600" b="1" baseline="0" dirty="0" smtClean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 підготовка.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Стрілецька</a:t>
                      </a:r>
                      <a:r>
                        <a:rPr lang="uk-UA" sz="1600" b="1" baseline="0" dirty="0" smtClean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 зброя та поводження з нею.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dirty="0" smtClean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Загальні поняття балістики. Ведення вогню по нерухомим та рухомим цілям. Ручні гранати та поводження з ними.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433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Основні риси загальновійськового бою.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32584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Індивідуальні</a:t>
                      </a:r>
                      <a:r>
                        <a:rPr lang="uk-UA" sz="1600" b="1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дії солдата та взаємодії у складі малої групи.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Дії у складі бойових</a:t>
                      </a:r>
                      <a:r>
                        <a:rPr lang="uk-UA" sz="1600" b="1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груп, механізованого відділення.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>
                          <a:tab pos="2969895" algn="ctr"/>
                          <a:tab pos="5940425" algn="r"/>
                        </a:tabLst>
                        <a:defRPr/>
                      </a:pPr>
                      <a:r>
                        <a:rPr lang="uk-UA" sz="1800" b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Основи військової топографії.</a:t>
                      </a:r>
                      <a:endParaRPr lang="uk-UA" sz="18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bg2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Базова підтримка життя. Надання</a:t>
                      </a:r>
                      <a:r>
                        <a:rPr lang="uk-UA" sz="1600" b="1" baseline="0" dirty="0" smtClean="0">
                          <a:solidFill>
                            <a:schemeClr val="bg2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baseline="0" dirty="0" err="1" smtClean="0">
                          <a:solidFill>
                            <a:schemeClr val="bg2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домедичної</a:t>
                      </a:r>
                      <a:r>
                        <a:rPr lang="uk-UA" sz="1600" b="1" baseline="0" dirty="0" smtClean="0">
                          <a:solidFill>
                            <a:schemeClr val="bg2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 допомоги при кровотечах.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600" b="1" dirty="0" smtClean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Нормативно-правова база цивільного захисту. Надзвичайні ситуації мирного та воєнного часу.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8120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5158" y="57516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uk-UA" sz="24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</a:t>
            </a:r>
            <a:endParaRPr lang="uk-UA" sz="24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39552" y="1340768"/>
          <a:ext cx="8208912" cy="5318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  <a:gridCol w="6632250"/>
                <a:gridCol w="856582"/>
              </a:tblGrid>
              <a:tr h="623325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№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з/п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Тема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годин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62332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Стройові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прийоми та рух без зброї. Строї відділення.</a:t>
                      </a:r>
                      <a:endParaRPr lang="uk-UA" sz="18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endParaRPr lang="uk-UA" sz="2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561552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Стрілецька</a:t>
                      </a:r>
                      <a:r>
                        <a:rPr lang="uk-UA" sz="1800" b="0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/>
                          <a:cs typeface="Times New Roman" panose="02020603050405020304" pitchFamily="18" charset="0"/>
                        </a:rPr>
                        <a:t> зброя та поводження з нею.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70257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Загальні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поняття балістики, ведення вогню по нерухомим і рухомим цілям. Ручні гранати та поводження з ними.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677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Індивідуальні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дії солдати та взаємодії у складі малої групи.</a:t>
                      </a:r>
                      <a:endParaRPr lang="uk-UA" sz="1400" b="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49271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Дії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солдата у складі бойових груп, механізованого відділення.</a:t>
                      </a: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6778"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b="1" dirty="0" smtClean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uk-UA" b="1" dirty="0" smtClean="0">
                        <a:solidFill>
                          <a:srgbClr val="7030A0"/>
                        </a:solidFill>
                      </a:endParaRPr>
                    </a:p>
                    <a:p>
                      <a:endParaRPr lang="uk-UA" b="1" dirty="0" smtClean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0" dirty="0" smtClean="0">
                          <a:solidFill>
                            <a:srgbClr val="7030A0"/>
                          </a:solidFill>
                        </a:rPr>
                        <a:t>Основи військової топографії</a:t>
                      </a:r>
                      <a:r>
                        <a:rPr lang="uk-UA" sz="1800" b="1" dirty="0" smtClean="0">
                          <a:solidFill>
                            <a:srgbClr val="7030A0"/>
                          </a:solidFill>
                        </a:rPr>
                        <a:t>.</a:t>
                      </a:r>
                      <a:endParaRPr lang="uk-UA" sz="1800" b="1" dirty="0">
                        <a:solidFill>
                          <a:srgbClr val="7030A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0" dirty="0" smtClean="0">
                          <a:solidFill>
                            <a:srgbClr val="7030A0"/>
                          </a:solidFill>
                        </a:rPr>
                        <a:t>Базова підтримка життя. Надання</a:t>
                      </a:r>
                      <a:r>
                        <a:rPr lang="uk-UA" sz="1800" b="0" baseline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uk-UA" sz="1800" b="0" baseline="0" dirty="0" err="1" smtClean="0">
                          <a:solidFill>
                            <a:srgbClr val="7030A0"/>
                          </a:solidFill>
                        </a:rPr>
                        <a:t>домедичної</a:t>
                      </a:r>
                      <a:r>
                        <a:rPr lang="uk-UA" sz="1800" b="0" baseline="0" dirty="0" smtClean="0">
                          <a:solidFill>
                            <a:srgbClr val="7030A0"/>
                          </a:solidFill>
                        </a:rPr>
                        <a:t> підготовки при кровотечах.</a:t>
                      </a:r>
                      <a:endParaRPr lang="uk-UA" sz="1800" b="0" baseline="0" dirty="0" smtClean="0">
                        <a:solidFill>
                          <a:srgbClr val="7030A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0" baseline="0" dirty="0" smtClean="0">
                          <a:solidFill>
                            <a:srgbClr val="7030A0"/>
                          </a:solidFill>
                        </a:rPr>
                        <a:t>Надзвичайні ситуації мирного та воєнного часу.</a:t>
                      </a:r>
                      <a:endParaRPr lang="uk-UA" sz="1800" b="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 smtClean="0">
                        <a:solidFill>
                          <a:srgbClr val="7030A0"/>
                        </a:solidFill>
                      </a:endParaRPr>
                    </a:p>
                    <a:p>
                      <a:endParaRPr lang="uk-UA" b="1" dirty="0" smtClean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 smtClean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6778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79512" y="0"/>
          <a:ext cx="8208913" cy="7857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105"/>
                <a:gridCol w="6400168"/>
                <a:gridCol w="1182640"/>
              </a:tblGrid>
              <a:tr h="456119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2400" baseline="0" dirty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</a:tr>
              <a:tr h="638567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1390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Основи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національної безпеки України.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1" dirty="0">
                        <a:solidFill>
                          <a:srgbClr val="7030A0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489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Сили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оборони України.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5473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Стройові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прийоми та рух без зброї. Строї відділення.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1156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Стрілецька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зброя та поводження з нею.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6489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Загальні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поняття балістики. Ведення вогню по нерухомим та рухомим цілям. Сучасна війна </a:t>
                      </a:r>
                      <a:r>
                        <a:rPr kumimoji="0" lang="uk-UA" sz="1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дронів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6489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Основні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риси загальновійськового бою.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73672"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uk-UA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Індивідуальні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дії солдата та взаємодії у складі малої групи.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4896"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uk-UA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Дії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солдата у складі бойових груп, механізованого відділення.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64896"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uk-UA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Основи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військової топографії.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64896"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uk-UA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Базова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підтримка життя. Надання </a:t>
                      </a:r>
                      <a:r>
                        <a:rPr kumimoji="0" lang="uk-UA" sz="1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домедичної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допомоги при кровотечах.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64896"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uk-UA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Нормативно-правова</a:t>
                      </a:r>
                      <a:r>
                        <a:rPr kumimoji="0" lang="uk-UA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база цивільного захисту. Надзвичайні ситуації мирного та воєнного часу.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64896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64896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64896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51239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88640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ОСНОВНІ Й ДОПОМІЖНІ  ІНФОРМАЦІЙНІ  ДЖЕРЕЛА: </a:t>
            </a:r>
            <a:endParaRPr lang="uk-UA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45770"/>
            <a:ext cx="9171305" cy="641223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spcAft>
                <a:spcPts val="800"/>
              </a:spcAft>
            </a:pPr>
            <a:r>
              <a:rPr lang="ru-RU" sz="1600" b="1" spc="-5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Нормативно-</a:t>
            </a:r>
            <a:r>
              <a:rPr lang="ru-RU" sz="1600" b="1" spc="-5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правова</a:t>
            </a:r>
            <a:r>
              <a:rPr lang="ru-RU" sz="1600" b="1" spc="-5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база </a:t>
            </a:r>
            <a:endParaRPr lang="uk-UA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buClr>
                <a:srgbClr val="000000"/>
              </a:buClr>
            </a:pPr>
            <a:r>
              <a:rPr lang="uk-UA" sz="12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16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6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Конституція України. 28.06.1996 р.</a:t>
            </a:r>
            <a:r>
              <a:rPr lang="uk-UA" sz="16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1600" dirty="0" smtClean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000000"/>
              </a:buClr>
            </a:pPr>
            <a:endParaRPr lang="uk-UA" sz="16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000000"/>
              </a:buClr>
            </a:pPr>
            <a:r>
              <a:rPr lang="uk-UA" sz="12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2.   </a:t>
            </a:r>
            <a:r>
              <a:rPr lang="uk-UA" sz="16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Закон України «Про Збройні Сили України»  06.12.1991 р.</a:t>
            </a:r>
            <a:endParaRPr lang="uk-UA" sz="1600" dirty="0" smtClean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000000"/>
              </a:buClr>
            </a:pPr>
            <a:endParaRPr lang="uk-UA" sz="16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000000"/>
              </a:buClr>
            </a:pPr>
            <a:r>
              <a:rPr lang="uk-UA" sz="16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3. Закон  України « Про загальний військовий </a:t>
            </a:r>
            <a:r>
              <a:rPr lang="uk-UA" sz="1600" dirty="0" err="1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обов</a:t>
            </a:r>
            <a:r>
              <a:rPr lang="en-US" sz="16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1600" dirty="0" err="1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язок</a:t>
            </a:r>
            <a:r>
              <a:rPr lang="uk-UA" sz="1600" dirty="0" smtClean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і військову службу» 25.03.1992 р.</a:t>
            </a:r>
            <a:endParaRPr lang="uk-UA" sz="1600" dirty="0" smtClean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Clr>
                <a:srgbClr val="000000"/>
              </a:buClr>
              <a:buAutoNum type="arabicPeriod" startAt="3"/>
            </a:pPr>
            <a:endParaRPr lang="uk-UA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ru-RU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Основна</a:t>
            </a:r>
            <a:r>
              <a:rPr lang="ru-RU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література</a:t>
            </a:r>
            <a:r>
              <a:rPr lang="ru-RU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b="1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uk-UA" sz="1200" b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uk-UA" sz="12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І.М. Герасимів К.О. Пашко, М.М. Фука, Ю.П. </a:t>
            </a:r>
            <a:r>
              <a:rPr lang="uk-UA" sz="16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Щирба</a:t>
            </a: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«Захист Вітчизни. Підручник для загальноосвітніх навчальних закладів». Тернопіль. Вид. «</a:t>
            </a:r>
            <a:r>
              <a:rPr lang="uk-UA" sz="16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Астон</a:t>
            </a: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». 2011 р.</a:t>
            </a:r>
            <a:endParaRPr lang="uk-UA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uk-UA" sz="12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2.  </a:t>
            </a: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М.М. Бака, Ю.О. </a:t>
            </a:r>
            <a:r>
              <a:rPr lang="uk-UA" sz="16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Квашньов</a:t>
            </a: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А.О. Литвиненко, С.І. </a:t>
            </a:r>
            <a:r>
              <a:rPr lang="uk-UA" sz="16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Операйло</a:t>
            </a: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«Захист Вітчизни. Підручник для 10-11 класів загальноосвітніх навчальних закладів». Київ. Вид. «Вежа». 2006 </a:t>
            </a:r>
            <a:endParaRPr lang="uk-UA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800"/>
              </a:spcAft>
              <a:buAutoNum type="arabicPeriod" startAt="3"/>
            </a:pP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Авторський колектив: Микола Фука, Ігор Гарасимів, Костянтин Пашко, Юрій </a:t>
            </a:r>
            <a:r>
              <a:rPr lang="uk-UA" sz="16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Щирба</a:t>
            </a: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Арсен Гудима. «Захист Вітчизни. Профільний рівень». Тернопіль, вид. «</a:t>
            </a:r>
            <a:r>
              <a:rPr lang="uk-UA" sz="16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Астон</a:t>
            </a: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». 2019 р.</a:t>
            </a:r>
            <a:endParaRPr lang="uk-UA" sz="1600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800"/>
              </a:spcAft>
              <a:buAutoNum type="arabicPeriod" startAt="3"/>
            </a:pPr>
            <a:r>
              <a:rPr lang="uk-UA" sz="16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О.А. Грабовий, С.Є. Лісовий, С.Б. </a:t>
            </a:r>
            <a:r>
              <a:rPr lang="uk-UA" sz="1600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Ліпянін</a:t>
            </a:r>
            <a:r>
              <a:rPr lang="uk-UA" sz="16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 «Підручник бійця територіальної оборони». Тернопіль.  Вид. «ТОВ «</a:t>
            </a:r>
            <a:r>
              <a:rPr lang="uk-UA" sz="1600" dirty="0" err="1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Терно</a:t>
            </a:r>
            <a:r>
              <a:rPr lang="uk-UA" sz="16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-граф». 2014 р.</a:t>
            </a:r>
            <a:endParaRPr lang="uk-UA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5825" algn="ctr"/>
            <a:r>
              <a:rPr lang="uk-UA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Додаткова література</a:t>
            </a:r>
            <a:endParaRPr lang="uk-UA" b="1" dirty="0">
              <a:effectLst/>
              <a:latin typeface="+mj-lt"/>
              <a:ea typeface="Times New Roman" panose="02020603050405020304" pitchFamily="18" charset="0"/>
            </a:endParaRPr>
          </a:p>
          <a:p>
            <a:pPr marL="885825" algn="ctr"/>
            <a:endParaRPr lang="uk-UA" sz="1200" dirty="0"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uk-UA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uk-UA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Полковник УПА Василь </a:t>
            </a:r>
            <a:r>
              <a:rPr lang="uk-UA" sz="16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Андрусяк</a:t>
            </a: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« Як перемагати».  Івано-Франківськ, Вид. «Лілея-НВ», 2010 р.</a:t>
            </a:r>
            <a:endParaRPr lang="uk-UA" sz="16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uk-UA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2.  Майор Ганс фон Дах. «Тотальний опір. Інструкція з ведення малої війни для кожного. Частина 1. Частина 2. ».  Львів. Вид. «Астролябія», 2014 р.</a:t>
            </a:r>
            <a:endParaRPr lang="uk-UA" sz="16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uk-UA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0</TotalTime>
  <Words>7125</Words>
  <Application>WPS Presentation</Application>
  <PresentationFormat>Екран (4:3)</PresentationFormat>
  <Paragraphs>381</Paragraphs>
  <Slides>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1" baseType="lpstr">
      <vt:lpstr>Arial</vt:lpstr>
      <vt:lpstr>SimSun</vt:lpstr>
      <vt:lpstr>Wingdings</vt:lpstr>
      <vt:lpstr>Wingdings 2</vt:lpstr>
      <vt:lpstr>Verdana</vt:lpstr>
      <vt:lpstr>Times New Roman</vt:lpstr>
      <vt:lpstr>Calibri</vt:lpstr>
      <vt:lpstr>Calibri</vt:lpstr>
      <vt:lpstr>Century Gothic</vt:lpstr>
      <vt:lpstr>Microsoft YaHei</vt:lpstr>
      <vt:lpstr>Arial Unicode MS</vt:lpstr>
      <vt:lpstr>Яркая</vt:lpstr>
      <vt:lpstr>Основи військової, військово-медичної підготовки та цивільного захисту </vt:lpstr>
      <vt:lpstr>PowerPoint 演示文稿</vt:lpstr>
      <vt:lpstr>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169</cp:revision>
  <dcterms:created xsi:type="dcterms:W3CDTF">2024-02-06T17:10:00Z</dcterms:created>
  <dcterms:modified xsi:type="dcterms:W3CDTF">2025-10-16T09:54:06Z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CC09FAEC9D7845B59393BB52FF4E4930_12</vt:lpwstr>
  </property>
  <property fmtid="{D5CDD505-2E9C-101B-9397-08002B2CF9AE}" pid="3" name="KSOProductBuildVer">
    <vt:lpwstr>1033-12.2.0.22549</vt:lpwstr>
  </property>
</Properties>
</file>