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5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9ACAEAA-9FF9-4B8A-A8E5-8612211AD8EB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92579E2E-4F18-4CAE-9419-43707E62AABF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A55AA1E8-E551-480F-8025-9757B9AF0E80}" type="slidenum">
              <a:t>‹№›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3AE6DAA3-A3BE-4D5D-8FF3-B6F4C460CC21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3AA634D6-C726-4C76-A0B7-06BBE2D27F4A}" type="slidenum">
              <a:t>‹№›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D7D2E19C-17F0-464D-A6A7-82197A9CCAE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769841B7-1032-4A7E-A42D-5284097817B9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83AD2831-A30B-41A2-905A-D1164329D25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8F44406-5EF9-44FB-A713-775DA11AED2C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1B1D81A-FAF1-45B5-80EC-88D06B0B077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5F75EF62-978E-4139-B3C0-310329F4597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80DF1C49-920D-4856-A265-8910019FA6B4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598F7C2-3149-400A-8556-4573849B3F2D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C2A4FAA6-B371-439A-88A4-87C95A8C440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10D07E6F-7F8D-49B6-B791-23A918AFB697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F504B706-815A-46C6-9E62-C11B7F3D7B2F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28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grpSp>
        <p:nvGrpSpPr>
          <p:cNvPr id="11" name="Group 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cxnSp>
          <p:nvCxnSpPr>
            <p:cNvPr id="12" name="Straight Connector 2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" name="Straight Connector 2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" name="Freeform 2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" name="Freeform 3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" name="Freeform 3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" name="Freeform 3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" name="Freeform 3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" name="Freeform 3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" name="Freeform 3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1" name="Freeform 17"/>
            <p:cNvSpPr/>
            <p:nvPr/>
          </p:nvSpPr>
          <p:spPr>
            <a:xfrm>
              <a:off x="-8640" y="-8640"/>
              <a:ext cx="859320" cy="5693760"/>
            </a:xfrm>
            <a:custGeom>
              <a:avLst/>
              <a:gdLst>
                <a:gd name="textAreaLeft" fmla="*/ 0 w 859320"/>
                <a:gd name="textAreaRight" fmla="*/ 863640 w 859320"/>
                <a:gd name="textAreaTop" fmla="*/ 0 h 5693760"/>
                <a:gd name="textAreaBottom" fmla="*/ 5698080 h 569376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ftr" idx="1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sldNum" idx="2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716AA70-380F-42DF-B9A9-A20A3384018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3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7681A1D-D971-4C6D-AA7E-375C98F86CB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164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65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66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7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8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9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7" name="PlaceHolder 4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78" name="PlaceHolder 5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1EAD7D9-61A8-4831-94CD-AA57BA21FF12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1DDE5E9-D4A6-4C6F-9AF3-C4F02EF9A94C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198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99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0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1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2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3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4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5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6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7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09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10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3D1A649-8AB5-49FD-B3F0-95C488663DA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1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215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16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17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18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19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0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1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2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3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4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25" name="PlaceHolder 1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26" name="PlaceHolder 2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2ECF4F6-BECF-4AC4-BFD0-3CCA86BE2A0C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2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uk-UA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B8757F6-CD32-4781-9071-263E8E2EAD62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90D669F-D711-4594-A5A5-C02567988D8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09F5C13-47B3-4AB6-B40F-145E1DCD83C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2880" cy="58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2880" cy="58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D65F49F-EF14-45AB-A0F6-34B716AD2A4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107E20C-2A2E-4129-BB6E-25E854F77D0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2880" cy="58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2880" cy="58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23A695E-BD54-44B3-A673-21C2C7A629C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DAC3B5F-6B7F-4890-87F1-8558400327D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91345AF-E4DC-4391-AC11-5FA5D3631C4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03995AA-65DE-49DE-B06F-E426517CCC7C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2C27ABC-19C2-4416-B9D2-5F9CC7586ED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-268920" y="3104640"/>
            <a:ext cx="8564760" cy="251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3200" b="0" u="none" strike="noStrike">
                <a:solidFill>
                  <a:srgbClr val="3C1C6F"/>
                </a:solidFill>
                <a:uFillTx/>
                <a:latin typeface="Times New Roman"/>
              </a:rPr>
              <a:t>ОСНОВИ ВІЙСЬКОВОЇ, </a:t>
            </a:r>
            <a:r>
              <a:rPr sz="3200"/>
              <a:t/>
            </a:r>
            <a:br>
              <a:rPr sz="3200"/>
            </a:br>
            <a:r>
              <a:rPr lang="uk-UA" sz="3200" b="0" u="none" strike="noStrike">
                <a:solidFill>
                  <a:srgbClr val="3C1C6F"/>
                </a:solidFill>
                <a:uFillTx/>
                <a:latin typeface="Times New Roman"/>
              </a:rPr>
              <a:t>ВІЙСЬКОВО-МЕДИЧНОЇ ПІДГОТОВКИ </a:t>
            </a:r>
            <a:r>
              <a:rPr sz="3200"/>
              <a:t/>
            </a:r>
            <a:br>
              <a:rPr sz="3200"/>
            </a:br>
            <a:r>
              <a:rPr lang="uk-UA" sz="3200" b="0" u="none" strike="noStrike">
                <a:solidFill>
                  <a:srgbClr val="3C1C6F"/>
                </a:solidFill>
                <a:uFillTx/>
                <a:latin typeface="Times New Roman"/>
              </a:rPr>
              <a:t>ТА ЦИВІЛЬНОГО ЗАХИСТУ</a:t>
            </a:r>
            <a:r>
              <a:rPr sz="3200"/>
              <a:t/>
            </a:r>
            <a:br>
              <a:rPr sz="3200"/>
            </a:b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/>
          </p:nvPr>
        </p:nvSpPr>
        <p:spPr>
          <a:xfrm>
            <a:off x="360000" y="540000"/>
            <a:ext cx="8058600" cy="3089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ЦИКЛОВА КОМІСІЯ СОЦІАЛЬНО-ГУМАНІТАРНИХ ДИСЦИПЛІН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TextBox 8"/>
          <p:cNvSpPr/>
          <p:nvPr/>
        </p:nvSpPr>
        <p:spPr>
          <a:xfrm>
            <a:off x="1835640" y="188640"/>
            <a:ext cx="45867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7" name="TextBox 4"/>
          <p:cNvSpPr/>
          <p:nvPr/>
        </p:nvSpPr>
        <p:spPr>
          <a:xfrm>
            <a:off x="288000" y="680040"/>
            <a:ext cx="6909120" cy="435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«задовільно»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Неповна відповідь, але основні поняття засвоєні.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Частково правильні відповіді, недостатньо обґрунтовані.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Здобувач освіти в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иконує практичні навички з порушенням алгоритму послідовності дій або суттєвими помилками.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Приймає участь у виконанні не усіх завдань.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«незадовільно»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Матеріал незасвоєний, відповідь відсутня або неправильна.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Здобувач освіти н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еправильно виконує або не виконує практичні навички.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Не приймає участь у виконанні завдань.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Прямоугольник 2"/>
          <p:cNvSpPr/>
          <p:nvPr/>
        </p:nvSpPr>
        <p:spPr>
          <a:xfrm>
            <a:off x="181080" y="720000"/>
            <a:ext cx="7377480" cy="5576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1. Б. Халмурадов., П. Волянський «Медицина надзвичайних ситуацій», центр учбової літератури, 2021р., 208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2. В. Тарасюк, М. Матвійчук, І.В. Паламар «Перша екстренна і тактична медична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допомога на догоспітальному етапі», Медицина, 2021, 504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3. В. Шищук, С. Редько, М. Ляпа «Тактична медицина». Навчальний посібник,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видавництво Скіф, 2023, 176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4. </a:t>
            </a:r>
            <a:r>
              <a:rPr lang="uk-UA" sz="1800" b="0" i="1" u="none" strike="noStrike">
                <a:solidFill>
                  <a:srgbClr val="3C1C6F"/>
                </a:solidFill>
                <a:uFillTx/>
                <a:latin typeface="Times New Roman"/>
                <a:ea typeface="TimesNewRomanPS-ItalicMT"/>
              </a:rPr>
              <a:t>Військова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токсикологія, радіологія та медичний захист / Барасій М.І.,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Худецький І.Ю., Балабан Ю.С., Бондарчук Л.І. та ін. / За ред. Ю.М.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Скалецького, І.Р. Мисули. — Тернопіль: Укрмедкнига, 2003. — 362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5. </a:t>
            </a:r>
            <a:r>
              <a:rPr lang="uk-UA" sz="1800" b="0" i="1" u="none" strike="noStrike">
                <a:solidFill>
                  <a:srgbClr val="3C1C6F"/>
                </a:solidFill>
                <a:uFillTx/>
                <a:latin typeface="Times New Roman"/>
                <a:ea typeface="TimesNewRomanPS-ItalicMT"/>
              </a:rPr>
              <a:t>Гут Т.М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. Практикум з військово-медичної підготовки. — К.: Здоров’я, 2001.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— 92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6. </a:t>
            </a:r>
            <a:r>
              <a:rPr lang="uk-UA" sz="1800" b="0" i="1" u="none" strike="noStrike">
                <a:solidFill>
                  <a:srgbClr val="3C1C6F"/>
                </a:solidFill>
                <a:uFillTx/>
                <a:latin typeface="Times New Roman"/>
                <a:ea typeface="TimesNewRomanPS-ItalicMT"/>
              </a:rPr>
              <a:t>Організація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медичного забезпечення військ / Бадюк М.І., Левченко Ф.М., Токарчук В.П., Солярик В.В. та ін. / За ред. В.В. Паська. — К.: МП “Леся”, 2005. — 430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7. </a:t>
            </a:r>
            <a:r>
              <a:rPr lang="uk-UA" sz="1800" b="0" i="1" u="none" strike="noStrike">
                <a:solidFill>
                  <a:srgbClr val="3C1C6F"/>
                </a:solidFill>
                <a:uFillTx/>
                <a:latin typeface="Times New Roman"/>
                <a:ea typeface="TimesNewRomanPS-ItalicMT"/>
              </a:rPr>
              <a:t>Пашко К.О., Герасимів І.М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. Військово-медична підготовка. — Тернопіль: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Укрмедкнига, 1999. — 324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9" name="TextBox 3"/>
          <p:cNvSpPr/>
          <p:nvPr/>
        </p:nvSpPr>
        <p:spPr>
          <a:xfrm>
            <a:off x="1711800" y="20520"/>
            <a:ext cx="458676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5280" cy="279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61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18 ВИРОБНИЦТВО ТА ТЕХНОЛОГІЇ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181 ХАРЧОВІ ТЕХНОЛОГІЇ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ХАРЧОВОЇ ПРОДУКЦІЇ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ТЕХНОЛОГІЧНЕ ВІДДІЛЕННЯ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Українська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3,5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47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48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62" name="Picture 2"/>
          <p:cNvPicPr/>
          <p:nvPr/>
        </p:nvPicPr>
        <p:blipFill>
          <a:blip r:embed="rId2"/>
          <a:stretch/>
        </p:blipFill>
        <p:spPr>
          <a:xfrm>
            <a:off x="251640" y="404640"/>
            <a:ext cx="1724040" cy="15782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288000" y="122760"/>
            <a:ext cx="6908400" cy="570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Мета: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Метою вивчення навчальної дисципліни є набуття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компетентностей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необхідних</a:t>
            </a:r>
            <a:r>
              <a:rPr lang="uk-UA" sz="1800" b="0" u="none" strike="noStrike" spc="15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для</a:t>
            </a:r>
            <a:r>
              <a:rPr lang="uk-UA" sz="1800" b="0" u="none" strike="noStrike" spc="1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успішного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вирішення</a:t>
            </a:r>
            <a:r>
              <a:rPr lang="uk-UA" sz="1800" b="0" u="none" strike="noStrike" spc="1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питань</a:t>
            </a:r>
            <a:r>
              <a:rPr lang="uk-UA" sz="1800" b="0" u="none" strike="noStrike" spc="1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надання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домедичної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допомоги</a:t>
            </a:r>
            <a:r>
              <a:rPr lang="uk-UA" sz="1800" b="0" u="none" strike="noStrike" spc="15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</a:t>
            </a:r>
            <a:r>
              <a:rPr lang="uk-UA" sz="1800" b="0" u="none" strike="noStrike" spc="13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бойових</a:t>
            </a:r>
            <a:r>
              <a:rPr lang="uk-UA" sz="1800" b="0" u="none" strike="noStrike" spc="15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та</a:t>
            </a:r>
            <a:r>
              <a:rPr lang="uk-UA" sz="1800" b="0" u="none" strike="noStrike" spc="1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небойових</a:t>
            </a:r>
            <a:r>
              <a:rPr lang="uk-UA" sz="1800" b="0" u="none" strike="noStrike" spc="159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умовах,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ознайомлення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методами обстеження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постраждалих,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питань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вимоги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й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отримання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медичного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майна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і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техніки,</a:t>
            </a:r>
            <a:r>
              <a:rPr lang="uk-UA" sz="1800" b="0" u="none" strike="noStrike" spc="40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організації</a:t>
            </a:r>
            <a:r>
              <a:rPr lang="uk-UA" sz="1800" b="0" u="none" strike="noStrike" spc="3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забезпечення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різних</a:t>
            </a:r>
            <a:r>
              <a:rPr lang="uk-UA" sz="1800" b="0" u="none" strike="noStrike" spc="7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видів</a:t>
            </a:r>
            <a:r>
              <a:rPr lang="uk-UA" sz="1800" b="0" u="none" strike="noStrike" spc="5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медичного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майна,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його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обліку</a:t>
            </a:r>
            <a:r>
              <a:rPr lang="uk-UA" sz="1800" b="0" u="none" strike="noStrike" spc="4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</a:t>
            </a:r>
            <a:r>
              <a:rPr lang="uk-UA" sz="1800" b="0" u="none" strike="noStrike" spc="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воєнний</a:t>
            </a:r>
            <a:r>
              <a:rPr lang="uk-UA" sz="1800" b="0" u="none" strike="noStrike" spc="6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час</a:t>
            </a:r>
            <a:r>
              <a:rPr lang="uk-UA" sz="1800" b="0" u="none" strike="noStrike" spc="5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або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2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під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час</a:t>
            </a:r>
            <a:r>
              <a:rPr lang="uk-UA" sz="1800" b="0" u="none" strike="noStrike" spc="-2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надзвичайних ситуацій.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завданням</a:t>
            </a:r>
            <a:r>
              <a:rPr lang="uk-UA" sz="1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вивчення навчальної дисципліни</a:t>
            </a:r>
            <a:r>
              <a:rPr lang="uk-UA" sz="1800" b="0" u="none" strike="noStrike" spc="-2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є формування знань з питань лікувально-евакуаційного, санітарно-гігієнічного та протиепідемічного забезпечення військ в умовах воєнних конфліктів та надзвичайних ситуацій; ознайомлення з: вимогами до постачання медичної техніки і майна у</a:t>
            </a:r>
            <a:r>
              <a:rPr lang="uk-UA" sz="1800" b="0" u="none" strike="noStrike" spc="-1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воєнний час та медичного постачання в осередку</a:t>
            </a:r>
            <a:r>
              <a:rPr lang="uk-UA" sz="1800" b="0" u="none" strike="noStrike" spc="-1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надзвичайних ситуацій, з</a:t>
            </a:r>
            <a:r>
              <a:rPr lang="uk-UA" sz="1800" b="0" u="none" strike="noStrike" spc="119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описами</a:t>
            </a:r>
            <a:r>
              <a:rPr lang="uk-UA" sz="1800" b="0" u="none" strike="noStrike" spc="13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комплектів</a:t>
            </a:r>
            <a:r>
              <a:rPr lang="uk-UA" sz="1800" b="0" u="none" strike="noStrike" spc="11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медичного</a:t>
            </a:r>
            <a:r>
              <a:rPr lang="uk-UA" sz="1800" b="0" u="none" strike="noStrike" spc="12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майна</a:t>
            </a:r>
            <a:r>
              <a:rPr lang="uk-UA" sz="1800" b="0" u="none" strike="noStrike" spc="119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для</a:t>
            </a:r>
            <a:r>
              <a:rPr lang="uk-UA" sz="1800" b="0" u="none" strike="noStrike" spc="13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військових</a:t>
            </a:r>
            <a:r>
              <a:rPr lang="uk-UA" sz="1800" b="0" u="none" strike="noStrike" spc="12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частин</a:t>
            </a:r>
            <a:r>
              <a:rPr lang="uk-UA" sz="1800" b="0" u="none" strike="noStrike" spc="13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та</a:t>
            </a:r>
            <a:r>
              <a:rPr lang="uk-UA" sz="1800" b="0" u="none" strike="noStrike" spc="1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закладів</a:t>
            </a:r>
            <a:r>
              <a:rPr lang="uk-UA" sz="1800" b="0" u="none" strike="noStrike" spc="12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Збройних</a:t>
            </a:r>
            <a:r>
              <a:rPr lang="uk-UA" sz="1800" b="0" u="none" strike="noStrike" spc="139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2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Сил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України, з алгоритмами надання домедичної допомоги у вигляді само- і взаємодопомоги, з видами транспортування та евакуації поранених.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86400" y="57240"/>
            <a:ext cx="7255800" cy="639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Програмні результати навчання: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РН13.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Застосовувати спеціальне програмне забезпечення та інформаційно-комунікаційні технології у професійній діяльності.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РН15.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Організовувати безпечні умови праці під час виробничої діяльності.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Microsoft YaHei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Microsoft YaHei"/>
              </a:rPr>
              <a:t>загальні компетентності: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ЗК3.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знання у практичних ситуаціях.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ЗК6.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використовувати інформаційні та комунікаційні технології.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ЗК7.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вчитися і оволодівати сучасними знаннями.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ЗК12.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працювати в команді.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ЗК13.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працювати самостійно та автономно.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спеціальні компетентності: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СК 9.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 Здатність організовувати безпечну роботу виробничої дільниці (підрозділу) з урахуванням вимог законодавства з охорони праці.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СК12.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" name="Таблица 2"/>
          <p:cNvGraphicFramePr/>
          <p:nvPr/>
        </p:nvGraphicFramePr>
        <p:xfrm>
          <a:off x="251640" y="1556640"/>
          <a:ext cx="7056360" cy="4250016"/>
        </p:xfrm>
        <a:graphic>
          <a:graphicData uri="http://schemas.openxmlformats.org/drawingml/2006/table">
            <a:tbl>
              <a:tblPr/>
              <a:tblGrid>
                <a:gridCol w="538200"/>
                <a:gridCol w="5621400"/>
                <a:gridCol w="896760"/>
              </a:tblGrid>
              <a:tr h="36000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628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РОЗДІЛИ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1. </a:t>
                      </a:r>
                      <a:r>
                        <a:rPr lang="uk-UA" sz="1600" b="1" u="none" strike="noStrike">
                          <a:solidFill>
                            <a:srgbClr val="3C1C6F"/>
                          </a:solidFill>
                          <a:uFillTx/>
                          <a:latin typeface="Times New Roman,Italic"/>
                          <a:ea typeface="Times New Roman,Italic"/>
                        </a:rPr>
                        <a:t>Основи організації медичного забезпечення військ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2. </a:t>
                      </a:r>
                      <a:r>
                        <a:rPr lang="uk-UA" sz="1600" b="1" u="none" strike="noStrike">
                          <a:solidFill>
                            <a:srgbClr val="3C1C6F"/>
                          </a:solidFill>
                          <a:uFillTx/>
                          <a:latin typeface="Times New Roman,Italic"/>
                          <a:ea typeface="Times New Roman,Italic"/>
                        </a:rPr>
                        <a:t>Організація постачання медичною технікою і майном у воєнний час.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3. </a:t>
                      </a:r>
                      <a:r>
                        <a:rPr lang="uk-UA" sz="1600" b="1" u="none" strike="noStrike">
                          <a:solidFill>
                            <a:srgbClr val="3C1C6F"/>
                          </a:solidFill>
                          <a:uFillTx/>
                          <a:latin typeface="Times New Roman,Italic"/>
                          <a:ea typeface="Times New Roman,Italic"/>
                        </a:rPr>
                        <a:t>Організація надання домедичної допомоги у бойових та не бойових умовах.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4.  </a:t>
                      </a:r>
                      <a:r>
                        <a:rPr lang="uk-UA" sz="1600" b="1" u="none" strike="noStrike">
                          <a:solidFill>
                            <a:srgbClr val="3C1C6F"/>
                          </a:solidFill>
                          <a:uFillTx/>
                          <a:latin typeface="Times New Roman,Italic"/>
                          <a:ea typeface="Times New Roman,Italic"/>
                        </a:rPr>
                        <a:t>Медицина надзвичайних ситуацій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8960"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6" name="Прямоугольник 1"/>
          <p:cNvSpPr/>
          <p:nvPr/>
        </p:nvSpPr>
        <p:spPr>
          <a:xfrm>
            <a:off x="1494000" y="548640"/>
            <a:ext cx="456768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" name="Таблиця 7"/>
          <p:cNvGraphicFramePr/>
          <p:nvPr/>
        </p:nvGraphicFramePr>
        <p:xfrm>
          <a:off x="242640" y="249120"/>
          <a:ext cx="8028360" cy="6607800"/>
        </p:xfrm>
        <a:graphic>
          <a:graphicData uri="http://schemas.openxmlformats.org/drawingml/2006/table">
            <a:tbl>
              <a:tblPr/>
              <a:tblGrid>
                <a:gridCol w="1073880"/>
                <a:gridCol w="6954480"/>
              </a:tblGrid>
              <a:tr h="412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852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Основні завдання медичної служби Збройних сил України у воєнний час.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1257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Уражуюча дія сучасної зброї та характеристика санітарних втрат. Організація надання долікарської (фельдшерської) допомоги пораненим і ураженим на медичному пункті батальйону (МПБ). Медичне забезпечення механізованої роти і батальйону в оборонному та наступальному боях.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Основи організації лікувально-евакуаційного забезпечення військ.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10548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Організація надання медичної допомоги пораненим, ураженим і хворим у медичній роті механізованої бригади. Травматичний шок. Синдром тривалого роздавлювання тканин. Термічні опіки. Відмороження.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852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Поняття про військово-польову терапію (ВПТ). Завдання та зміст ВПТ. Характеристика ядерної зброї. Радіаційні ураження.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105624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Особливості хімічної зброї. Характеристика осередку хімічного зараження. Ураження бойовими отруйними речовинами. Основи організації санітарно-гігієнічних заходів у військах. Завдання та основи протиепідемічного захисту військ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8" name="TextBox 8"/>
          <p:cNvSpPr/>
          <p:nvPr/>
        </p:nvSpPr>
        <p:spPr>
          <a:xfrm>
            <a:off x="1835640" y="-25200"/>
            <a:ext cx="45867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ЛЕКЦІЇ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Таблиця 7"/>
          <p:cNvGraphicFramePr/>
          <p:nvPr/>
        </p:nvGraphicFramePr>
        <p:xfrm>
          <a:off x="0" y="258840"/>
          <a:ext cx="8993520" cy="6705600"/>
        </p:xfrm>
        <a:graphic>
          <a:graphicData uri="http://schemas.openxmlformats.org/drawingml/2006/table">
            <a:tbl>
              <a:tblPr/>
              <a:tblGrid>
                <a:gridCol w="1095840"/>
                <a:gridCol w="7897680"/>
              </a:tblGrid>
              <a:tr h="3376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Основні завдання медичної служби Збройних Сил України у воєнний час. Величина і структура санітарних втрат.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Основи організації лікувально-евакуаційних, санітарно-гігієнічних та протиепідемічних заходів у військах.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Завдання підрозділів та закладів медичного постачання. Медичне майно та його класифікація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Комплекти медичного майна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Технічні засоби розгортання підрозділів постачання. Організація роботи відділення медичного постачання з’єднання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Організація роботи аптеки госпіталю. Організація роботи відділу (відділення) зберігання медичного майна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7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Заходи домедичної допомоги у бойових умовах. Вогнепальна рана. Крововтрата. Біль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8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Мінно-вибухова травма. Надання домедичної допомоги при термічних опіках, відмороженнях.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9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Структура та завдання Державної служби медицини катастроф. Захист населення і територій від надзвичайних ситуацій.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Лікувально-евакуаційні заходи в осередку надзвичайних ситуацій.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11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Санітарно-гігієнічні та протиепідемічні заходи в осередку надзвичайних ситуацій.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12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Медичне постачання в умовах надзвичайних ситуацій.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sp>
        <p:nvSpPr>
          <p:cNvPr id="270" name="TextBox 8"/>
          <p:cNvSpPr/>
          <p:nvPr/>
        </p:nvSpPr>
        <p:spPr>
          <a:xfrm>
            <a:off x="1835640" y="-25200"/>
            <a:ext cx="45867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ПРАКТИЧНІ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" name="Таблиця 1"/>
          <p:cNvGraphicFramePr/>
          <p:nvPr/>
        </p:nvGraphicFramePr>
        <p:xfrm>
          <a:off x="73800" y="25920"/>
          <a:ext cx="9072720" cy="6817680"/>
        </p:xfrm>
        <a:graphic>
          <a:graphicData uri="http://schemas.openxmlformats.org/drawingml/2006/table">
            <a:tbl>
              <a:tblPr/>
              <a:tblGrid>
                <a:gridCol w="671400"/>
                <a:gridCol w="7018200"/>
                <a:gridCol w="1383120"/>
              </a:tblGrid>
              <a:tr h="52848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46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12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Травматичний шок. Синдром тривалого роздавлювання тканин.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2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Термічні опіки. Відмороження.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3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Поняття про військово-польову терапію (ВПТ). Завдання та зміст ВПТ. Характеристика ядерної зброї.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4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Особливості хімічної зброї. Характеристика осередку хімічного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зараження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5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Гігієна розташування та пересування військ, особливості гігієни військовослужбовців спеціальних родів військ.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6</a:t>
                      </a: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Гігієна польового водопостачання військ.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7</a:t>
                      </a: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За</a:t>
                      </a: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гальна характеристика протиепідемічних сил і засобів, протиепідемічний захист на етапах медичної евакуації. Санітарноепідеміологічна розвідка.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51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8</a:t>
                      </a: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Протиепідемічний захист військ в умовах застосування ворогом бактеріологічної зброї.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72" name="TextBox 8"/>
          <p:cNvSpPr/>
          <p:nvPr/>
        </p:nvSpPr>
        <p:spPr>
          <a:xfrm>
            <a:off x="1556280" y="906120"/>
            <a:ext cx="45867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СЕМІНАРСЬКІ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3" name="TextBox 2"/>
          <p:cNvSpPr/>
          <p:nvPr/>
        </p:nvSpPr>
        <p:spPr>
          <a:xfrm>
            <a:off x="576720" y="0"/>
            <a:ext cx="59004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Box 8"/>
          <p:cNvSpPr/>
          <p:nvPr/>
        </p:nvSpPr>
        <p:spPr>
          <a:xfrm>
            <a:off x="1835640" y="188640"/>
            <a:ext cx="45867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5" name="TextBox 4"/>
          <p:cNvSpPr/>
          <p:nvPr/>
        </p:nvSpPr>
        <p:spPr>
          <a:xfrm>
            <a:off x="323640" y="689760"/>
            <a:ext cx="6875280" cy="4981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Оцінка </a:t>
            </a: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«відмінно»: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NewRomanPSMT"/>
                <a:ea typeface="TimesNewRomanPSMT"/>
              </a:rPr>
              <a:t>Повна, обґрунтована відповідь, з застосуванням медичної термінології.			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NewRomanPSMT"/>
                <a:ea typeface="TimesNewRomanPSMT"/>
              </a:rPr>
              <a:t>Здобувач освіти правильно виконує практичні навички, дотримуючись алгоритму послідовності дій.		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NewRomanPSMT"/>
                <a:ea typeface="TimesNewRomanPSMT"/>
              </a:rPr>
              <a:t>Приймає участь у виконанні завдань, сам продукує ідеї.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 Оцінка </a:t>
            </a: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«добре»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Повна з непевними поясненнями або помилками відповідь, з застосуванням медичної термінології.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Правильні відповіді з недостатнім обґрунтуванням.		Здобувач освіти виконує практичні навички з порушенням алгоритму послідовності дій або несуттєвими помилками.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Приймає участь у виконанні усіх завдань.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defTabSz="457200">
              <a:lnSpc>
                <a:spcPct val="100000"/>
              </a:lnSpc>
            </a:pPr>
            <a:endParaRPr lang="uk-UA" sz="11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1062</Words>
  <Application>Microsoft Office PowerPoint</Application>
  <PresentationFormat>Екран (4:3)</PresentationFormat>
  <Paragraphs>173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16</vt:i4>
      </vt:variant>
      <vt:variant>
        <vt:lpstr>Заголовки слайдів</vt:lpstr>
      </vt:variant>
      <vt:variant>
        <vt:i4>11</vt:i4>
      </vt:variant>
    </vt:vector>
  </HeadingPairs>
  <TitlesOfParts>
    <vt:vector size="27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ОСНОВИ ВІЙСЬКОВОЇ,  ВІЙСЬКОВО-МЕДИЧНОЇ ПІДГОТОВКИ  ТА ЦИВІЛЬНОГО ЗАХИСТУ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69</cp:revision>
  <cp:lastPrinted>2025-06-11T12:28:56Z</cp:lastPrinted>
  <dcterms:created xsi:type="dcterms:W3CDTF">2024-02-06T17:10:51Z</dcterms:created>
  <dcterms:modified xsi:type="dcterms:W3CDTF">2025-09-04T11:26:33Z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