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5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062293-85D7-4BC0-A9FD-E53A92145DB2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B9B34263-4223-475E-AA6C-AA65E18B783D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67744131-DF98-4F65-ADC3-76D541770BED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87E2FF31-30C7-43C4-8682-9DF2BE12F3A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A909A561-24DD-4167-80C4-7861204E8636}" type="slidenum">
              <a:t>‹№›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D546B3C7-36D7-406D-B6E3-951FF3685D2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B3E0E332-28F3-46C6-9E8B-6D0AF94BFC8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88C940BE-0793-4862-B20F-385518C1EE4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C3FDAB8-838A-469E-AD3D-764A33F997A1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84701FA-D5F4-479F-A37A-81A49998B12D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75940E7-EE8D-40FD-9F98-099BEED9DF3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BB4112E-6E9F-4F78-A398-7832BBB04F59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3A5F28-49E9-4C84-B910-77407CBA57C7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1F841529-04FB-4C18-8992-CB98A9B67DF9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E9307DE3-D975-4F88-84F7-1771F65A512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8F6631E8-DF34-4143-AF4F-C245B3E5F6C9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28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8640" y="-8640"/>
              <a:ext cx="859680" cy="5694120"/>
            </a:xfrm>
            <a:custGeom>
              <a:avLst/>
              <a:gdLst>
                <a:gd name="textAreaLeft" fmla="*/ 0 w 859680"/>
                <a:gd name="textAreaRight" fmla="*/ 863640 w 859680"/>
                <a:gd name="textAreaTop" fmla="*/ 0 h 5694120"/>
                <a:gd name="textAreaBottom" fmla="*/ 5698080 h 569412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6176517-69CC-46A5-A7E5-1821471593B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52D1A67-90DF-4A8D-A312-8C1B4DB6D8C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5982D22-09FF-47AF-879C-2427A374E5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60105E4-1151-4F0D-98B4-463C075D403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98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99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0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1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2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3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4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5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6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7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09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10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1DA1420-1356-4A99-8048-9E9B9A56BDF5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215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16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17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18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9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0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1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2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3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4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5" name="PlaceHolder 1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26" name="PlaceHolder 2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53B7F98-E066-420C-8368-3EF684DF455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2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7534D0D-985A-42C5-A97C-2EB907859B7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755DBBB-661A-4EB3-8DFF-5D512652F30C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1C6A242-689C-404F-A341-82770E841CC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3240" cy="58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3240" cy="58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2D0B93A-C719-4294-9206-8F11440A1C2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C3D9ACB-AF8B-4C8C-A85C-6CF0CC906532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3240" cy="58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3240" cy="58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EAF0D24-8B4D-42FB-ADD1-86166AC9195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52289A-DBF6-45FE-B369-EA103F93EE62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2EEFD4E-5B0D-4C1B-B02C-510FA1477C0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7393590-F126-4CF0-A385-8D7D23BDB7E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7400" cy="6871320"/>
            <a:chOff x="-8640" y="-8640"/>
            <a:chExt cx="9167400" cy="68713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3240" cy="2849400"/>
            </a:xfrm>
            <a:custGeom>
              <a:avLst/>
              <a:gdLst>
                <a:gd name="textAreaLeft" fmla="*/ 0 w 453240"/>
                <a:gd name="textAreaRight" fmla="*/ 457200 w 453240"/>
                <a:gd name="textAreaTop" fmla="*/ 0 h 2849400"/>
                <a:gd name="textAreaBottom" fmla="*/ 2853360 h 28494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6240" cy="26866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2920" cy="68619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5480" cy="6862680"/>
            </a:xfrm>
            <a:custGeom>
              <a:avLst/>
              <a:gdLst>
                <a:gd name="textAreaLeft" fmla="*/ 0 w 2265480"/>
                <a:gd name="textAreaRight" fmla="*/ 2269440 w 226548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4360" cy="6862680"/>
            </a:xfrm>
            <a:custGeom>
              <a:avLst/>
              <a:gdLst>
                <a:gd name="textAreaLeft" fmla="*/ 0 w 1944360"/>
                <a:gd name="textAreaRight" fmla="*/ 1948320 w 19443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09560" cy="2934000"/>
            </a:xfrm>
            <a:custGeom>
              <a:avLst/>
              <a:gdLst>
                <a:gd name="textAreaLeft" fmla="*/ 0 w 2509560"/>
                <a:gd name="textAreaRight" fmla="*/ 2513520 w 2509560"/>
                <a:gd name="textAreaTop" fmla="*/ 0 h 2934000"/>
                <a:gd name="textAreaBottom" fmla="*/ 2937960 h 29340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38760" cy="6862680"/>
            </a:xfrm>
            <a:custGeom>
              <a:avLst/>
              <a:gdLst>
                <a:gd name="textAreaLeft" fmla="*/ 0 w 2138760"/>
                <a:gd name="textAreaRight" fmla="*/ 2142720 w 21387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3560" cy="6862680"/>
            </a:xfrm>
            <a:custGeom>
              <a:avLst/>
              <a:gdLst>
                <a:gd name="textAreaLeft" fmla="*/ 0 w 853560"/>
                <a:gd name="textAreaRight" fmla="*/ 857520 w 85356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2720" cy="6862680"/>
            </a:xfrm>
            <a:custGeom>
              <a:avLst/>
              <a:gdLst>
                <a:gd name="textAreaLeft" fmla="*/ 0 w 1062720"/>
                <a:gd name="textAreaRight" fmla="*/ 1066680 w 1062720"/>
                <a:gd name="textAreaTop" fmla="*/ 0 h 6862680"/>
                <a:gd name="textAreaBottom" fmla="*/ 6866640 h 68626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0080" cy="1960200"/>
            </a:xfrm>
            <a:custGeom>
              <a:avLst/>
              <a:gdLst>
                <a:gd name="textAreaLeft" fmla="*/ 0 w 1090080"/>
                <a:gd name="textAreaRight" fmla="*/ 1094040 w 1090080"/>
                <a:gd name="textAreaTop" fmla="*/ 0 h 1960200"/>
                <a:gd name="textAreaBottom" fmla="*/ 1964160 h 19602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16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868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96263F9-755F-41B3-B532-3E6F7BED13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040" cy="36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-268920" y="3104640"/>
            <a:ext cx="8565120" cy="2519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ОСНОВИ ВІЙСЬКОВОЇ,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ВІЙСЬКОВО-МЕДИЧНОЇ ПІДГОТОВКИ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rgbClr val="3C1C6F"/>
                </a:solidFill>
                <a:uFillTx/>
                <a:latin typeface="Times New Roman"/>
              </a:rPr>
              <a:t>ТА ЦИВІЛЬНОГО ЗАХИСТУ</a:t>
            </a:r>
            <a:r>
              <a:rPr sz="3200"/>
              <a:t/>
            </a:r>
            <a:br>
              <a:rPr sz="3200"/>
            </a:b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58960" cy="3090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extBox 8"/>
          <p:cNvSpPr/>
          <p:nvPr/>
        </p:nvSpPr>
        <p:spPr>
          <a:xfrm>
            <a:off x="1835640" y="188640"/>
            <a:ext cx="4587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7" name="TextBox 4"/>
          <p:cNvSpPr/>
          <p:nvPr/>
        </p:nvSpPr>
        <p:spPr>
          <a:xfrm>
            <a:off x="288000" y="680040"/>
            <a:ext cx="6909480" cy="4356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Неповна відповідь, але основні поняття засвоєні.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Частково правильні відповіді, недостатньо обґрунтовані.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Здобувач освіти в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иконує практичні навички з порушенням алгоритму послідовності дій або суттєвими помилками.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Приймає участь у виконанні не усіх завдань.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Матеріал незасвоєний, відповідь відсутня або неправильна.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Здобувач освіти н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еправильно виконує або не виконує практичні навички.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Не приймає участь у виконанні завдань.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Прямоугольник 2"/>
          <p:cNvSpPr/>
          <p:nvPr/>
        </p:nvSpPr>
        <p:spPr>
          <a:xfrm>
            <a:off x="181080" y="720000"/>
            <a:ext cx="7377840" cy="557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1. Б. Халмурадов., П. Волянський «Медицина надзвичайних ситуацій», центр учбової літератури, 2021р., 208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2. В. Тарасюк, М. Матвійчук, І.В. Паламар «Перша екстренна і тактична медична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допомога на догоспітальному етапі», Медицина, 2021, 504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3. В. Шищук, С. Редько, М. Ляпа «Тактична медицина». Навчальний посібник,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видавництво Скіф, 2023, 176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4.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Військова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токсикологія, радіологія та медичний захист / Барасій М.І.,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Худецький І.Ю., Балабан Ю.С., Бондарчук Л.І. та ін. / За ред. Ю.М.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Скалецького, І.Р. Мисули. — Тернопіль: Укрмедкнига, 2003. — 362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5.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Гут Т.М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. Практикум з військово-медичної підготовки. — К.: Здоров’я, 2001.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— 92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6.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Організація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медичного забезпечення військ / Бадюк М.І., Левченко Ф.М., Токарчук В.П., Солярик В.В. та ін. / За ред. В.В. Паська. — К.: МП “Леся”, 2005. — 430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7. </a:t>
            </a:r>
            <a:r>
              <a:rPr lang="uk-UA" sz="1800" b="0" i="1" u="none" strike="noStrike">
                <a:solidFill>
                  <a:srgbClr val="3C1C6F"/>
                </a:solidFill>
                <a:uFillTx/>
                <a:latin typeface="Times New Roman"/>
                <a:ea typeface="TimesNewRomanPS-ItalicMT"/>
              </a:rPr>
              <a:t>Пашко К.О., Герасимів І.М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. Військово-медична підготовка. — Тернопіль: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Укрмедкнига, 1999. — 324 с.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9" name="TextBox 3"/>
          <p:cNvSpPr/>
          <p:nvPr/>
        </p:nvSpPr>
        <p:spPr>
          <a:xfrm>
            <a:off x="1711800" y="20520"/>
            <a:ext cx="458712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5640" cy="2797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/>
        </p:nvGraphicFramePr>
        <p:xfrm>
          <a:off x="-360" y="0"/>
          <a:ext cx="9143640" cy="750276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Українська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3,5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47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4400" cy="1578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08760" cy="5704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Метою вивчення навчальної дисципліни є набуття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компетентностей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необхідних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для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успішного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вирішення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питань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надання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домедичної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допомоги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бойових</a:t>
            </a:r>
            <a:r>
              <a:rPr lang="uk-UA" sz="1800" b="0" u="none" strike="noStrike" spc="15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та</a:t>
            </a:r>
            <a:r>
              <a:rPr lang="uk-UA" sz="1800" b="0" u="none" strike="noStrike" spc="1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небойових</a:t>
            </a:r>
            <a:r>
              <a:rPr lang="uk-UA" sz="1800" b="0" u="none" strike="noStrike" spc="15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умовах,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ознайомлення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</a:t>
            </a:r>
            <a:r>
              <a:rPr lang="uk-UA" sz="1800" b="0" u="none" strike="noStrike" spc="15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методами обстеження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постраждалих,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питань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вимоги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й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отримання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і</a:t>
            </a:r>
            <a:r>
              <a:rPr lang="uk-UA" sz="1800" b="0" u="none" strike="noStrike" spc="20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техніки,</a:t>
            </a:r>
            <a:r>
              <a:rPr lang="uk-UA" sz="1800" b="0" u="none" strike="noStrike" spc="40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організації</a:t>
            </a:r>
            <a:r>
              <a:rPr lang="uk-UA" sz="1800" b="0" u="none" strike="noStrike" spc="3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забезпечення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різних</a:t>
            </a:r>
            <a:r>
              <a:rPr lang="uk-UA" sz="1800" b="0" u="none" strike="noStrike" spc="7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видів</a:t>
            </a:r>
            <a:r>
              <a:rPr lang="uk-UA" sz="1800" b="0" u="none" strike="noStrike" spc="5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майна,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його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обліку</a:t>
            </a:r>
            <a:r>
              <a:rPr lang="uk-UA" sz="1800" b="0" u="none" strike="noStrike" spc="4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</a:t>
            </a:r>
            <a:r>
              <a:rPr lang="uk-UA" sz="1800" b="0" u="none" strike="noStrike" spc="4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воєнний</a:t>
            </a:r>
            <a:r>
              <a:rPr lang="uk-UA" sz="1800" b="0" u="none" strike="noStrike" spc="6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</a:t>
            </a:r>
            <a:r>
              <a:rPr lang="uk-UA" sz="1800" b="0" u="none" strike="noStrike" spc="5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або</a:t>
            </a:r>
            <a:r>
              <a:rPr lang="uk-UA" sz="1800" b="0" u="none" strike="noStrike" spc="6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під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надзвичайних ситуацій.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завданням</a:t>
            </a:r>
            <a:r>
              <a:rPr lang="uk-UA" sz="1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вивчення навчальної дисципліни</a:t>
            </a:r>
            <a:r>
              <a:rPr lang="uk-UA" sz="1800" b="0" u="none" strike="noStrike" spc="-2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є формування знань з питань лікувально-евакуаційного, санітарно-гігієнічного та протиепідемічного забезпечення військ в умовах воєнних конфліктів та надзвичайних ситуацій; ознайомлення з: вимогами до постачання медичної техніки і майна у</a:t>
            </a:r>
            <a:r>
              <a:rPr lang="uk-UA" sz="1800" b="0" u="none" strike="noStrike" spc="-1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воєнний час та медичного постачання в осередку</a:t>
            </a:r>
            <a:r>
              <a:rPr lang="uk-UA" sz="1800" b="0" u="none" strike="noStrike" spc="-14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надзвичайних ситуацій, з</a:t>
            </a:r>
            <a:r>
              <a:rPr lang="uk-UA" sz="1800" b="0" u="none" strike="noStrike" spc="11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описами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комплектів</a:t>
            </a:r>
            <a:r>
              <a:rPr lang="uk-UA" sz="1800" b="0" u="none" strike="noStrike" spc="11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медичного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майна</a:t>
            </a:r>
            <a:r>
              <a:rPr lang="uk-UA" sz="1800" b="0" u="none" strike="noStrike" spc="11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для</a:t>
            </a:r>
            <a:r>
              <a:rPr lang="uk-UA" sz="1800" b="0" u="none" strike="noStrike" spc="13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військових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частин</a:t>
            </a:r>
            <a:r>
              <a:rPr lang="uk-UA" sz="1800" b="0" u="none" strike="noStrike" spc="130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та</a:t>
            </a:r>
            <a:r>
              <a:rPr lang="uk-UA" sz="1800" b="0" u="none" strike="noStrike" spc="111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закладів</a:t>
            </a:r>
            <a:r>
              <a:rPr lang="uk-UA" sz="1800" b="0" u="none" strike="noStrike" spc="125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Збройних</a:t>
            </a:r>
            <a:r>
              <a:rPr lang="uk-UA" sz="1800" b="0" u="none" strike="noStrike" spc="139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r>
              <a:rPr lang="uk-UA" sz="1800" b="0" u="none" strike="noStrike" spc="-26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Сил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України, з алгоритмами надання домедичної допомоги у вигляді само- і взаємодопомоги, з видами транспортування та евакуації поранених.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86400" y="57240"/>
            <a:ext cx="7256160" cy="639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РН13.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РН15.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Організовувати безпечні умови праці під час виробничої діяльності.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Microsoft YaHei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Microsoft YaHei"/>
              </a:rPr>
              <a:t>загальні компетентності: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ЗК3.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знання у практичних ситуаціях.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ЗК6.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використовувати інформаційні та комунікаційні технології.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ЗК7.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вчитися і оволодівати сучасними знаннями.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ЗК12.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працювати в команді.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ЗК13.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працювати самостійно та автономно.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компетентності: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СК 9.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Microsoft YaHei"/>
              </a:rPr>
              <a:t> Здатність організовувати безпечну роботу виробничої дільниці (підрозділу) з урахуванням вимог законодавства з охорони праці.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Таблица 2"/>
          <p:cNvGraphicFramePr/>
          <p:nvPr/>
        </p:nvGraphicFramePr>
        <p:xfrm>
          <a:off x="251640" y="1556640"/>
          <a:ext cx="7056360" cy="4250016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РОЗДІЛИ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1.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Основи організації медичного забезпечення військ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2.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Організація постачання медичною технікою і майном у воєнний час.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3.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Організація надання домедичної допомоги у бойових та не бойових умовах.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4.  </a:t>
                      </a:r>
                      <a:r>
                        <a:rPr lang="uk-UA" sz="1600" b="1" u="none" strike="noStrike">
                          <a:solidFill>
                            <a:srgbClr val="3C1C6F"/>
                          </a:solidFill>
                          <a:uFillTx/>
                          <a:latin typeface="Times New Roman,Italic"/>
                          <a:ea typeface="Times New Roman,Italic"/>
                        </a:rPr>
                        <a:t>Медицина надзвичайних ситуацій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" name="Прямоугольник 1"/>
          <p:cNvSpPr/>
          <p:nvPr/>
        </p:nvSpPr>
        <p:spPr>
          <a:xfrm>
            <a:off x="1494000" y="548640"/>
            <a:ext cx="45680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Таблиця 7"/>
          <p:cNvGraphicFramePr/>
          <p:nvPr/>
        </p:nvGraphicFramePr>
        <p:xfrm>
          <a:off x="242640" y="249120"/>
          <a:ext cx="8028360" cy="660780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412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52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Основні завдання медичної служби Збройних сил України у воєнний час.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257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Уражуюча дія сучасної зброї та характеристика санітарних втрат. Організація надання долікарської (фельдшерської) допомоги пораненим і ураженим на медичному пункті батальйону (МПБ). Медичне забезпечення механізованої роти і батальйону в оборонному та наступальному боях.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Основи організації лікувально-евакуаційного забезпечення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054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Організація надання медичної допомоги пораненим, ураженим і хворим у медичній роті механізованої бригади. Травматичний шок. Синдром тривалого роздавлювання тканин. Термічні опіки. Відмороження.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52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Поняття про військово-польову терапію (ВПТ). Завдання та зміст ВПТ. Характеристика ядерної зброї. Радіаційні ураження.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105624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Особливості хімічної зброї. Характеристика осередку хімічного зараження. Ураження бойовими отруйними речовинами. Основи організації санітарно-гігієнічних заходів у військах. Завдання та основи протиепідемічного захисту військ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8" name="TextBox 8"/>
          <p:cNvSpPr/>
          <p:nvPr/>
        </p:nvSpPr>
        <p:spPr>
          <a:xfrm>
            <a:off x="1835640" y="-25200"/>
            <a:ext cx="4587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ЛЕКЦІЇ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Таблиця 7"/>
          <p:cNvGraphicFramePr/>
          <p:nvPr/>
        </p:nvGraphicFramePr>
        <p:xfrm>
          <a:off x="0" y="258840"/>
          <a:ext cx="8993520" cy="6705600"/>
        </p:xfrm>
        <a:graphic>
          <a:graphicData uri="http://schemas.openxmlformats.org/drawingml/2006/table">
            <a:tbl>
              <a:tblPr/>
              <a:tblGrid>
                <a:gridCol w="1095840"/>
                <a:gridCol w="789768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Основні завдання медичної служби Збройних Сил України у воєнний час. Величина і структура санітарних втрат.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Основи організації лікувально-евакуаційних, санітарно-гігієнічних та протиепідемічних заходів у військах.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Завдання підрозділів та закладів медичного постачання. Медичне майно та його класифікація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Комплекти медичного майна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Технічні засоби розгортання підрозділів постачання. Організація роботи відділення медичного постачання з’єднання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Організація роботи аптеки госпіталю. Організація роботи відділу (відділення) зберігання медичного майна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Заходи домедичної допомоги у бойових умовах. Вогнепальна рана. Крововтрата. Біль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Мінно-вибухова травма. Надання домедичної допомоги при термічних опіках, відмороженнях.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Структура та завдання Державної служби медицини катастроф. Захист населення і територій від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Лікувально-евакуаційні заходи в осередку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Санітарно-гігієнічні та протиепідемічні заходи в осередку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7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 New Roman"/>
                        </a:rPr>
                        <a:t>Медичне постачання в умовах надзвичайних ситуацій.</a:t>
                      </a:r>
                      <a:endParaRPr lang="uk-UA" sz="17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70" name="TextBox 8"/>
          <p:cNvSpPr/>
          <p:nvPr/>
        </p:nvSpPr>
        <p:spPr>
          <a:xfrm>
            <a:off x="1835640" y="-25200"/>
            <a:ext cx="4587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Таблиця 1"/>
          <p:cNvGraphicFramePr/>
          <p:nvPr/>
        </p:nvGraphicFramePr>
        <p:xfrm>
          <a:off x="73800" y="25920"/>
          <a:ext cx="9072720" cy="6817680"/>
        </p:xfrm>
        <a:graphic>
          <a:graphicData uri="http://schemas.openxmlformats.org/drawingml/2006/table">
            <a:tbl>
              <a:tblPr/>
              <a:tblGrid>
                <a:gridCol w="671400"/>
                <a:gridCol w="7018200"/>
                <a:gridCol w="1383120"/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Травматичний шок. Синдром тривалого роздавлювання тканин.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2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Термічні опіки. Відмороження.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3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Поняття про військово-польову терапію (ВПТ). Завдання та зміст ВПТ. Характеристика ядерної зброї.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4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Особливості хімічної зброї. Характеристика осередку хімічного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зараження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5</a:t>
                      </a: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Гігієна розташування та пересування військ, особливості гігієни військовослужбовців спеціальних родів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6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Гігієна польового водопостачання військ.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7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</a:rPr>
                        <a:t>За</a:t>
                      </a: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гальна характеристика протиепідемічних сил і засобів, протиепідемічний захист на етапах медичної евакуації. Санітарноепідеміологічна розвідка.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8</a:t>
                      </a: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C1C6F"/>
                          </a:solidFill>
                          <a:uFillTx/>
                          <a:latin typeface="Times New Roman"/>
                          <a:ea typeface="TimesNewRomanPS-BoldMT"/>
                        </a:rPr>
                        <a:t>Протиепідемічний захист військ в умовах застосування ворогом бактеріологічної зброї.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2" name="TextBox 8"/>
          <p:cNvSpPr/>
          <p:nvPr/>
        </p:nvSpPr>
        <p:spPr>
          <a:xfrm>
            <a:off x="1556280" y="906120"/>
            <a:ext cx="4587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СЕМІНАРСЬКІ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3" name="TextBox 2"/>
          <p:cNvSpPr/>
          <p:nvPr/>
        </p:nvSpPr>
        <p:spPr>
          <a:xfrm>
            <a:off x="576720" y="0"/>
            <a:ext cx="59007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8"/>
          <p:cNvSpPr/>
          <p:nvPr/>
        </p:nvSpPr>
        <p:spPr>
          <a:xfrm>
            <a:off x="1835640" y="188640"/>
            <a:ext cx="45871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5" name="TextBox 4"/>
          <p:cNvSpPr/>
          <p:nvPr/>
        </p:nvSpPr>
        <p:spPr>
          <a:xfrm>
            <a:off x="323640" y="689760"/>
            <a:ext cx="6875640" cy="498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Оцінка </a:t>
            </a: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Повна, обґрунтована відповідь, з застосуванням медичної термінології.		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Здобувач освіти правильно виконує практичні навички, дотримуючись алгоритму послідовності дій.		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NewRomanPSMT"/>
                <a:ea typeface="TimesNewRomanPSMT"/>
              </a:rPr>
              <a:t>Приймає участь у виконанні завдань, сам продукує ідеї.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 Оцінка </a:t>
            </a: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Повна з непевними поясненнями або помилками відповідь, з застосуванням медичної термінології.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Правильні відповіді з недостатнім обґрунтуванням.		Здобувач освіти виконує практичні навички з порушенням алгоритму послідовності дій або несуттєвими помилками.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  <a:ea typeface="TimesNewRomanPSMT"/>
              </a:rPr>
              <a:t>Приймає участь у виконанні усіх завдань.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endParaRPr lang="uk-UA" sz="11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</TotalTime>
  <Words>1068</Words>
  <Application>Microsoft Office PowerPoint</Application>
  <PresentationFormat>Екран (4:3)</PresentationFormat>
  <Paragraphs>173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слайдів</vt:lpstr>
      </vt:variant>
      <vt:variant>
        <vt:i4>11</vt:i4>
      </vt:variant>
    </vt:vector>
  </HeadingPairs>
  <TitlesOfParts>
    <vt:vector size="27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ОСНОВИ ВІЙСЬКОВОЇ,  ВІЙСЬКОВО-МЕДИЧНОЇ ПІДГОТОВКИ  ТА ЦИВІЛЬНОГО ЗАХИСТУ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68</cp:revision>
  <cp:lastPrinted>2025-06-11T12:28:56Z</cp:lastPrinted>
  <dcterms:created xsi:type="dcterms:W3CDTF">2024-02-06T17:10:51Z</dcterms:created>
  <dcterms:modified xsi:type="dcterms:W3CDTF">2025-09-04T11:21:49Z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