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4" r:id="rId1"/>
  </p:sldMasterIdLst>
  <p:sldIdLst>
    <p:sldId id="256" r:id="rId2"/>
    <p:sldId id="257" r:id="rId3"/>
    <p:sldId id="258" r:id="rId4"/>
    <p:sldId id="259" r:id="rId5"/>
    <p:sldId id="262" r:id="rId6"/>
    <p:sldId id="266" r:id="rId7"/>
    <p:sldId id="270" r:id="rId8"/>
    <p:sldId id="267" r:id="rId9"/>
    <p:sldId id="268" r:id="rId10"/>
    <p:sldId id="269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015"/>
    <a:srgbClr val="FE9700"/>
    <a:srgbClr val="F29000"/>
    <a:srgbClr val="EA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E4E190F-EE64-4306-A23C-8668F1499508}" type="datetimeFigureOut">
              <a:rPr lang="uk-UA" smtClean="0"/>
              <a:t>25.08.2025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DC83056-A916-4103-9DEC-6D185E8545E9}" type="slidenum">
              <a:rPr lang="uk-UA" smtClean="0"/>
              <a:t>‹№›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5" r:id="rId1"/>
    <p:sldLayoutId id="2147483976" r:id="rId2"/>
    <p:sldLayoutId id="2147483977" r:id="rId3"/>
    <p:sldLayoutId id="2147483978" r:id="rId4"/>
    <p:sldLayoutId id="2147483979" r:id="rId5"/>
    <p:sldLayoutId id="2147483980" r:id="rId6"/>
    <p:sldLayoutId id="2147483981" r:id="rId7"/>
    <p:sldLayoutId id="2147483982" r:id="rId8"/>
    <p:sldLayoutId id="2147483983" r:id="rId9"/>
    <p:sldLayoutId id="2147483984" r:id="rId10"/>
    <p:sldLayoutId id="2147483985" r:id="rId11"/>
  </p:sldLayoutIdLst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11560" y="404664"/>
            <a:ext cx="8062912" cy="3094160"/>
          </a:xfrm>
        </p:spPr>
        <p:txBody>
          <a:bodyPr/>
          <a:lstStyle/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ТЕРНОПІЛЬСЬКИЙ ФАХОВИЙ КОЛЕДЖ ХАРЧОВИХ ТЕХНОЛОГІЙ І ТОРГІВЛІ</a:t>
            </a:r>
          </a:p>
          <a:p>
            <a:pPr algn="ctr"/>
            <a:r>
              <a:rPr lang="uk-UA" sz="16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ЦИКЛОВА КОМІСІЯ ПРИРОДНИЧО-НАУКОВИХ ДИСЦИПЛІН</a:t>
            </a:r>
          </a:p>
          <a:p>
            <a:pPr algn="ctr"/>
            <a:endParaRPr lang="uk-UA" b="1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СИЛАБУС</a:t>
            </a:r>
          </a:p>
          <a:p>
            <a:pPr algn="ctr"/>
            <a:r>
              <a:rPr lang="uk-UA" sz="3200" b="1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ОСВІТНЬОГО  КОМПОНЕНТА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068960"/>
            <a:ext cx="8062912" cy="2808312"/>
          </a:xfrm>
          <a:noFill/>
          <a:ln>
            <a:noFill/>
          </a:ln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Основи безпеки життєдіяльності і охорони праці</a:t>
            </a:r>
            <a:br>
              <a:rPr lang="uk-UA" sz="4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4800" dirty="0">
              <a:ln w="0"/>
              <a:solidFill>
                <a:schemeClr val="accent2">
                  <a:lumMod val="5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1211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835696" y="188640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КРИТЕРІЇ ОЦІНЮВАННЯ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82DA99F2-5B24-4DA7-904A-D81740A901F3}"/>
              </a:ext>
            </a:extLst>
          </p:cNvPr>
          <p:cNvSpPr txBox="1"/>
          <p:nvPr/>
        </p:nvSpPr>
        <p:spPr>
          <a:xfrm>
            <a:off x="107504" y="557972"/>
            <a:ext cx="8568952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uk-UA" sz="14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«відмінно»</a:t>
            </a:r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відповідях на запитання здобувач освіти виявляє всебічні, систематизовані, глибокі знання програмного матеріалу, уміння виконувати практичні завдання, знання основної і додаткової літератури передбачених програмою на рівні творчого використання. Відповіді свідчать  про розуміння математичної суті матеріалу та його практичної значимості.</a:t>
            </a:r>
          </a:p>
          <a:p>
            <a:pPr algn="just"/>
            <a:endParaRPr lang="uk-UA" sz="16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«добре»</a:t>
            </a:r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здобувач освіти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виявив повне знання програмного матеріалу, обсягом, що необхідний для подальшого навчання, успішне виконання завдань і освоєння основної літератури, передбаченої програмою на рівні аналітичного відтворення.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Здобувач освіти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виявляє знання і розуміння матеріалу, проте не зовсім повно відповідає на запитання, припускається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uk-UA" sz="16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«задовільно»</a:t>
            </a:r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здобувач освіти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виявив повне знання основного програмного матеріалу, обсягом, що необхідний для подальшого навчання і роботи, здатність впоратись з використанням завдань, передбачених програмою на рівні репродуктивного відтворення, припускається </a:t>
            </a:r>
            <a:r>
              <a:rPr lang="uk-UA" sz="1600" dirty="0" err="1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неточностей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при розв’язуванні вправ, висвітленні окремих понять та визначень.</a:t>
            </a:r>
          </a:p>
          <a:p>
            <a:pPr algn="just"/>
            <a:endParaRPr lang="uk-UA" sz="16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♦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Оцінка </a:t>
            </a: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«незадовільно»</a:t>
            </a:r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uk-UA" sz="16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виставляється, якщо при відповіді на запитання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здобувач освіти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виявив серйозні прогалини в знаннях основного матеріалу, припустився принципових помилок при виконанні завдання на рівні нижче репродуктивного відтворення.</a:t>
            </a:r>
            <a:endParaRPr lang="uk-UA" sz="1600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81510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3385CF4-B3B7-427C-A3F9-ABEFDF02694E}"/>
              </a:ext>
            </a:extLst>
          </p:cNvPr>
          <p:cNvSpPr txBox="1"/>
          <p:nvPr/>
        </p:nvSpPr>
        <p:spPr>
          <a:xfrm>
            <a:off x="2096455" y="404664"/>
            <a:ext cx="45910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uk-UA" sz="20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РЕКОМЕНДОВАНІ ДЖЕРЕЛА ІНФОРМАЦІЇ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7099079"/>
              </p:ext>
            </p:extLst>
          </p:nvPr>
        </p:nvGraphicFramePr>
        <p:xfrm>
          <a:off x="539552" y="1314739"/>
          <a:ext cx="7704856" cy="513859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770485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5995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Безпека життєдіяльності. Навчальний посібник під редакцією Я.І. </a:t>
                      </a:r>
                      <a:r>
                        <a:rPr lang="uk-UA" sz="16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Бедрія</a:t>
                      </a:r>
                      <a:r>
                        <a:rPr lang="uk-UA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–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Львів. </a:t>
                      </a:r>
                      <a:r>
                        <a:rPr lang="uk-UA" sz="16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„Магнолія</a:t>
                      </a:r>
                      <a:r>
                        <a:rPr lang="uk-UA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2006” 2007. – 496 с.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853" marR="6785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0808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uk-UA" sz="16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Джигирей</a:t>
                      </a:r>
                      <a:r>
                        <a:rPr lang="uk-UA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В.С., </a:t>
                      </a:r>
                      <a:r>
                        <a:rPr lang="uk-UA" sz="16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Жидецький</a:t>
                      </a:r>
                      <a:r>
                        <a:rPr lang="uk-UA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В.Ц. Безпека життєдіяльності. Львів </a:t>
                      </a:r>
                      <a:r>
                        <a:rPr lang="uk-UA" sz="16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„Афіша</a:t>
                      </a:r>
                      <a:r>
                        <a:rPr lang="uk-UA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 2000. – 256 с.</a:t>
                      </a:r>
                      <a:endParaRPr lang="uk-UA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853" marR="6785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1616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uk-UA" sz="16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Желібо</a:t>
                      </a:r>
                      <a:r>
                        <a:rPr lang="uk-UA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Є.П. та ін. Безпека життєдіяльності. – Київ: </a:t>
                      </a:r>
                      <a:r>
                        <a:rPr lang="uk-UA" sz="16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„Каравела</a:t>
                      </a:r>
                      <a:r>
                        <a:rPr lang="uk-UA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”; Львів: </a:t>
                      </a:r>
                      <a:r>
                        <a:rPr lang="uk-UA" sz="16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„Новий</a:t>
                      </a:r>
                      <a:r>
                        <a:rPr lang="uk-UA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Світ-2000”, 2011. – 342 с.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7853" marR="67853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16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4. Закон України </a:t>
                      </a:r>
                      <a:r>
                        <a:rPr lang="uk-UA" sz="16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„Про</a:t>
                      </a:r>
                      <a:r>
                        <a:rPr lang="uk-UA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охорону праці від 14.10.92 р. із змінами та доповненнями від 21.11.02 № 229-ІV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endParaRPr lang="uk-UA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16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5. Положення про порядок розслідування та ведення обліку нещасних випадків, професійних захворювань і аварій на виробництві від  21.08.01р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262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endParaRPr lang="uk-UA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16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6. В.Д. </a:t>
                      </a:r>
                      <a:r>
                        <a:rPr lang="uk-UA" sz="16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Жидецький</a:t>
                      </a:r>
                      <a:r>
                        <a:rPr lang="uk-UA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, В.С. </a:t>
                      </a:r>
                      <a:r>
                        <a:rPr lang="uk-UA" sz="16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Джигирей</a:t>
                      </a:r>
                      <a:r>
                        <a:rPr lang="uk-UA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„Основи охорони праці” Львів „Афіша” 2001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153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7. М.В. </a:t>
                      </a:r>
                      <a:r>
                        <a:rPr lang="uk-UA" sz="16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Васильчук</a:t>
                      </a:r>
                      <a:r>
                        <a:rPr lang="uk-UA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„ Основи охорони праці”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16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914400" algn="l"/>
                        </a:tabLst>
                      </a:pPr>
                      <a:r>
                        <a:rPr lang="uk-UA" sz="1600" b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8. </a:t>
                      </a:r>
                      <a:r>
                        <a:rPr lang="uk-UA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Л.Е. </a:t>
                      </a:r>
                      <a:r>
                        <a:rPr lang="uk-UA" sz="16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Винокурова</a:t>
                      </a:r>
                      <a:r>
                        <a:rPr lang="uk-UA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, Н.В. </a:t>
                      </a:r>
                      <a:r>
                        <a:rPr lang="uk-UA" sz="16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Васильчук</a:t>
                      </a:r>
                      <a:r>
                        <a:rPr lang="uk-UA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„Основи</a:t>
                      </a:r>
                      <a:r>
                        <a:rPr lang="uk-UA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uk-UA" sz="16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оїорони</a:t>
                      </a:r>
                      <a:r>
                        <a:rPr lang="uk-UA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праці </a:t>
                      </a:r>
                      <a:r>
                        <a:rPr lang="uk-UA" sz="1600" b="0" dirty="0" err="1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„Вікторія</a:t>
                      </a:r>
                      <a:r>
                        <a:rPr lang="uk-UA" sz="1600" b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” Київ-2001</a:t>
                      </a:r>
                    </a:p>
                  </a:txBody>
                  <a:tcPr marL="68580" marR="68580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9147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229600" cy="2801466"/>
          </a:xfrm>
        </p:spPr>
        <p:txBody>
          <a:bodyPr/>
          <a:lstStyle/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3748073"/>
              </p:ext>
            </p:extLst>
          </p:nvPr>
        </p:nvGraphicFramePr>
        <p:xfrm>
          <a:off x="-267" y="0"/>
          <a:ext cx="9144000" cy="72305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267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8550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1581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661918">
                <a:tc rowSpan="3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ГАЛУЗЬ ЗНАНЬ </a:t>
                      </a:r>
                      <a:endParaRPr lang="uk-UA" dirty="0">
                        <a:solidFill>
                          <a:schemeClr val="bg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l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 ВИРОБНИЦТВО ТА ТЕХНОЛОГІЇ</a:t>
                      </a:r>
                      <a:endParaRPr lang="uk-UA" sz="18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Спеціальність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181 ХАРЧОВІ ТЕХНОЛОГІЇ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16209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 - професійна програма 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Виробництво</a:t>
                      </a:r>
                      <a:r>
                        <a:rPr lang="ru-RU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kern="12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хліба</a:t>
                      </a:r>
                      <a:r>
                        <a:rPr lang="ru-RU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кондитерських</a:t>
                      </a:r>
                      <a:r>
                        <a:rPr lang="ru-RU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800" b="1" kern="12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макаронних</a:t>
                      </a:r>
                      <a:r>
                        <a:rPr lang="ru-RU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kern="12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виробів</a:t>
                      </a:r>
                      <a:r>
                        <a:rPr lang="ru-RU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і </a:t>
                      </a:r>
                      <a:r>
                        <a:rPr lang="ru-RU" sz="1800" b="1" kern="1200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харчоконцентратів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61918">
                <a:tc rowSpan="7">
                  <a:txBody>
                    <a:bodyPr/>
                    <a:lstStyle/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uk-UA" sz="1600" b="1" i="0" dirty="0">
                        <a:solidFill>
                          <a:schemeClr val="accent6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uk-UA" sz="1800" b="1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ТЕХНОЛОГІЧНЕ ВІДДІЛЕННЯ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Освітньо - професійний ступінь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фаховий молодший бакалавр</a:t>
                      </a:r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Статус освітнього компонента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обов’язковий </a:t>
                      </a:r>
                      <a:endParaRPr lang="uk-UA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83492">
                <a:tc v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Мова викладання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українська</a:t>
                      </a:r>
                    </a:p>
                  </a:txBody>
                  <a:tcPr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7511">
                <a:tc vMerge="1">
                  <a:txBody>
                    <a:bodyPr/>
                    <a:lstStyle/>
                    <a:p>
                      <a:endParaRPr lang="uk-UA" b="1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Кількість кредитів ЄКТС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661918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noProof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Розподіл за видами занять та годинами навчання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512956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аудиторні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лекційні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практичні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семінарські</a:t>
                      </a:r>
                    </a:p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самостійна робота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  <a:p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78240">
                <a:tc v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Форма підсумкового контролю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залік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1728192" cy="15825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21918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0638"/>
            <a:ext cx="8785225" cy="2441575"/>
          </a:xfrm>
        </p:spPr>
        <p:txBody>
          <a:bodyPr>
            <a:noAutofit/>
          </a:bodyPr>
          <a:lstStyle/>
          <a:p>
            <a:pPr algn="just"/>
            <a: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/>
            </a:r>
            <a:br>
              <a:rPr lang="uk-UA" sz="24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tx1">
                    <a:lumMod val="7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</a:br>
            <a:endParaRPr lang="uk-UA" sz="2000" b="1" spc="50" dirty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tx1">
                  <a:lumMod val="75000"/>
                </a:schemeClr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476672"/>
            <a:ext cx="856895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Мета: </a:t>
            </a:r>
            <a:r>
              <a:rPr lang="uk-UA" dirty="0"/>
              <a:t> </a:t>
            </a:r>
            <a:r>
              <a:rPr lang="uk-UA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забезпечити відповідні сучасним вимогам знання здобувачів освіти про загальні закономірності виникнення і розвитку небезпек, надзвичайних ситуацій, у першу чергу техногенного характеру, їх властивості, можливий вплив на життя і здоров'я людини, сформувати необхідні в майбутній практичній діяльності фахового молодшого бакалавра  вміння й навички для запобігання  небезпекам та ліквідації їх наслідків, захисту людей і середовища.</a:t>
            </a:r>
            <a:endParaRPr lang="uk-UA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Завдання: </a:t>
            </a:r>
            <a:r>
              <a:rPr lang="uk-UA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оволодіння здобувачами освіти методами та засобами створення безпечних умов праці з урахуванням специфічних особливостей виробництв за профілем спеціальностей; вміння професійно орієнтуватися в питаннях організації виробничого процесу, що відповідає всім нормам і правилам безпеки. </a:t>
            </a:r>
          </a:p>
          <a:p>
            <a:r>
              <a:rPr lang="uk-UA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Програмні результати навчання:</a:t>
            </a:r>
          </a:p>
          <a:p>
            <a:pPr algn="just"/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5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Виявляти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причини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виникнення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виробничих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ситуацій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знаходити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шляхи</a:t>
            </a:r>
          </a:p>
          <a:p>
            <a:pPr algn="just"/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вирішення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8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Обирати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сучасне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технологічне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устаткування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технічного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оснащення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нових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або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реконструйованих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виробничих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дільниць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підрозділів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10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Застосовувати системи управління якістю та безпечністю харчової продукції під час її виробництва.</a:t>
            </a: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12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Організовувати роботу окремих виробничих дільниць (підрозділів) харчових підприємств і координувати їх діяльність.</a:t>
            </a: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15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Організовувати безпечні умови праці під час виробничої діяльності.</a:t>
            </a: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РН 16 </a:t>
            </a:r>
            <a:r>
              <a:rPr lang="uk-UA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Забезпечувати процес виробництва харчової та суміжної продукції з дотриманням вимог екологічної безпеки.</a:t>
            </a:r>
            <a:endParaRPr lang="uk-UA" dirty="0">
              <a:solidFill>
                <a:schemeClr val="accent2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779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16632"/>
            <a:ext cx="8424936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uk-UA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навчання здобувач освіти повинен отримати</a:t>
            </a:r>
          </a:p>
          <a:p>
            <a:pPr algn="just"/>
            <a:endParaRPr lang="uk-UA" sz="1600" b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 компетентності: 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ЗК2.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зберігати та примножувати моральні, культурні, наукові цінності і досягнення суспільства на основі розуміння історії та закономірностей розвитку предметної області, її місця у загальній системі знань про природу і суспільство та у розвитку суспільства, техніки і технологій, використовувати різні види та форми рухової активності для активного відпочинку та ведення здорового способу життя.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ЗК9.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Вміння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виявляти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ставити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вирішувати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наукові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проблеми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генерувати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нові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ідеї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самостійно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продукувати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приймати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рішення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ЗК12.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команді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ЗК13.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самостійно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автономно.</a:t>
            </a:r>
          </a:p>
          <a:p>
            <a:pPr algn="just"/>
            <a:endParaRPr lang="uk-UA" sz="1600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компетентності: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СК2.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контролювати режими технологічних процесів виробництва харчової продукції.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СК3.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проводити контроль якості і безпечності сировини, напівфабрикатів, харчової продукції та продукції суміжних виробництв.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СК4.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 застосовувати практичні уміння і навички під час виробництва якісної і безпечної продукції.</a:t>
            </a:r>
          </a:p>
          <a:p>
            <a:pPr algn="just"/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СК7.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обирати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технологічне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обладнання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складати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апаратурно-технологічні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схеми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виробництва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харчової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суміжної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продукції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СК8.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Здатність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дотримуватися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законодавства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 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використовувати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нормативно-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технічну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документацію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галузі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харчових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технологій</a:t>
            </a:r>
            <a:r>
              <a:rPr lang="ru-RU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uk-UA" sz="1600" b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СК10. </a:t>
            </a:r>
            <a:r>
              <a:rPr lang="uk-UA" sz="1600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забезпечувати екологічну безпеку під час виробництва харчової та суміжної продукції.</a:t>
            </a:r>
          </a:p>
        </p:txBody>
      </p:sp>
    </p:spTree>
    <p:extLst>
      <p:ext uri="{BB962C8B-B14F-4D97-AF65-F5344CB8AC3E}">
        <p14:creationId xmlns:p14="http://schemas.microsoft.com/office/powerpoint/2010/main" val="2455641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9539532"/>
              </p:ext>
            </p:extLst>
          </p:nvPr>
        </p:nvGraphicFramePr>
        <p:xfrm>
          <a:off x="251520" y="1556792"/>
          <a:ext cx="7056784" cy="22527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62150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89704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РОЗДІЛИ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1.</a:t>
                      </a:r>
                      <a:r>
                        <a:rPr lang="uk-UA" sz="1600" b="1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Теоретичні основи безпеки життєдіяльності</a:t>
                      </a:r>
                      <a:endParaRPr lang="uk-UA" sz="1600" b="1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Розділ 2. Основи охорони праці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</a:tbl>
          </a:graphicData>
        </a:graphic>
      </p:graphicFrame>
      <p:sp>
        <p:nvSpPr>
          <p:cNvPr id="4" name="Прямоугольник 1">
            <a:extLst>
              <a:ext uri="{FF2B5EF4-FFF2-40B4-BE49-F238E27FC236}">
                <a16:creationId xmlns:a16="http://schemas.microsoft.com/office/drawing/2014/main" xmlns="" id="{2295EB47-2BCD-42BD-83F4-051309C6E47D}"/>
              </a:ext>
            </a:extLst>
          </p:cNvPr>
          <p:cNvSpPr/>
          <p:nvPr/>
        </p:nvSpPr>
        <p:spPr>
          <a:xfrm>
            <a:off x="1493912" y="548680"/>
            <a:ext cx="4572000" cy="523220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algn="ctr"/>
            <a:r>
              <a:rPr lang="uk-UA" sz="2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СТРУКТУРА КУРСУ</a:t>
            </a:r>
          </a:p>
        </p:txBody>
      </p:sp>
    </p:spTree>
    <p:extLst>
      <p:ext uri="{BB962C8B-B14F-4D97-AF65-F5344CB8AC3E}">
        <p14:creationId xmlns:p14="http://schemas.microsoft.com/office/powerpoint/2010/main" val="19739841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:a16="http://schemas.microsoft.com/office/drawing/2014/main" xmlns="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7248999"/>
              </p:ext>
            </p:extLst>
          </p:nvPr>
        </p:nvGraphicFramePr>
        <p:xfrm>
          <a:off x="611560" y="344230"/>
          <a:ext cx="6336704" cy="59210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7963">
                  <a:extLst>
                    <a:ext uri="{9D8B030D-6E8A-4147-A177-3AD203B41FA5}">
                      <a16:colId xmlns:a16="http://schemas.microsoft.com/office/drawing/2014/main" xmlns="" val="2372197211"/>
                    </a:ext>
                  </a:extLst>
                </a:gridCol>
                <a:gridCol w="5488741">
                  <a:extLst>
                    <a:ext uri="{9D8B030D-6E8A-4147-A177-3AD203B41FA5}">
                      <a16:colId xmlns:a16="http://schemas.microsoft.com/office/drawing/2014/main" xmlns="" val="81977858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5096668"/>
                  </a:ext>
                </a:extLst>
              </a:tr>
              <a:tr h="58310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Категорії та поняття з безпеки життєдіяльності</a:t>
                      </a:r>
                      <a:endParaRPr lang="uk-UA" sz="1800" b="0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31238112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Класифікація</a:t>
                      </a:r>
                      <a:r>
                        <a:rPr lang="uk-UA" sz="1800" b="0" kern="1200" baseline="0" dirty="0">
                          <a:solidFill>
                            <a:schemeClr val="accent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небезпечних та шкідливих факторів</a:t>
                      </a:r>
                      <a:endParaRPr lang="uk-UA" sz="1800" b="0" dirty="0">
                        <a:solidFill>
                          <a:schemeClr val="accent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73282165"/>
                  </a:ext>
                </a:extLst>
              </a:tr>
              <a:tr h="27168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Структурно-функціональна організація людини з точки зору взаємодії її з оточуючим середовищем та технікою.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07173188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Природні небезпеки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06970912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Техногенні небезпеки та їхні наслідки. Типологія аварій на потенційно небезпечних об’єктах. 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12453329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Соціально-політичні небезпеки.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09974767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Комбіновані небезпеки. 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1349025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Небезпеки в сучасному урбанізованому середовищі.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38782623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i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Безпека життєдіяльності в умовах надзвичайних ситуацій</a:t>
                      </a:r>
                      <a:endParaRPr lang="uk-UA" sz="1800" b="0" i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931859324"/>
                  </a:ext>
                </a:extLst>
              </a:tr>
              <a:tr h="58310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Організація та управління безпекою життєдіяльності.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35549491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Правове й нормативне регулювання охорони праці.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5985367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907704" y="-25102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ЛЕКЦІЇ</a:t>
            </a:r>
          </a:p>
        </p:txBody>
      </p:sp>
    </p:spTree>
    <p:extLst>
      <p:ext uri="{BB962C8B-B14F-4D97-AF65-F5344CB8AC3E}">
        <p14:creationId xmlns:p14="http://schemas.microsoft.com/office/powerpoint/2010/main" val="3020068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4064189"/>
              </p:ext>
            </p:extLst>
          </p:nvPr>
        </p:nvGraphicFramePr>
        <p:xfrm>
          <a:off x="1143000" y="731838"/>
          <a:ext cx="6336704" cy="40386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796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48874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8310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Державний нагляд і громадський контроль за охороною праці.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Розслідування, облік і аналіз нещасних випадків, професійних захворювань і аварій на підприємствах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71687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800" b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Основи фізіології праці</a:t>
                      </a:r>
                      <a:endParaRPr lang="uk-UA" sz="18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Вимоги</a:t>
                      </a:r>
                      <a:r>
                        <a:rPr lang="uk-UA" sz="1600" b="0" kern="120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безпеки до технологічного обладнання і процесів</a:t>
                      </a:r>
                      <a:endParaRPr lang="uk-UA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Основи безпеки праці в галузі</a:t>
                      </a:r>
                      <a:endParaRPr lang="uk-UA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Електробезпека</a:t>
                      </a:r>
                      <a:endParaRPr lang="uk-UA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Основи пожежної</a:t>
                      </a:r>
                      <a:r>
                        <a:rPr lang="uk-UA" sz="1600" b="0" kern="1200" baseline="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безпеки</a:t>
                      </a:r>
                      <a:endParaRPr lang="uk-UA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pPr algn="ct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b="0" kern="1200" dirty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Засоби пожежогасіння</a:t>
                      </a:r>
                      <a:endParaRPr lang="uk-UA" sz="1600" b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b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 год.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58504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я 7">
            <a:extLst>
              <a:ext uri="{FF2B5EF4-FFF2-40B4-BE49-F238E27FC236}">
                <a16:creationId xmlns:a16="http://schemas.microsoft.com/office/drawing/2014/main" xmlns="" id="{448833E4-F8D6-4D16-B5EB-A5F3A061E1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4994921"/>
              </p:ext>
            </p:extLst>
          </p:nvPr>
        </p:nvGraphicFramePr>
        <p:xfrm>
          <a:off x="251520" y="344230"/>
          <a:ext cx="6840760" cy="31242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5415">
                  <a:extLst>
                    <a:ext uri="{9D8B030D-6E8A-4147-A177-3AD203B41FA5}">
                      <a16:colId xmlns:a16="http://schemas.microsoft.com/office/drawing/2014/main" xmlns="" val="2372197211"/>
                    </a:ext>
                  </a:extLst>
                </a:gridCol>
                <a:gridCol w="5925345">
                  <a:extLst>
                    <a:ext uri="{9D8B030D-6E8A-4147-A177-3AD203B41FA5}">
                      <a16:colId xmlns:a16="http://schemas.microsoft.com/office/drawing/2014/main" xmlns="" val="81977858"/>
                    </a:ext>
                  </a:extLst>
                </a:gridCol>
              </a:tblGrid>
              <a:tr h="337832"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</a:t>
                      </a:r>
                      <a:endParaRPr lang="uk-UA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9509666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Правові</a:t>
                      </a:r>
                      <a:r>
                        <a:rPr lang="uk-UA" sz="16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нормативні та організаційні основи безпеки життєдіяльності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3123811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Управління та нагляд за безпекою життєдіяльності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73282165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Нормативні документи, які регламентують питання</a:t>
                      </a:r>
                      <a:r>
                        <a:rPr lang="uk-UA" sz="16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охорони праці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07173188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Розслідування та облік нещасних випадків</a:t>
                      </a:r>
                      <a:r>
                        <a:rPr lang="uk-UA" sz="16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професійних захворювань та аварій на виробництві</a:t>
                      </a:r>
                      <a:endParaRPr lang="uk-UA" sz="1600" kern="1200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206970912"/>
                  </a:ext>
                </a:extLst>
              </a:tr>
              <a:tr h="341630">
                <a:tc>
                  <a:txBody>
                    <a:bodyPr/>
                    <a:lstStyle/>
                    <a:p>
                      <a:pPr algn="ctr"/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16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Надання першої долікарської допомоги потерпілому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12453329"/>
                  </a:ext>
                </a:extLst>
              </a:tr>
              <a:tr h="337832">
                <a:tc>
                  <a:txBody>
                    <a:bodyPr/>
                    <a:lstStyle/>
                    <a:p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uk-UA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год.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982787534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835696" y="-25234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 ЗАНЯТТЯ</a:t>
            </a:r>
          </a:p>
        </p:txBody>
      </p:sp>
    </p:spTree>
    <p:extLst>
      <p:ext uri="{BB962C8B-B14F-4D97-AF65-F5344CB8AC3E}">
        <p14:creationId xmlns:p14="http://schemas.microsoft.com/office/powerpoint/2010/main" val="1319522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я 1">
            <a:extLst>
              <a:ext uri="{FF2B5EF4-FFF2-40B4-BE49-F238E27FC236}">
                <a16:creationId xmlns:a16="http://schemas.microsoft.com/office/drawing/2014/main" xmlns="" id="{8F962745-E2C4-418F-BD1C-DB3911CCE1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3338904"/>
              </p:ext>
            </p:extLst>
          </p:nvPr>
        </p:nvGraphicFramePr>
        <p:xfrm>
          <a:off x="323528" y="908720"/>
          <a:ext cx="7056784" cy="59375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8229">
                  <a:extLst>
                    <a:ext uri="{9D8B030D-6E8A-4147-A177-3AD203B41FA5}">
                      <a16:colId xmlns:a16="http://schemas.microsoft.com/office/drawing/2014/main" xmlns="" val="2976640617"/>
                    </a:ext>
                  </a:extLst>
                </a:gridCol>
                <a:gridCol w="5621506">
                  <a:extLst>
                    <a:ext uri="{9D8B030D-6E8A-4147-A177-3AD203B41FA5}">
                      <a16:colId xmlns:a16="http://schemas.microsoft.com/office/drawing/2014/main" xmlns="" val="2594486781"/>
                    </a:ext>
                  </a:extLst>
                </a:gridCol>
                <a:gridCol w="897049">
                  <a:extLst>
                    <a:ext uri="{9D8B030D-6E8A-4147-A177-3AD203B41FA5}">
                      <a16:colId xmlns:a16="http://schemas.microsoft.com/office/drawing/2014/main" xmlns="" val="4221066492"/>
                    </a:ext>
                  </a:extLst>
                </a:gridCol>
              </a:tblGrid>
              <a:tr h="360034">
                <a:tc gridSpan="3">
                  <a:txBody>
                    <a:bodyPr/>
                    <a:lstStyle/>
                    <a:p>
                      <a:pPr algn="ctr"/>
                      <a:endParaRPr lang="uk-UA" sz="240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102830391"/>
                  </a:ext>
                </a:extLst>
              </a:tr>
              <a:tr h="628722">
                <a:tc>
                  <a:txBody>
                    <a:bodyPr/>
                    <a:lstStyle/>
                    <a:p>
                      <a:pPr algn="ctr"/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b="0" i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ТЕМИ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dirty="0" err="1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К-ть</a:t>
                      </a:r>
                      <a:r>
                        <a:rPr lang="uk-UA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годин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343748003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Теоретичні основи безпеки життєдіяльності 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1000"/>
                        </a:spcAft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174732714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Небезпеки, що призводять до надзвичайних ситуацій, та заходи зниження їх наслідків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983224562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Безпека життєдіяльності в умовах надзвичайних ситуацій.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2049043927"/>
                  </a:ext>
                </a:extLst>
              </a:tr>
              <a:tr h="331630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Охорона праці – безпека життя людей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757500157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Навчання з питань охорони праці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486125275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Аналіз та профілактика професійних захворювань на підприємствах громадського харчування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Загальні й основні санітарно-гігієнічні вимоги та їх реалізація в технологічному процесі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Безпека під час експлуатації обладнання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Електробезпека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409151">
                <a:tc>
                  <a:txBody>
                    <a:bodyPr/>
                    <a:lstStyle/>
                    <a:p>
                      <a:pPr algn="ctr"/>
                      <a:r>
                        <a:rPr lang="uk-UA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600" b="0" kern="1200" dirty="0">
                          <a:solidFill>
                            <a:srgbClr val="0070C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Пожежна безпека</a:t>
                      </a:r>
                      <a:endParaRPr lang="uk-UA" sz="1600" b="0" kern="1200" dirty="0">
                        <a:solidFill>
                          <a:srgbClr val="0070C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385143"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uk-UA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Разом</a:t>
                      </a:r>
                      <a:endParaRPr lang="uk-UA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uk-UA" sz="16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68580" marR="6858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xmlns="" val="1367779882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D6A93DAD-0EC8-439E-8C0E-6FE62554FCA4}"/>
              </a:ext>
            </a:extLst>
          </p:cNvPr>
          <p:cNvSpPr txBox="1"/>
          <p:nvPr/>
        </p:nvSpPr>
        <p:spPr>
          <a:xfrm>
            <a:off x="1556395" y="906091"/>
            <a:ext cx="45910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800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САМОСТІЙНА РОБОТА</a:t>
            </a:r>
          </a:p>
        </p:txBody>
      </p:sp>
    </p:spTree>
    <p:extLst>
      <p:ext uri="{BB962C8B-B14F-4D97-AF65-F5344CB8AC3E}">
        <p14:creationId xmlns:p14="http://schemas.microsoft.com/office/powerpoint/2010/main" val="1863163129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390</TotalTime>
  <Words>1167</Words>
  <Application>Microsoft Office PowerPoint</Application>
  <PresentationFormat>Екран (4:3)</PresentationFormat>
  <Paragraphs>197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11</vt:i4>
      </vt:variant>
    </vt:vector>
  </HeadingPairs>
  <TitlesOfParts>
    <vt:vector size="12" baseType="lpstr">
      <vt:lpstr>Воздушный поток</vt:lpstr>
      <vt:lpstr>Основи безпеки життєдіяльності і охорони праці </vt:lpstr>
      <vt:lpstr>Презентація PowerPoint</vt:lpstr>
      <vt:lpstr>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ФІНАНСИ ПІДПРИЄМСТВ</dc:title>
  <dc:creator>Пользователь</dc:creator>
  <cp:lastModifiedBy>admin</cp:lastModifiedBy>
  <cp:revision>45</cp:revision>
  <cp:lastPrinted>2025-06-11T12:28:56Z</cp:lastPrinted>
  <dcterms:created xsi:type="dcterms:W3CDTF">2024-02-06T17:10:51Z</dcterms:created>
  <dcterms:modified xsi:type="dcterms:W3CDTF">2025-08-25T08:36:32Z</dcterms:modified>
</cp:coreProperties>
</file>