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4" r:id="rId1"/>
  </p:sldMasterIdLst>
  <p:sldIdLst>
    <p:sldId id="256" r:id="rId2"/>
    <p:sldId id="257" r:id="rId3"/>
    <p:sldId id="258" r:id="rId4"/>
    <p:sldId id="259" r:id="rId5"/>
    <p:sldId id="262" r:id="rId6"/>
    <p:sldId id="266" r:id="rId7"/>
    <p:sldId id="270" r:id="rId8"/>
    <p:sldId id="267" r:id="rId9"/>
    <p:sldId id="268" r:id="rId10"/>
    <p:sldId id="269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5" r:id="rId1"/>
    <p:sldLayoutId id="2147483976" r:id="rId2"/>
    <p:sldLayoutId id="2147483977" r:id="rId3"/>
    <p:sldLayoutId id="2147483978" r:id="rId4"/>
    <p:sldLayoutId id="2147483979" r:id="rId5"/>
    <p:sldLayoutId id="2147483980" r:id="rId6"/>
    <p:sldLayoutId id="2147483981" r:id="rId7"/>
    <p:sldLayoutId id="2147483982" r:id="rId8"/>
    <p:sldLayoutId id="2147483983" r:id="rId9"/>
    <p:sldLayoutId id="2147483984" r:id="rId10"/>
    <p:sldLayoutId id="214748398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/>
          <a:lstStyle/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ТЕРНОПІЛЬСЬКИЙ ФАХОВИЙ КОЛЕДЖ ХАРЧОВИХ ТЕХНОЛОГІЙ І ТОРГІВЛІ</a:t>
            </a:r>
          </a:p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ЦИКЛОВА КОМІСІЯ ПРИРОДНИЧО-НАУКОВИХ ДИСЦИПЛІН</a:t>
            </a:r>
          </a:p>
          <a:p>
            <a:pPr algn="ctr"/>
            <a:endParaRPr lang="uk-UA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</a:t>
            </a: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  КОМПОНЕНТА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8062912" cy="2808312"/>
          </a:xfrm>
          <a:noFill/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uk-UA" sz="480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Основи безпеки життєдіяльності і охорони праці</a:t>
            </a:r>
            <a: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4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835696" y="188640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ОЦІНЮВАННЯ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82DA99F2-5B24-4DA7-904A-D81740A901F3}"/>
              </a:ext>
            </a:extLst>
          </p:cNvPr>
          <p:cNvSpPr txBox="1"/>
          <p:nvPr/>
        </p:nvSpPr>
        <p:spPr>
          <a:xfrm>
            <a:off x="323528" y="689788"/>
            <a:ext cx="6553522" cy="547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«відмінно»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відповідях на запитання студент виявляє всебічні, систематизовані, глибокі знання програмного матеріалу, уміння виконувати практичні завдання, знання основної і додаткової літератури передбачених програмою на рівні творчого використання. Відповіді свідчать  про розуміння математичної суті матеріалу та його практичної значимості.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«добре»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повне знання програмного матеріалу, обсягом, що необхідний для подальшого навчання, успішне виконання завдань і освоєння основної літератури, передбаченої програмою на рівні аналітичного відтворення. Студент виявляє знання і розуміння матеріалу, проте не зовсім повно відповідає на запитання, припускається </a:t>
            </a:r>
            <a:r>
              <a:rPr lang="uk-UA" sz="14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повне знання основного програмного матеріалу, обсягом, що необхідний для подальшого навчання і роботи, здатність впоратись з використанням завдань, передбачених програмою на рівні репродуктивного відтворення, припускається </a:t>
            </a:r>
            <a:r>
              <a:rPr lang="uk-UA" sz="14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 розв’язуванні вправ, висвітленні окремих понять та визначень.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«незадовільно»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серйозні прогалини в знаннях основного матеріалу, припустився принципових помилок при виконанні завдання на рівні нижче репродуктивного відтворення.</a:t>
            </a:r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151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73385CF4-B3B7-427C-A3F9-ABEFDF02694E}"/>
              </a:ext>
            </a:extLst>
          </p:cNvPr>
          <p:cNvSpPr txBox="1"/>
          <p:nvPr/>
        </p:nvSpPr>
        <p:spPr>
          <a:xfrm>
            <a:off x="1691680" y="692696"/>
            <a:ext cx="45910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20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РЕКОМЕНДОВАНІ ДЖЕРЕЛА ІНФОРМАЦІЇ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3198398"/>
              </p:ext>
            </p:extLst>
          </p:nvPr>
        </p:nvGraphicFramePr>
        <p:xfrm>
          <a:off x="1143000" y="1733264"/>
          <a:ext cx="6400800" cy="421745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6400800"/>
              </a:tblGrid>
              <a:tr h="4161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Безпека 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життєдіяльності. Навчальний посібник під редакцією Я.І.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Бедрія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–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Львів.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„Магнолія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2006” 2007. – 496 с.</a:t>
                      </a:r>
                      <a:endParaRPr lang="uk-UA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853" marR="6785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080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uk-UA" sz="1400" b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Джигирей</a:t>
                      </a: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В.С.,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Жидецький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В.Ц. Безпека життєдіяльності. Львів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„Афіша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 2000. – 256 с.</a:t>
                      </a:r>
                      <a:endParaRPr lang="uk-UA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853" marR="6785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161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uk-UA" sz="1400" b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Желібо</a:t>
                      </a: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Є.П. та ін. Безпека життєдіяльності. – Київ: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„Каравела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”; Львів: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„Новий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Світ-2000”, 2011. – 342 с.</a:t>
                      </a:r>
                      <a:endParaRPr lang="uk-UA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853" marR="6785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16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4. Закон 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України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„Про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охорону праці від 14.10.92 р. із змінами та доповненнями від 21.11.02 № 229-ІV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16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5. Положення 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про порядок розслідування та ведення обліку нещасних випадків, професійних захворювань і аварій на виробництві від  21.08.01р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16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6. В.В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Осокін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, І.В. Сорока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„Охорона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праці у торгівлі” Київ-Донецьк 1988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16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7. В.Д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Жидецький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, В.С. Джиги рей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„Основи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охорони праці” Львів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„Афіша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” 2001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15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8. М.В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Васильчук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„ Основи охорони праці”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16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9. Л.Е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Винокурова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, Н.В.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Васильчук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„Основи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оїорони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праці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„Вікторія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” Київ-2001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0253932"/>
              </p:ext>
            </p:extLst>
          </p:nvPr>
        </p:nvGraphicFramePr>
        <p:xfrm>
          <a:off x="-267" y="0"/>
          <a:ext cx="9144000" cy="6857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267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88550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91581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661918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ГАЛУЗЬ ЗНАНЬ </a:t>
                      </a:r>
                      <a:endParaRPr lang="uk-UA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ВИРОБНИЦТВО ТА ТЕХНОЛОГІЇ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181 ХАРЧОВІ ТЕХНОЛОГІЇ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16209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професійна програма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ВИРОБНИЦТВО ХАРЧОВОЇ ПРОДУКЦІЇ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61918">
                <a:tc rowSpan="7">
                  <a:txBody>
                    <a:bodyPr/>
                    <a:lstStyle/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800" b="1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ТЕХНОЛОГІЧНЕ ВІДДІЛЕННЯ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професійний ступінь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фаховий молодший бакалавр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обов’язковий 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83492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Мова викладання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57511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кредитів ЄКТС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Розподіл</a:t>
                      </a:r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видами занять та годинами </a:t>
                      </a:r>
                      <a:r>
                        <a:rPr lang="ru-RU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навчання</a:t>
                      </a:r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51295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лекційні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семінарські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 робота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782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підсумкового контролю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залік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/>
            </a:r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476672"/>
            <a:ext cx="856895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Мета: </a:t>
            </a:r>
            <a:r>
              <a:rPr lang="uk-UA" dirty="0"/>
              <a:t> </a:t>
            </a:r>
            <a:r>
              <a:rPr lang="uk-UA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 відповідні сучасним вимогам знання здобувачів освіти про загальні закономірності виникнення і розвитку небезпек, надзвичайних ситуацій, у першу чергу техногенного характеру, їх властивості, можливий вплив на життя і здоров'я людини, сформувати необхідні в майбутній практичній діяльності фахового молодшого бакалавра  вміння й навички для запобігання  небезпекам та ліквідації їх наслідків, захисту людей і середовища.</a:t>
            </a:r>
            <a:endParaRPr lang="uk-UA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Завдання: </a:t>
            </a:r>
            <a:r>
              <a:rPr lang="uk-UA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оволодіння здобувачами освіти методами та засобами створення безпечних умов праці з урахуванням специфічних особливостей виробництв за профілем спеціальностей; вміння професійно орієнтуватися в питаннях організації виробничого процесу, що відповідає всім нормам і правилам безпеки</a:t>
            </a:r>
            <a:r>
              <a:rPr lang="uk-UA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uk-UA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Програмні </a:t>
            </a:r>
            <a:r>
              <a:rPr lang="uk-UA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 навчання:</a:t>
            </a:r>
          </a:p>
          <a:p>
            <a:pPr algn="just"/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5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Виявляти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причини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виникнення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виробничих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ситуацій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знаходити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шляхи</a:t>
            </a:r>
          </a:p>
          <a:p>
            <a:pPr algn="just"/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вирішення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Обирати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сучасне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технологічне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устаткування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технічного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оснащення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нових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реконструйованих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виробничих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дільниць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підрозділів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Застосовувати системи управління якістю та безпечністю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харчової продукції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 час її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виробництва.</a:t>
            </a:r>
          </a:p>
          <a:p>
            <a:pPr algn="just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Організовувати роботу окремих виробничих дільниць (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підрозділів) харчових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 і координувати їх діяльність.</a:t>
            </a:r>
          </a:p>
          <a:p>
            <a:pPr algn="just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15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Організовувати безпечні умови праці під час виробничої діяльності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16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Забезпечувати процес виробництва харчової та суміжної продукції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 дотриманням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 екологічної безпеки.</a:t>
            </a:r>
            <a:endParaRPr lang="uk-UA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6632"/>
            <a:ext cx="8424936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</a:p>
          <a:p>
            <a:pPr algn="just"/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компетентності: 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ЗК2.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зберігати та примножувати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моральні, культурні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наукові цінності і досягнення суспільства на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основі розуміння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історії та закономірностей розвитку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предметної області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її місця у загальній системі знань про природу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 суспільство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 у розвитку суспільства, техніки і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технологій, використовувати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різні види та форми рухової активності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активного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відпочинку та ведення здорового способу життя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ЗК9.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Вміння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виявляти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ставити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вирішувати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наукові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проблеми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генерувати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нові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ідеї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самостійно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продукувати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приймати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рішення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ЗК12.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команді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ЗК13.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автономно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компетентності: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СК2.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контролювати режими технологічних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процесів виробництва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харчової продукції.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СК3.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проводити контроль якості і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безпечності сировини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напівфабрикатів, харчової продукції та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продукції суміжних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виробництв.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СК4.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застосовувати практичні уміння і навички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 час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виробництва якісної і безпечної продукції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СК7.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обирати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технологічне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обладнання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складати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апаратурно-технологічні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схеми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виробництва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харчової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суміжної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продукції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СК8.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дотримуватися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законодавства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 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нормативно-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технічну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документацію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галузі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харчових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технологій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СК10.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забезпечувати екологічну безпеку під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 виробництва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харчової та суміжної продукції.</a:t>
            </a:r>
          </a:p>
        </p:txBody>
      </p:sp>
    </p:spTree>
    <p:extLst>
      <p:ext uri="{BB962C8B-B14F-4D97-AF65-F5344CB8AC3E}">
        <p14:creationId xmlns:p14="http://schemas.microsoft.com/office/powerpoint/2010/main" val="2455641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9539532"/>
              </p:ext>
            </p:extLst>
          </p:nvPr>
        </p:nvGraphicFramePr>
        <p:xfrm>
          <a:off x="251520" y="1556792"/>
          <a:ext cx="7056784" cy="22527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62150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9704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1</a:t>
                      </a: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uk-UA" sz="16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Теоретичні основи безпеки життєдіяльності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2. </a:t>
                      </a: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Основи охорони праці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Прямоугольник 1">
            <a:extLst>
              <a:ext uri="{FF2B5EF4-FFF2-40B4-BE49-F238E27FC236}">
                <a16:creationId xmlns="" xmlns:a16="http://schemas.microsoft.com/office/drawing/2014/main" id="{2295EB47-2BCD-42BD-83F4-051309C6E47D}"/>
              </a:ext>
            </a:extLst>
          </p:cNvPr>
          <p:cNvSpPr/>
          <p:nvPr/>
        </p:nvSpPr>
        <p:spPr>
          <a:xfrm>
            <a:off x="1493912" y="548680"/>
            <a:ext cx="4572000" cy="523220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algn="ctr"/>
            <a:r>
              <a:rPr lang="uk-UA" sz="2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СТРУКТУРА КУРСУ</a:t>
            </a:r>
          </a:p>
        </p:txBody>
      </p:sp>
    </p:spTree>
    <p:extLst>
      <p:ext uri="{BB962C8B-B14F-4D97-AF65-F5344CB8AC3E}">
        <p14:creationId xmlns:p14="http://schemas.microsoft.com/office/powerpoint/2010/main" val="1973984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="" xmlns:a16="http://schemas.microsoft.com/office/drawing/2014/main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7248999"/>
              </p:ext>
            </p:extLst>
          </p:nvPr>
        </p:nvGraphicFramePr>
        <p:xfrm>
          <a:off x="611560" y="344230"/>
          <a:ext cx="6336704" cy="59210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7963">
                  <a:extLst>
                    <a:ext uri="{9D8B030D-6E8A-4147-A177-3AD203B41FA5}">
                      <a16:colId xmlns="" xmlns:a16="http://schemas.microsoft.com/office/drawing/2014/main" val="2372197211"/>
                    </a:ext>
                  </a:extLst>
                </a:gridCol>
                <a:gridCol w="5488741">
                  <a:extLst>
                    <a:ext uri="{9D8B030D-6E8A-4147-A177-3AD203B41FA5}">
                      <a16:colId xmlns="" xmlns:a16="http://schemas.microsoft.com/office/drawing/2014/main" val="81977858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95096668"/>
                  </a:ext>
                </a:extLst>
              </a:tr>
              <a:tr h="58310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Категорії та поняття з безпеки життєдіяльності</a:t>
                      </a:r>
                      <a:endParaRPr lang="uk-UA" sz="1800" b="0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31238112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Класифікація</a:t>
                      </a:r>
                      <a:r>
                        <a:rPr lang="uk-UA" sz="1800" b="0" kern="1200" baseline="0" dirty="0" smtClean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небезпечних та шкідливих факторів</a:t>
                      </a:r>
                      <a:endParaRPr lang="uk-UA" sz="1800" b="0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73282165"/>
                  </a:ext>
                </a:extLst>
              </a:tr>
              <a:tr h="27168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Структурно-функціональна організація людини з точки зору взаємодії її з оточуючим середовищем та технікою.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07173188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Природні небезпеки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06970912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Техногенні небезпеки та їхні наслідки. Типологія аварій на потенційно небезпечних об’єктах. 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12453329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Соціально-політичні небезпеки.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09974767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Комбіновані небезпеки. 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1349025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Небезпеки в сучасному урбанізованому середовищі.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38782623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i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Безпека життєдіяльності в умовах надзвичайних ситуацій</a:t>
                      </a:r>
                      <a:endParaRPr lang="uk-UA" sz="1800" b="0" i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31859324"/>
                  </a:ext>
                </a:extLst>
              </a:tr>
              <a:tr h="58310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Організація та управління безпекою життєдіяльності.</a:t>
                      </a:r>
                      <a:endParaRPr lang="uk-UA" sz="1800" b="0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35549491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Правове й нормативне регулювання охорони праці.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5985367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907704" y="-25102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ЛЕКЦІЇ</a:t>
            </a:r>
          </a:p>
        </p:txBody>
      </p:sp>
    </p:spTree>
    <p:extLst>
      <p:ext uri="{BB962C8B-B14F-4D97-AF65-F5344CB8AC3E}">
        <p14:creationId xmlns:p14="http://schemas.microsoft.com/office/powerpoint/2010/main" val="3020068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4064189"/>
              </p:ext>
            </p:extLst>
          </p:nvPr>
        </p:nvGraphicFramePr>
        <p:xfrm>
          <a:off x="1143000" y="731838"/>
          <a:ext cx="6336704" cy="40386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7963"/>
                <a:gridCol w="5488741"/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8310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Державний нагляд і громадський контроль за охороною праці.</a:t>
                      </a:r>
                      <a:endParaRPr lang="uk-UA" sz="1800" b="0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Розслідування, облік і аналіз нещасних випадків, професійних захворювань і аварій на підприємствах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168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Основи фізіології праці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Вимоги</a:t>
                      </a:r>
                      <a:r>
                        <a:rPr lang="uk-UA" sz="1600" b="0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безпеки до технологічного обладнання і процесів</a:t>
                      </a:r>
                      <a:endParaRPr lang="uk-UA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Основи безпеки праці в галузі</a:t>
                      </a:r>
                      <a:endParaRPr lang="uk-UA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Електробезпека</a:t>
                      </a:r>
                      <a:endParaRPr lang="uk-UA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Основи пожежної</a:t>
                      </a:r>
                      <a:r>
                        <a:rPr lang="uk-UA" sz="1600" b="0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безпеки</a:t>
                      </a:r>
                      <a:endParaRPr lang="uk-UA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Засоби пожежогасіння</a:t>
                      </a:r>
                      <a:endParaRPr lang="uk-UA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 </a:t>
                      </a:r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год.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585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="" xmlns:a16="http://schemas.microsoft.com/office/drawing/2014/main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4994921"/>
              </p:ext>
            </p:extLst>
          </p:nvPr>
        </p:nvGraphicFramePr>
        <p:xfrm>
          <a:off x="251520" y="344230"/>
          <a:ext cx="6840760" cy="31242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5415">
                  <a:extLst>
                    <a:ext uri="{9D8B030D-6E8A-4147-A177-3AD203B41FA5}">
                      <a16:colId xmlns="" xmlns:a16="http://schemas.microsoft.com/office/drawing/2014/main" val="2372197211"/>
                    </a:ext>
                  </a:extLst>
                </a:gridCol>
                <a:gridCol w="5925345">
                  <a:extLst>
                    <a:ext uri="{9D8B030D-6E8A-4147-A177-3AD203B41FA5}">
                      <a16:colId xmlns="" xmlns:a16="http://schemas.microsoft.com/office/drawing/2014/main" val="81977858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9509666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Правові</a:t>
                      </a:r>
                      <a:r>
                        <a:rPr lang="uk-UA" sz="160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нормативні та організаційні основи безпеки життєдіяльності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3123811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Управління та нагляд за безпекою життєдіяльності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73282165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Нормативні документи, які регламентують питання</a:t>
                      </a:r>
                      <a:r>
                        <a:rPr lang="uk-UA" sz="160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охорони праці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0717318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Розслідування та облік нещасних випадків</a:t>
                      </a:r>
                      <a:r>
                        <a:rPr lang="uk-UA" sz="160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професійних захворювань та аварій на виробництві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0697091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Надання першої долікарської допомоги потерпілому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12453329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</a:t>
                      </a:r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8278753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835696" y="-25234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 ЗАНЯТТЯ</a:t>
            </a:r>
          </a:p>
        </p:txBody>
      </p:sp>
    </p:spTree>
    <p:extLst>
      <p:ext uri="{BB962C8B-B14F-4D97-AF65-F5344CB8AC3E}">
        <p14:creationId xmlns:p14="http://schemas.microsoft.com/office/powerpoint/2010/main" val="1319522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="" xmlns:a16="http://schemas.microsoft.com/office/drawing/2014/main" id="{8F962745-E2C4-418F-BD1C-DB3911CCE1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3338904"/>
              </p:ext>
            </p:extLst>
          </p:nvPr>
        </p:nvGraphicFramePr>
        <p:xfrm>
          <a:off x="323528" y="908720"/>
          <a:ext cx="7056784" cy="59375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="" xmlns:a16="http://schemas.microsoft.com/office/drawing/2014/main" val="2976640617"/>
                    </a:ext>
                  </a:extLst>
                </a:gridCol>
                <a:gridCol w="5621506">
                  <a:extLst>
                    <a:ext uri="{9D8B030D-6E8A-4147-A177-3AD203B41FA5}">
                      <a16:colId xmlns="" xmlns:a16="http://schemas.microsoft.com/office/drawing/2014/main" val="2594486781"/>
                    </a:ext>
                  </a:extLst>
                </a:gridCol>
                <a:gridCol w="897049">
                  <a:extLst>
                    <a:ext uri="{9D8B030D-6E8A-4147-A177-3AD203B41FA5}">
                      <a16:colId xmlns="" xmlns:a16="http://schemas.microsoft.com/office/drawing/2014/main" val="422106649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102830391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343748003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Теоретичні основи безпеки життєдіяльності 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4174732714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Небезпеки, що призводять до надзвичайних ситуацій, та заходи зниження їх наслідків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298322456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Безпека життєдіяльності в умовах надзвичайних ситуацій.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2049043927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Охорона праці – безпека життя людей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757500157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Навчання з питань охорони праці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486125275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Аналіз та профілактика професійних захворювань на підприємствах громадського харчування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Загальні й основні санітарно-гігієнічні вимоги та їх реалізація в технологічному процесі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Безпека під час експлуатації обладнання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Електробезпека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Пожежна безпека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5143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367779882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556395" y="906091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РОБОТА</a:t>
            </a:r>
          </a:p>
        </p:txBody>
      </p:sp>
    </p:spTree>
    <p:extLst>
      <p:ext uri="{BB962C8B-B14F-4D97-AF65-F5344CB8AC3E}">
        <p14:creationId xmlns:p14="http://schemas.microsoft.com/office/powerpoint/2010/main" val="186316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387</TotalTime>
  <Words>1172</Words>
  <Application>Microsoft Office PowerPoint</Application>
  <PresentationFormat>Екран (4:3)</PresentationFormat>
  <Paragraphs>197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2" baseType="lpstr">
      <vt:lpstr>Воздушный поток</vt:lpstr>
      <vt:lpstr>Основи безпеки життєдіяльності і охорони праці </vt:lpstr>
      <vt:lpstr>Презентація PowerPoint</vt:lpstr>
      <vt:lpstr>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41</cp:revision>
  <cp:lastPrinted>2025-06-11T12:28:56Z</cp:lastPrinted>
  <dcterms:created xsi:type="dcterms:W3CDTF">2024-02-06T17:10:51Z</dcterms:created>
  <dcterms:modified xsi:type="dcterms:W3CDTF">2025-08-25T08:34:27Z</dcterms:modified>
</cp:coreProperties>
</file>