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 та неорганічна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базової загальної середньої освіти)</a:t>
            </a: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6696744" cy="515144"/>
          </a:xfrm>
        </p:spPr>
        <p:txBody>
          <a:bodyPr>
            <a:normAutofit fontScale="90000"/>
          </a:bodyPr>
          <a:lstStyle/>
          <a:p>
            <a:r>
              <a:rPr lang="uk-UA" sz="2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	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1" y="1033443"/>
            <a:ext cx="6912768" cy="9986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100" dirty="0">
                <a:latin typeface="Times New Roman"/>
                <a:ea typeface="Calibri"/>
                <a:cs typeface="Times New Roman"/>
              </a:rPr>
              <a:t>Л-1.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Басов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П., Юрченко О. Г. Хімія: Навчальний посібник для     самопідготовки до екзамену/ Київ «Каравела», Львів «Новий Світ», 2006, - 132с.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Л-2.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Бобрівник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Л.Д. та ін. Органічна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Підручн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для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студ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вищ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закл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.- К.: Ірпінь: ВТФ «Перун», 2015.- 544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Л-3. Грищук Б.Д. Задачі і вправи з органічної хімії . – Тернопіль, 2006.- 92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Л-4.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С.Т. Хімія: Схеми і таблиці. – Х.: ФОП Співак В. Л., 2010. -320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Л-5.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С.Т. Хімія: Практичний довідник. – Харків: ФОП Співак Т.К., 2010.- 400с.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Л-6. Романишина Л.М., Романишин Т.В.,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Дробоцький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А.С.,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Грицюк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А.С.Збірник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задач і вправ з органічної хімії.- Тернопіль: «Навчальна книга – Богдан», 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Л-7. Романова Н. В. Загальна і неорганічна хімія: Підручник для студентів вищих навчальних закладів. К.: Ірпінь: ВТФ «Перун», 2007. – 480с.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Л- 8. Романова Н.В. Загальна та неорганічна хімія. Практикум: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Київ: Либідь, 2007. – 208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Л-9. Руденко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В.М.,Малишев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В.В. Органічна хімія. Частина перша: конспект лекцій. – К.: Університет «Україна», 2018 – 110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Л-10.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Слободяник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М.С., Гордієнко О.В., Корнілов М.Ю. Павленко О.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К.: Либідь, 2008. – 352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Стахєєв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О.Ю. Хімія. Узагальнюючі схеми і таблиці. Посібник для учнів, абітурієнтів, студентів та вчителів. – Тернопіль-Харків: «Навчальна книга – Богдан»-«Гімназія»,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Л-12. 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Телегус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Бодак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 І.,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Заречнюк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О.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Кінжибало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В. Основи загальної хімії: Підручник. – Львів: світ, 2005. – 424с.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Л-13. Цвєткова Л. Б. ,Романюк О.П. Неорганічна  та органічна хімія: . Навчальний посібник. – Львів: «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Магнолі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- 2006</a:t>
            </a:r>
            <a:r>
              <a:rPr lang="uk-UA" sz="1100">
                <a:latin typeface="Times New Roman"/>
                <a:ea typeface="Calibri"/>
                <a:cs typeface="Times New Roman"/>
              </a:rPr>
              <a:t>»;  2020. 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– 352с.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Л-14.Періодичні видання  та </a:t>
            </a:r>
            <a:r>
              <a:rPr lang="en-US" sz="1100" dirty="0">
                <a:latin typeface="Times New Roman"/>
                <a:ea typeface="Calibri"/>
                <a:cs typeface="Times New Roman"/>
              </a:rPr>
              <a:t>INTERNET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-ресурси.     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460226"/>
              </p:ext>
            </p:extLst>
          </p:nvPr>
        </p:nvGraphicFramePr>
        <p:xfrm>
          <a:off x="-267" y="0"/>
          <a:ext cx="9144000" cy="708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09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фундаментальні знання про будову, властивості та реакційну здатність органічних та неорганічних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сполук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 а також про закономірності їх перетворень; формувати 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властивості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використовуються  в харчовій промисловості, зрозуміти хімізм процесів </a:t>
            </a:r>
            <a:r>
              <a:rPr lang="uk-UA" sz="140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речовин,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проходять при технологічній  обробці продуктів, роль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збагаченні харчової цінності, смаку, аромату продуктів.</a:t>
            </a:r>
          </a:p>
          <a:p>
            <a:r>
              <a:rPr lang="uk-UA" sz="1400" dirty="0"/>
              <a:t/>
            </a:r>
            <a:br>
              <a:rPr lang="uk-UA" sz="1400" dirty="0"/>
            </a:br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:a16="http://schemas.microsoft.com/office/drawing/2014/main" xmlns="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015695"/>
              </p:ext>
            </p:extLst>
          </p:nvPr>
        </p:nvGraphicFramePr>
        <p:xfrm>
          <a:off x="323528" y="1052736"/>
          <a:ext cx="7488832" cy="5645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xmlns="" val="3543323412"/>
                    </a:ext>
                  </a:extLst>
                </a:gridCol>
              </a:tblGrid>
              <a:tr h="1647546">
                <a:tc>
                  <a:txBody>
                    <a:bodyPr/>
                    <a:lstStyle/>
                    <a:p>
                      <a:pPr marL="342900" marR="64135" indent="-342900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еорія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будови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номенклатура 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зв'язок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сполуках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64135" indent="0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Оксигеновмісні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Спирти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похідні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715116"/>
                  </a:ext>
                </a:extLst>
              </a:tr>
              <a:tr h="1153521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Амінокислоти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Будова атома.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Періодичний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 і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елементів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749474"/>
                  </a:ext>
                </a:extLst>
              </a:tr>
              <a:tr h="378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хімічних реакцій. Окисно-відновні реакції.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0731312"/>
                  </a:ext>
                </a:extLst>
              </a:tr>
              <a:tr h="1785389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Розчини.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Неметалічні елементи. Властивості </a:t>
                      </a:r>
                      <a:r>
                        <a:rPr lang="uk-UA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Металічні елементи. Властивості </a:t>
                      </a:r>
                      <a:r>
                        <a:rPr lang="uk-UA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18 год.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4797932"/>
                  </a:ext>
                </a:extLst>
              </a:tr>
              <a:tr h="329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152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1556792"/>
            <a:ext cx="6264696" cy="4824536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оксигеновмісних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йонного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солей.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8 год.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476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515144"/>
          </a:xfrm>
        </p:spPr>
        <p:txBody>
          <a:bodyPr>
            <a:no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556792"/>
            <a:ext cx="6480720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ізомерію та номенклатуру вуглеводнів. Розв’язування задач на знаходження молекулярної формули органічної сполуки.</a:t>
            </a:r>
          </a:p>
          <a:p>
            <a:pPr marL="457200" indent="-457200">
              <a:buAutoNum type="arabicPeriod"/>
            </a:pPr>
            <a:endParaRPr lang="uk-UA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вправ на генетичний зв’язок між класами органічних речовин та задач вивчених типів.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складання електронних формул атомів елементів та на складання рівнянь окисно-відновних реакцій.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задач вивчених типів. </a:t>
            </a:r>
          </a:p>
          <a:p>
            <a:pPr marL="457200" indent="-457200">
              <a:buFont typeface="Wingdings 3" charset="2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год.</a:t>
            </a:r>
          </a:p>
          <a:p>
            <a:pPr marL="457200" indent="-457200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 зв’язок і будова молекул. Хімічна кінетика і хімічна рівновага. Розчини електролітів. 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 та металічні елементи.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Неорганічна хімія та екологія. Неорганічні речовини та хімічні процеси в харчовій промисловості.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3163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74575" y="476672"/>
            <a:ext cx="7994849" cy="6264696"/>
          </a:xfrm>
        </p:spPr>
        <p:txBody>
          <a:bodyPr>
            <a:normAutofit fontScale="62500" lnSpcReduction="20000"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органічні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О.М.Бутлерова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Алкани.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Циклоалкани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Алкени.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Алкіни.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Алкадієни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Полімери.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Каучуки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Арени.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Гідроксидні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 та їх похідні. Одноатомні спирти. Похідні спиртів.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Спирти. Багатоатомні  та ароматичні спирти.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Альдегіди і кетони.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Карбонові кислоти і їх похідні. Жири.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Нітросполуки.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Аміни.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Вуглеводи.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14.Амінокислоти, Білки.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Будова атома.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Хімічний зв’язок.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Окисно-відновні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Хімічна кінетика і хімічна рівновага.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Розчини. Електролітична дисоціація.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Йонообмінні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групи періодичної системи хімічних елементів. Гідроген.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групи періодичної системи хімічних елементів. Сполуки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Оксисену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Сульфуру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 періодичної системи хімічних елементів. Сполуки Нітрогену та їх застосування.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ІV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Метали. Загальні властивості.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Цинку)..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Хрому.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Мангану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VІІІ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(метали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і неорганічна хімія і екологія.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uk-UA" sz="1900" dirty="0">
                <a:latin typeface="Arial" panose="020B0604020202020204" pitchFamily="34" charset="0"/>
              </a:rPr>
              <a:t>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 хімічні речовини і хімічні процеси, що використовуються в харчовій промисловості.</a:t>
            </a:r>
            <a:endParaRPr lang="uk-UA" sz="1900" dirty="0">
              <a:latin typeface="Arial" panose="020B0604020202020204" pitchFamily="34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2582063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556</TotalTime>
  <Words>1145</Words>
  <Application>Microsoft Office PowerPoint</Application>
  <PresentationFormat>Екран (4:3)</PresentationFormat>
  <Paragraphs>218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Органічна  та неорганічна хімія (на основі базової загальної середньої освіти)</vt:lpstr>
      <vt:lpstr>Презентація PowerPoint</vt:lpstr>
      <vt:lpstr> </vt:lpstr>
      <vt:lpstr>Презентація PowerPoint</vt:lpstr>
      <vt:lpstr>Презентація PowerPoint</vt:lpstr>
      <vt:lpstr>Лабораторні  заняття</vt:lpstr>
      <vt:lpstr>Практичні заняття</vt:lpstr>
      <vt:lpstr>Семінарські заняття</vt:lpstr>
      <vt:lpstr>Самостійна робота</vt:lpstr>
      <vt:lpstr>Критерії та порядок оцінювання результатів навчання  Високий рівень знань  -   оцінка «відмінно» • 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 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67</cp:revision>
  <cp:lastPrinted>2025-06-11T12:28:56Z</cp:lastPrinted>
  <dcterms:created xsi:type="dcterms:W3CDTF">2024-02-06T17:10:51Z</dcterms:created>
  <dcterms:modified xsi:type="dcterms:W3CDTF">2025-08-20T12:03:03Z</dcterms:modified>
</cp:coreProperties>
</file>