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2" r:id="rId11"/>
    <p:sldId id="271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>
        <p:scale>
          <a:sx n="76" d="100"/>
          <a:sy n="76" d="100"/>
        </p:scale>
        <p:origin x="-120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 і неорганічна хімія</a:t>
            </a:r>
            <a:br>
              <a:rPr lang="uk-UA" sz="48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AC5B0D1-1EB0-DF87-8E12-561A8932C5DE}"/>
              </a:ext>
            </a:extLst>
          </p:cNvPr>
          <p:cNvSpPr txBox="1"/>
          <p:nvPr/>
        </p:nvSpPr>
        <p:spPr>
          <a:xfrm>
            <a:off x="467544" y="76143"/>
            <a:ext cx="828092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Елементи головної підгрупи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групи періодичної системи хімічних елементів. Сполуки </a:t>
            </a:r>
            <a:r>
              <a:rPr lang="uk-UA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Оксисену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Сульфуру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Елементи головної підгрупи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 періодичної системи хімічних елементів. Сполуки Нітрогену та їх застосування.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ІV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Метали. Загальні властивості.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Цинку)..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ІІІ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Хрому.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хімічних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Мангану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VІІІ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(метали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Органічна і неорганічна хімія і екологія.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33. </a:t>
            </a:r>
            <a:r>
              <a:rPr lang="uk-UA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 хімічні речовини і хімічні процеси, що використовуються в харчовій промисловості.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50 год.</a:t>
            </a:r>
            <a:endParaRPr lang="uk-UA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27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7200800" cy="803176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та порядок оцінювання результатів навчання</a:t>
            </a:r>
            <a: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знань  -   оцінка «відмінно»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ставиться, якщо у відповідях здобувач освіти виявив всебічні, систематизовані,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природи одинарного та кратних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явища ізомерії 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механізму реакцій приєднання та заміщення;  основних питань загальної хімії, повне знання властивостей органічних  і неорганічних </a:t>
            </a: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методів одержання  та застосування їх, здобувач освіти  вміє  застосовувати знання при розв’язуванні вправ та задач. </a:t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 рівень знань   -оцінка «добре»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ставиться,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відповідях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виявив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Середній рівень знань -  оцінка «задовільно»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Початковий рівень знань  - оцінка «незадовільно»  </a:t>
            </a:r>
            <a:br>
              <a:rPr lang="uk-UA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•виставляється</a:t>
            </a:r>
            <a:r>
              <a:rPr lang="uk-UA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a:t>
            </a:r>
            <a:endParaRPr lang="uk-UA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467544" y="7533455"/>
            <a:ext cx="792088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91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041" y="1033443"/>
            <a:ext cx="6912768" cy="9986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100" dirty="0">
                <a:latin typeface="Times New Roman"/>
                <a:ea typeface="Calibri"/>
                <a:cs typeface="Times New Roman"/>
              </a:rPr>
              <a:t>Л-1.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Басов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П., Юрченко О. Г. Хімія: Навчальний посібник для     самопідготовки до екзамену/ Київ «Каравела», Львів «Новий Світ», 2006, - 132с.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Л-2.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Бобрівник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Л.Д. та ін. Органічна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Підручн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для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студ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вищ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закл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.- К.: Ірпінь: ВТФ «Перун», 2015.- 544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Л-3. Грищук Б.Д. Задачі і вправи з органічної хімії . – Тернопіль, 2006.- 92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Л-4.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С.Т. Хімія: Схеми і таблиці. – Х.: ФОП Співак В. Л., 2010. -320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Л-5. Ісаєнко Ю.В.,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Гога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С.Т. Хімія: Практичний довідник. – Харків: ФОП Співак Т.К., 2010.- 400с.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Л-6. Романишина Л.М., Романишин Т.В.,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Дробоцький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А.С.,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Грицюк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А.С.Збірник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задач і вправ з органічної хімії.- Тернопіль: «Навчальна книга – Богдан», 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Л-7. Романова Н. В. Загальна і неорганічна хімія: Підручник для студентів вищих навчальних закладів. К.: Ірпінь: ВТФ «Перун», 2007. – 480с.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Л- 8. Романова Н.В. Загальна та неорганічна хімія. Практикум: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Київ: Либідь, 2007. – 208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Л-9. Руденко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В.М.,Малишев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В.В. Органічна хімія. Частина перша: конспект лекцій. – К.: Університет «Україна», 2018 – 110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Л-10.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Слободяник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М.С., Гордієнко О.В., Корнілов М.Ю. Павленко О. Хімія: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Навч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. посібник. – К.: Либідь, 2008. – 352 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Л-11.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Стахєєв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О.Ю. Хімія. Узагальнюючі схеми і таблиці. Посібник для учнів, абітурієнтів, студентів та вчителів. – Тернопіль-Харків: «Навчальна книга – Богдан»-«Гімназія», 2016.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Л-12. 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Телегус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Бодак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О. І.,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Заречнюк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 О. С., 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Кінжибало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 В. В. Основи загальної хімії: Підручник. – Львів: світ, 2005. – 424с.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Л-13. Цвєткова Л. Б. ,Романюк О.П. Неорганічна  та органічна хімія: . Навчальний посібник. – Львів: «</a:t>
            </a:r>
            <a:r>
              <a:rPr lang="uk-UA" sz="1100" dirty="0" err="1">
                <a:latin typeface="Times New Roman"/>
                <a:ea typeface="Calibri"/>
                <a:cs typeface="Times New Roman"/>
              </a:rPr>
              <a:t>Магнолі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- 2006</a:t>
            </a:r>
            <a:r>
              <a:rPr lang="uk-UA" sz="1100">
                <a:latin typeface="Times New Roman"/>
                <a:ea typeface="Calibri"/>
                <a:cs typeface="Times New Roman"/>
              </a:rPr>
              <a:t>»;  2020. 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– 352с.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Л-14.Періодичні видання  та </a:t>
            </a:r>
            <a:r>
              <a:rPr lang="en-US" sz="1100" dirty="0">
                <a:latin typeface="Times New Roman"/>
                <a:ea typeface="Calibri"/>
                <a:cs typeface="Times New Roman"/>
              </a:rPr>
              <a:t>INTERNET</a:t>
            </a:r>
            <a:r>
              <a:rPr lang="uk-UA" sz="1100" dirty="0">
                <a:latin typeface="Times New Roman"/>
                <a:ea typeface="Calibri"/>
                <a:cs typeface="Times New Roman"/>
              </a:rPr>
              <a:t>-ресурси.     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latin typeface="Times New Roman"/>
                <a:ea typeface="Calibri"/>
                <a:cs typeface="Times New Roman"/>
              </a:rPr>
              <a:t> </a:t>
            </a:r>
            <a:endParaRPr lang="uk-UA" sz="1100" dirty="0">
              <a:latin typeface="Calibri"/>
              <a:ea typeface="Calibri"/>
              <a:cs typeface="Times New Roman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1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0" lvl="8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4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962540"/>
              </p:ext>
            </p:extLst>
          </p:nvPr>
        </p:nvGraphicFramePr>
        <p:xfrm>
          <a:off x="-267" y="0"/>
          <a:ext cx="9144000" cy="7729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ХЛІБА,</a:t>
                      </a:r>
                      <a:r>
                        <a:rPr lang="uk-UA" sz="1800" b="1" kern="1200" baseline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КОНДИТЕРСЬКИХ, МАКАРОННИХ ВИРОБІВ І ХАРЧОКОНЦЕТРАТІВ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                                               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488832" cy="7096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6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надати  здобувачам освіти  фундаментальні знання про будову, властивості та реакційну здатність органічних та неорганічних </a:t>
            </a:r>
            <a:r>
              <a:rPr lang="uk-UA" sz="1400" dirty="0" err="1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сполук</a:t>
            </a:r>
            <a:r>
              <a:rPr lang="uk-UA" sz="1400" dirty="0">
                <a:solidFill>
                  <a:srgbClr val="001D35"/>
                </a:solidFill>
                <a:latin typeface="Times New Roman"/>
                <a:ea typeface="Times New Roman"/>
                <a:cs typeface="Times New Roman"/>
              </a:rPr>
              <a:t>,  а також про закономірності їх перетворень; формувати  творче  хімічне мислення, необхідне для успішного освоєння профільних дисциплін, а також для практичної діяльності. Виробити навички розв’язування різних типів задач з хімії, оволодіти найпростішими прийомами роботи в лабораторії.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загальної технологічної підготовки фахівців даного профілю, що допоможе  здобувачам освіти  краще вивчити властивості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які використовуються  в харчовій промисловості, зрозуміти хімізм процесів </a:t>
            </a:r>
            <a:r>
              <a:rPr lang="uk-UA" sz="140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речовин,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проходять при технологічній  обробці продуктів, роль органічних і неорганічних 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збагаченні харчової цінності, смаку, аромату продуктів.</a:t>
            </a:r>
          </a:p>
          <a:p>
            <a:r>
              <a:rPr lang="uk-UA" sz="1400" dirty="0"/>
              <a:t/>
            </a:r>
            <a:br>
              <a:rPr lang="uk-UA" sz="1400" dirty="0"/>
            </a:br>
            <a:endParaRPr lang="uk-UA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2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Визначати показники якості сировини, напівфабрикатів і готової продукції відповідно до нормативних вимог.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 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РН 16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3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застосовувати знання у практичних ситуаціях.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7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вчитися і оволодівати сучасними знаннями.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9.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Вміння виявляти, ставити та вирішувати наукові проблеми, генерувати нові ідеї, здатність самостійно продукувати і приймати рішення. 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1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проводити контроль якості і безпечності  напівфабрикатів, харчової продукції та продукції суміжних виробництв. </a:t>
            </a:r>
          </a:p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 4.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Здатність знаходити відповідні рішення у розробці нових  та удосконаленні існуючих харчових технологій. </a:t>
            </a:r>
          </a:p>
          <a:p>
            <a:pPr algn="just"/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Здатність забезпечувати екологічну безпеку під час виробництва харчової та суміжної продукції</a:t>
            </a:r>
          </a:p>
          <a:p>
            <a:pPr algn="just"/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01655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599" y="0"/>
            <a:ext cx="5618585" cy="657719"/>
          </a:xfrm>
        </p:spPr>
        <p:txBody>
          <a:bodyPr/>
          <a:lstStyle/>
          <a:p>
            <a:pPr algn="ctr"/>
            <a:endParaRPr lang="uk-UA" b="1" dirty="0"/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323528" y="657719"/>
            <a:ext cx="7344816" cy="608364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1666"/>
              </p:ext>
            </p:extLst>
          </p:nvPr>
        </p:nvGraphicFramePr>
        <p:xfrm>
          <a:off x="2754782" y="2041331"/>
          <a:ext cx="2609306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306">
                  <a:extLst>
                    <a:ext uri="{9D8B030D-6E8A-4147-A177-3AD203B41FA5}">
                      <a16:colId xmlns="" xmlns:a16="http://schemas.microsoft.com/office/drawing/2014/main" val="2989552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Основні положення, цілі та завдання стандартизації.  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028535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Нормативні документи, що використовуються в харчовій промисловості.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4032150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Основи управління якістю продукції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00270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Якість та безпечність харчової продукції.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8083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Організація роботи виробничих лабораторій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015238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64135">
                        <a:lnSpc>
                          <a:spcPct val="115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технохімічного контролю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703078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083769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вологи та сухих речовин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2771074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жиру.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1355730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кислотності та лужності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1093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Методи визначення масової  частки  цукру.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46572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перших страв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 marR="3536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4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90577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Контроль якості других  страв, гарнірів і соусів.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effectLst/>
                        </a:rPr>
                        <a:t> </a:t>
                      </a:r>
                      <a:endParaRPr lang="uk-UA" sz="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8222976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effectLst/>
                        </a:rPr>
                        <a:t>Контроль якості  </a:t>
                      </a:r>
                      <a:r>
                        <a:rPr lang="uk-UA" sz="400" dirty="0" err="1">
                          <a:effectLst/>
                        </a:rPr>
                        <a:t>солодки</a:t>
                      </a:r>
                      <a:r>
                        <a:rPr lang="uk-UA" sz="400" dirty="0">
                          <a:effectLst/>
                        </a:rPr>
                        <a:t> та гарячих напоїв.</a:t>
                      </a:r>
                      <a:endParaRPr lang="uk-UA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/>
                </a:tc>
                <a:extLst>
                  <a:ext uri="{0D108BD9-81ED-4DB2-BD59-A6C34878D82A}">
                    <a16:rowId xmlns="" xmlns:a16="http://schemas.microsoft.com/office/drawing/2014/main" val="3995527021"/>
                  </a:ext>
                </a:extLst>
              </a:tr>
            </a:tbl>
          </a:graphicData>
        </a:graphic>
      </p:graphicFrame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390606"/>
              </p:ext>
            </p:extLst>
          </p:nvPr>
        </p:nvGraphicFramePr>
        <p:xfrm>
          <a:off x="323528" y="741424"/>
          <a:ext cx="6408712" cy="6053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08712">
                  <a:extLst>
                    <a:ext uri="{9D8B030D-6E8A-4147-A177-3AD203B41FA5}">
                      <a16:colId xmlns="" xmlns:a16="http://schemas.microsoft.com/office/drawing/2014/main" val="3543323412"/>
                    </a:ext>
                  </a:extLst>
                </a:gridCol>
              </a:tblGrid>
              <a:tr h="1621064">
                <a:tc>
                  <a:txBody>
                    <a:bodyPr/>
                    <a:lstStyle/>
                    <a:p>
                      <a:pPr marL="0" marR="64135" indent="0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1Т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еорія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будови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номенклатура 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зв'язок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органічних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сполуках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64135" indent="0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Класифікація.Властивості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насичених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вуглеводнів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3.Ненасичені вуглеводні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алкени,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алкіни.Ароматичні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рени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Оксигеновмісні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Спирти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похідні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2715116"/>
                  </a:ext>
                </a:extLst>
              </a:tr>
              <a:tr h="1946856">
                <a:tc>
                  <a:txBody>
                    <a:bodyPr/>
                    <a:lstStyle/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Властивості альдегідів і кетонів.  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Властивості  карбонових 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кислот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.Номенклатура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uk-UA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Естери</a:t>
                      </a:r>
                      <a:r>
                        <a:rPr kumimoji="0" lang="uk-UA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Жири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вуглеводів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Моносахариди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Полісахариди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Амінокислоти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Білки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властивості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органічні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речовини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хпрчовій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промисловості</a:t>
                      </a:r>
                      <a:endParaRPr lang="ru-RU" sz="1400" b="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Будова атома.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Періодичний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 і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система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хімічних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елементів</a:t>
                      </a: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4749474"/>
                  </a:ext>
                </a:extLst>
              </a:tr>
              <a:tr h="37222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хімічних реакцій. Окисно-відновні реакції.</a:t>
                      </a: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0731312"/>
                  </a:ext>
                </a:extLst>
              </a:tr>
              <a:tr h="1756691">
                <a:tc>
                  <a:txBody>
                    <a:bodyPr/>
                    <a:lstStyle/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Розчини електролітів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Неметалічні елементи. Властивості сполук.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Характеристика і властивості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15Металічні елементи. Властивості </a:t>
                      </a:r>
                      <a:r>
                        <a:rPr lang="uk-UA" sz="1400" b="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сполук</a:t>
                      </a:r>
                      <a:r>
                        <a:rPr lang="uk-UA" sz="14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R="64135" algn="just">
                        <a:lnSpc>
                          <a:spcPct val="100000"/>
                        </a:lnSpc>
                        <a:spcBef>
                          <a:spcPts val="1105"/>
                        </a:spcBef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Характеристика побічних підгруп металів</a:t>
                      </a: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4797932"/>
                  </a:ext>
                </a:extLst>
              </a:tr>
              <a:tr h="3244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638" marR="20638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8170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92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15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27584" y="1268760"/>
            <a:ext cx="6264696" cy="511256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Властивості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оксигеновмісних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спиртів.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2.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Властивості альдегідів.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3. 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карбонових кислот.     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4.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Якісні реакції  вуглеводів. Гідроліз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крохмалу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розчинів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йонного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солей.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6.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7.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Металічні елементи. Властивості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8.Властивості 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солук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Феруму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16 год.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4761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09600"/>
            <a:ext cx="5841696" cy="51514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556792"/>
            <a:ext cx="6480720" cy="4896544"/>
          </a:xfrm>
        </p:spPr>
        <p:txBody>
          <a:bodyPr>
            <a:normAutofit/>
          </a:bodyPr>
          <a:lstStyle/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ізомерію та номенклатуру вуглеводнів. Розв’язування задач на знаходження молекулярної формули органічної сполуки.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задач на знаходження об’ємної та масової частки виходу продукту реакції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 вправ на генетичний зв’язок між класами органічних речовин та задач вивчених типів</a:t>
            </a: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вправ на складання електронних формул атомів елементів та на складання рівнянь окисно-відновних реакцій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 задач вивчених типів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10 год.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05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Семінарські заняття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340768"/>
            <a:ext cx="6347714" cy="5184576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Вуглеводні. Одержання, ізомерія, властивості.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 з однорідними функціями.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Гетерофункціональні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органічних </a:t>
            </a:r>
            <a:r>
              <a:rPr lang="uk-UA" sz="2000" noProof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їх значення  в харчовій промисловості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Хімічний зв’язок і будова молекул. Хімічна кінетика і хімічна рівновага. Розчини електролітів.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Неметалічні та металічні елементи. Властивості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Неорганічна хімія та екологія. Неорганічні речовини та хімічні процеси в харчовій промисловості.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 12 год.</a:t>
            </a:r>
          </a:p>
        </p:txBody>
      </p:sp>
    </p:spTree>
    <p:extLst>
      <p:ext uri="{BB962C8B-B14F-4D97-AF65-F5344CB8AC3E}">
        <p14:creationId xmlns:p14="http://schemas.microsoft.com/office/powerpoint/2010/main" val="355810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6347713" cy="33996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640762"/>
            <a:ext cx="8352927" cy="6217237"/>
          </a:xfrm>
        </p:spPr>
        <p:txBody>
          <a:bodyPr>
            <a:normAutofit fontScale="40000" lnSpcReduction="20000"/>
          </a:bodyPr>
          <a:lstStyle/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органічні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сполуки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органічних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ru-RU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О.М.Бутлерова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Алкани.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Циклоалкани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Алкени.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Алкіни.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Алкадієни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Полімери.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Каучуки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Арени.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Гідроксидні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сполуки та їх похідні. Одноатомні спирти. Похідні спиртів.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Спирти. Багатоатомні  та ароматичні спирти.</a:t>
            </a:r>
            <a:endParaRPr lang="uk-UA" sz="4800" dirty="0">
              <a:latin typeface="Arial" panose="020B0604020202020204" pitchFamily="34" charset="0"/>
            </a:endParaRP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Альдегіди і кетони.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Карбонові кислоти і їх похідні. Жири.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Нітросполуки.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Аміни.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Вуглеводи.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14.Амінокислоти. Білки.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Будова атома.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Хімічний зв’язок.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Окисно-відновні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Хімічна кінетика і хімічна рівновага.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Розчини. Електролітична дисоціація.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Йонообмінні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реакції.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Елементи головної підгрупи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групи періодичної системи хімічних елементів. Гідроген. </a:t>
            </a:r>
          </a:p>
          <a:p>
            <a:pPr marL="0" indent="0" fontAlgn="t">
              <a:lnSpc>
                <a:spcPct val="115000"/>
              </a:lnSpc>
              <a:spcBef>
                <a:spcPts val="0"/>
              </a:spcBef>
              <a:buNone/>
            </a:pPr>
            <a:endParaRPr lang="uk-UA" sz="4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25820635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678</TotalTime>
  <Words>1262</Words>
  <Application>Microsoft Office PowerPoint</Application>
  <PresentationFormat>Екран (4:3)</PresentationFormat>
  <Paragraphs>222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Грань</vt:lpstr>
      <vt:lpstr>Органічна  і неорганічна хімія </vt:lpstr>
      <vt:lpstr>Презентація PowerPoint</vt:lpstr>
      <vt:lpstr> </vt:lpstr>
      <vt:lpstr>Презентація PowerPoint</vt:lpstr>
      <vt:lpstr>Презентація PowerPoint</vt:lpstr>
      <vt:lpstr>Лабораторні  заняття</vt:lpstr>
      <vt:lpstr>Практичні заняття</vt:lpstr>
      <vt:lpstr>Семінарські заняття</vt:lpstr>
      <vt:lpstr>Самостійна робота</vt:lpstr>
      <vt:lpstr>Презентація PowerPoint</vt:lpstr>
      <vt:lpstr>Критерії та порядок оцінювання результатів навчання  Високий рівень знань  -   оцінка «відмінно» • ставиться, якщо у відповідях здобувач освіти виявив всебічні, систематизовані, глибокі знання програмного матеріалу, вміє на основі причинно-наслідкових зв’язків пояснити його.  Відповіді свідчать про розуміння        основних положень теорії будови органічних сполук, природи одинарного та кратних зв’язків, явища ізомерії органічних сполук, механізму реакцій приєднання та заміщення;  основних питань загальної хімії, повне знання властивостей органічних  і неорганічних сполук, методів одержання  та застосування їх, здобувач освіти  вміє  застосовувати знання при розв’язуванні вправ та задач.   Достатній рівень знань   -оцінка «добре»  •ставиться, якщо у відповідях на запитання здобувач освіти виявив повне знання програмного матеріалу на рівні аналітичного відтворення.      Середній рівень знань -  оцінка «задовільно»  •виставляється, якщо у відповіді на запитання здобувач освіти  виявив неповне знання основного програмного матеріалу , не може  впоратися  із завданнями  на рівні репродуктивного  відтворення, припускається неточностей  у назвах речовин, написанні структурних формул речовин, при написанні рівнянь, описує окремі  спостереження.      Початковий рівень знань  - оцінка «незадовільно»   •виставляється , якщо у відповіді на запитання  здобувач освіти виявив серйозні прогалини  в знаннях  основного матеріалу , припустився принципових помилок  при виконанні завдань  на рівні нижче репродуктивного відтворення , не орієнтується в класах органічних і неорганічних речовин, не вміє їх називати.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87</cp:revision>
  <cp:lastPrinted>2025-06-11T12:28:56Z</cp:lastPrinted>
  <dcterms:created xsi:type="dcterms:W3CDTF">2024-02-06T17:10:51Z</dcterms:created>
  <dcterms:modified xsi:type="dcterms:W3CDTF">2025-08-25T08:16:28Z</dcterms:modified>
</cp:coreProperties>
</file>