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6" r:id="rId5"/>
    <p:sldId id="277" r:id="rId6"/>
    <p:sldId id="278" r:id="rId7"/>
    <p:sldId id="262" r:id="rId8"/>
    <p:sldId id="275" r:id="rId9"/>
    <p:sldId id="269" r:id="rId10"/>
    <p:sldId id="270" r:id="rId11"/>
    <p:sldId id="276" r:id="rId12"/>
    <p:sldId id="263" r:id="rId13"/>
    <p:sldId id="264" r:id="rId14"/>
    <p:sldId id="272" r:id="rId15"/>
    <p:sldId id="279" r:id="rId16"/>
    <p:sldId id="280" r:id="rId17"/>
    <p:sldId id="265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BF20"/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29.09.2025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accent4">
                <a:lumMod val="5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160240"/>
          </a:xfrm>
          <a:noFill/>
          <a:ln>
            <a:solidFill>
              <a:srgbClr val="0070C0"/>
            </a:solidFill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Організація  торгівлі</a:t>
            </a:r>
            <a:br>
              <a:rPr lang="uk-UA" sz="5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u="none" strike="noStrike" dirty="0">
                <a:solidFill>
                  <a:schemeClr val="accent1">
                    <a:lumMod val="60000"/>
                    <a:lumOff val="40000"/>
                  </a:schemeClr>
                </a:solidFill>
                <a:uFillTx/>
                <a:latin typeface="Times New Roman" panose="02020603050405020304"/>
              </a:rPr>
              <a:t>ЦИКЛОВА КОМІСІЯ ПІДПРИЄМНИЦТВА, ТОРГІВЛІ І МАРКЕТИНГУ</a:t>
            </a:r>
            <a:endParaRPr lang="uk-UA" sz="1600" b="0" u="none" strike="noStrike" dirty="0">
              <a:solidFill>
                <a:schemeClr val="accent1">
                  <a:lumMod val="60000"/>
                  <a:lumOff val="40000"/>
                </a:schemeClr>
              </a:solidFill>
              <a:uFillTx/>
              <a:latin typeface="Arial" panose="020B0604020202020204"/>
            </a:endParaRPr>
          </a:p>
          <a:p>
            <a:pPr algn="ctr"/>
            <a:endParaRPr lang="uk-UA" sz="1600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uk-UA" b="1" cap="all" dirty="0">
              <a:ln/>
              <a:solidFill>
                <a:schemeClr val="accent4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>
              <a:ln/>
              <a:solidFill>
                <a:srgbClr val="D0BF20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>
                <a:ln/>
                <a:solidFill>
                  <a:schemeClr val="accent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accent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954107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</a:p>
          <a:p>
            <a:pPr algn="ctr"/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559307"/>
              </p:ext>
            </p:extLst>
          </p:nvPr>
        </p:nvGraphicFramePr>
        <p:xfrm>
          <a:off x="179512" y="1052736"/>
          <a:ext cx="8568953" cy="567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5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9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901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760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41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1.8.Особливості та правила продажу товарів</a:t>
                      </a:r>
                      <a:endParaRPr kumimoji="0" lang="uk-UA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№5. 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Дотримання правил торговельного обслуговування населення (розв’язування ситуацій)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340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№6 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Дотримання правил продажу продовольчих і непродовольчих товарів (розв’язування ситуацій)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841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1.10. Захист прав споживачів та контроль за діяльністю торговельних підприємств</a:t>
                      </a:r>
                      <a:endParaRPr kumimoji="0" lang="uk-UA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№7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Визначення заходів щодо захисту прав споживачів. Документальне оформлення обміну і повернення непродовольчих товарів (розв’язування ситуацій)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08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2.2. Організація і технологія складських операцій</a:t>
                      </a:r>
                      <a:endParaRPr kumimoji="0" lang="uk-UA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№8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Документальне оформлення приймання та відпуску товарів зі складу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635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954107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</a:p>
          <a:p>
            <a:pPr algn="ctr"/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276526"/>
              </p:ext>
            </p:extLst>
          </p:nvPr>
        </p:nvGraphicFramePr>
        <p:xfrm>
          <a:off x="179512" y="1052736"/>
          <a:ext cx="8568953" cy="49534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75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9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901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8864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41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4.3. Підвищення ефективності використання </a:t>
                      </a:r>
                      <a:endParaRPr kumimoji="0" lang="uk-UA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транспорту</a:t>
                      </a:r>
                      <a:endParaRPr kumimoji="0" lang="uk-UA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№9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Документальне оформлення перевезень й отримання товарів ( розв’язування ситуацій)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340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8419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08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2156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945719"/>
              </p:ext>
            </p:extLst>
          </p:nvPr>
        </p:nvGraphicFramePr>
        <p:xfrm>
          <a:off x="539552" y="1412775"/>
          <a:ext cx="8208912" cy="3034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146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3325"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з/п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Тема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>
                          <a:solidFill>
                            <a:srgbClr val="002060"/>
                          </a:solidFill>
                        </a:rPr>
                        <a:t>годин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32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1.1.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Роздрібна торгівельна мережа</a:t>
                      </a:r>
                      <a:r>
                        <a:rPr kumimoji="0"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Тема 1.2.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Улаштування роздрібних торгівельних підприємств</a:t>
                      </a:r>
                    </a:p>
                    <a:p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55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Тема1.8.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Особливості та правила продажу товарів</a:t>
                      </a:r>
                      <a:endParaRPr lang="uk-UA" sz="2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257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Організація перевезення вантажів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778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9768F1E-1E1D-4BC5-A341-5C28FEA26A89}"/>
              </a:ext>
            </a:extLst>
          </p:cNvPr>
          <p:cNvSpPr txBox="1"/>
          <p:nvPr/>
        </p:nvSpPr>
        <p:spPr>
          <a:xfrm>
            <a:off x="1457558" y="7275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132961"/>
              </p:ext>
            </p:extLst>
          </p:nvPr>
        </p:nvGraphicFramePr>
        <p:xfrm>
          <a:off x="395536" y="260648"/>
          <a:ext cx="8568952" cy="6174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0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492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521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42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Торгівля, як галузь народного господарства. Роздрібна торговельна мережа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34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Улаштування та технологічне планування роздрібних торгівельних підприємств. Торговельно-технологічні процеси.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087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Приймання товарів у магазині за кількістю та якістю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35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Розміщення та викладка товарів у торгівельному залі магазину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1844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 та методи продажу товарів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177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Поняття торгівельної діяльності та правила торгівельного обслуговування населення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Особливості та правила 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продажу товарів</a:t>
                      </a:r>
                    </a:p>
                    <a:p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1488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Організація праці в магазині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6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8794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118919"/>
              </p:ext>
            </p:extLst>
          </p:nvPr>
        </p:nvGraphicFramePr>
        <p:xfrm>
          <a:off x="395536" y="260648"/>
          <a:ext cx="8568952" cy="5328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3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0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45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1139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2400" baseline="0" dirty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618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87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Захист прав споживачів, контроль за діяльністю торгівельних підприємств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00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Товарні склади гуртових </a:t>
                      </a:r>
                      <a:r>
                        <a:rPr kumimoji="0" lang="uk-UA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підприємств,їх</a:t>
                      </a: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улаштування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00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Організація і технологія складських операцій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529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Поняття і класифікація тари. Організація обороту тари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3215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Види та роль транспорту в підприємствах торгівлі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Організація перевезення товарів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6006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dirty="0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Разом:</a:t>
                      </a: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42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911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0523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20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27623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tint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36D80-D737-4BE4-81E6-1276086F6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20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endParaRPr lang="uk-UA" sz="2000" dirty="0">
              <a:solidFill>
                <a:srgbClr val="7030A0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6D53A1-D353-45EE-8CF0-14B0EC4EB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97381"/>
          </a:xfrm>
          <a:solidFill>
            <a:schemeClr val="accent2">
              <a:lumMod val="50000"/>
            </a:schemeClr>
          </a:solidFill>
        </p:spPr>
        <p:txBody>
          <a:bodyPr>
            <a:normAutofit/>
          </a:bodyPr>
          <a:lstStyle/>
          <a:p>
            <a:pPr indent="0" algn="just" defTabSz="457200">
              <a:lnSpc>
                <a:spcPct val="100000"/>
              </a:lnSpc>
              <a:buNone/>
            </a:pPr>
            <a:r>
              <a:rPr lang="uk-UA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       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Оцінювання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здійснюється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4-бальною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шкалою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. </a:t>
            </a:r>
          </a:p>
          <a:p>
            <a:pPr indent="0" algn="just" defTabSz="457200">
              <a:lnSpc>
                <a:spcPct val="100000"/>
              </a:lnSpc>
              <a:buNone/>
            </a:pP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Робота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здобувача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освіти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заняттях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з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предмету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оцінюється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такими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критеріями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:</a:t>
            </a:r>
          </a:p>
          <a:p>
            <a:pPr indent="457200"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відмінно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високий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ґрунтовна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);</a:t>
            </a:r>
          </a:p>
          <a:p>
            <a:pPr indent="457200"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добре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високий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часткова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);</a:t>
            </a:r>
          </a:p>
          <a:p>
            <a:pPr indent="457200"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достатній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аргументація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);</a:t>
            </a:r>
          </a:p>
          <a:p>
            <a:pPr indent="457200"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–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(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низький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рівень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підготовки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відсутність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).</a:t>
            </a:r>
          </a:p>
          <a:p>
            <a:pPr indent="457200"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Оцінювання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результатів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практичних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занять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відбувається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такими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загальними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критеріями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:</a:t>
            </a:r>
          </a:p>
          <a:p>
            <a:pPr indent="457200"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-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відмінно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повністю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відповідь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обґрунтовано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висновки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та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пропозиції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аргументовано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і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належним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чином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</a:t>
            </a:r>
          </a:p>
          <a:p>
            <a:pPr indent="457200" algn="just" defTabSz="457200">
              <a:lnSpc>
                <a:spcPct val="100000"/>
              </a:lnSpc>
            </a:pP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-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добре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повністю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але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допущено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незначні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неточності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у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розрахунках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але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належного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80%;</a:t>
            </a:r>
          </a:p>
          <a:p>
            <a:pPr indent="457200" algn="just" defTabSz="457200">
              <a:lnSpc>
                <a:spcPct val="100000"/>
              </a:lnSpc>
            </a:pP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задовільно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–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завдання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виконано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70%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належного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;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менше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,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ніж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80%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за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умови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припущення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незначних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помилок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у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розрахунках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або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en-US" altLang="en-US" sz="1800" b="0" u="none" strike="noStrike" dirty="0" err="1">
                <a:uFillTx/>
                <a:latin typeface="Times New Roman" panose="02020603050405020304"/>
                <a:ea typeface="Times New Roman" panose="02020603050405020304"/>
              </a:rPr>
              <a:t>оформленні</a:t>
            </a:r>
            <a:r>
              <a:rPr lang="en-US" altLang="en-US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.</a:t>
            </a:r>
            <a:r>
              <a:rPr lang="uk-UA" sz="1800" b="0" u="none" strike="noStrike" dirty="0">
                <a:uFillTx/>
                <a:latin typeface="Times New Roman" panose="02020603050405020304"/>
                <a:ea typeface="Times New Roman" panose="02020603050405020304"/>
              </a:rPr>
              <a:t>	</a:t>
            </a:r>
            <a:endParaRPr lang="uk-UA" sz="1800" b="0" u="none" strike="noStrike" dirty="0">
              <a:uFillTx/>
              <a:latin typeface="Arial" panose="020B0604020202020204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18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Ї ОЦІНЮВАННЯ</a:t>
            </a:r>
            <a:endParaRPr lang="uk-UA" sz="1800" dirty="0">
              <a:solidFill>
                <a:srgbClr val="7030A0"/>
              </a:solidFill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uk-UA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5799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tint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36D80-D737-4BE4-81E6-1276086F6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92088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marL="0" algn="ctr">
              <a:spcBef>
                <a:spcPts val="0"/>
              </a:spcBef>
              <a:defRPr/>
            </a:pPr>
            <a:r>
              <a:rPr lang="uk-UA" sz="20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КРИТЕРІЇ ОЦІНЮВАННЯ</a:t>
            </a:r>
            <a:br>
              <a:rPr lang="uk-UA" sz="2000" dirty="0">
                <a:solidFill>
                  <a:srgbClr val="7030A0"/>
                </a:solidFill>
              </a:rPr>
            </a:br>
            <a:endParaRPr lang="uk-UA" sz="2000" dirty="0">
              <a:solidFill>
                <a:srgbClr val="7030A0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6D53A1-D353-45EE-8CF0-14B0EC4EB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93325"/>
          </a:xfrm>
          <a:solidFill>
            <a:schemeClr val="accent2">
              <a:lumMod val="5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 defTabSz="457200">
              <a:lnSpc>
                <a:spcPct val="100000"/>
              </a:lnSpc>
            </a:pPr>
            <a:r>
              <a:rPr lang="en-US" altLang="en-US" sz="1800" u="none" strike="noStrike" dirty="0" err="1">
                <a:uFillTx/>
                <a:latin typeface="Arial" panose="020B0604020202020204"/>
              </a:rPr>
              <a:t>Оцінка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семінарське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заняття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виставляється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відповідно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до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наступних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критеріїв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: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sng" strike="noStrike" dirty="0" err="1">
                <a:uFillTx/>
                <a:latin typeface="Arial" panose="020B0604020202020204"/>
              </a:rPr>
              <a:t>Оцінка</a:t>
            </a:r>
            <a:r>
              <a:rPr lang="en-US" altLang="en-US" sz="1800" b="1" u="sng" strike="noStrike" dirty="0">
                <a:uFillTx/>
                <a:latin typeface="Arial" panose="020B0604020202020204"/>
              </a:rPr>
              <a:t> «</a:t>
            </a:r>
            <a:r>
              <a:rPr lang="en-US" altLang="en-US" sz="1800" b="1" u="sng" strike="noStrike" dirty="0" err="1">
                <a:uFillTx/>
                <a:latin typeface="Arial" panose="020B0604020202020204"/>
              </a:rPr>
              <a:t>відмінно</a:t>
            </a:r>
            <a:r>
              <a:rPr lang="en-US" altLang="en-US" sz="1800" b="1" u="sng" strike="noStrike" dirty="0">
                <a:uFillTx/>
                <a:latin typeface="Arial" panose="020B0604020202020204"/>
              </a:rPr>
              <a:t>» 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-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виставляється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якщо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тестуванні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здобувач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освіти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відповів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правильно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90 і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більше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відсотків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тестових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завдань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;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відповідях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запитання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чи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під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час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дискусії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здобувач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освіти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виявив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всебічні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систематизовані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глибокі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знання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програмного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матеріалу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знання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основних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і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додаткових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джерел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інформації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передбачених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програмою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рівні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творчого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використання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. 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sng" strike="noStrike" dirty="0" err="1">
                <a:uFillTx/>
                <a:latin typeface="Arial" panose="020B0604020202020204"/>
              </a:rPr>
              <a:t>Оцінка</a:t>
            </a:r>
            <a:r>
              <a:rPr lang="en-US" altLang="en-US" sz="1800" b="1" u="sng" strike="noStrike" dirty="0">
                <a:uFillTx/>
                <a:latin typeface="Arial" panose="020B0604020202020204"/>
              </a:rPr>
              <a:t> «</a:t>
            </a:r>
            <a:r>
              <a:rPr lang="en-US" altLang="en-US" sz="1800" b="1" u="sng" strike="noStrike" dirty="0" err="1">
                <a:uFillTx/>
                <a:latin typeface="Arial" panose="020B0604020202020204"/>
              </a:rPr>
              <a:t>добре</a:t>
            </a:r>
            <a:r>
              <a:rPr lang="en-US" altLang="en-US" sz="1800" b="1" u="sng" strike="noStrike" dirty="0">
                <a:uFillTx/>
                <a:latin typeface="Arial" panose="020B0604020202020204"/>
              </a:rPr>
              <a:t>»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-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виставляється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якщо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тестуванні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здобувач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освіти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відповів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правильно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65-89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відсотків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тестових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завдань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;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відповіді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запитання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здобувач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освіти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виявив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повне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знання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програмного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матеріалу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обсягом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що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необхідний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для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подальшого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навчання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і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роботи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успішне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виконання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завдань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і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освоєння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основної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літератури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передбаченої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програмою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рівні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аналітичного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відтворення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.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Здобувач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освіти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виявляє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безумовне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знання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і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розуміння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матеріалу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проте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зовсім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повно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відповідає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запитання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припускається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неточностей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.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sng" strike="noStrike" dirty="0" err="1">
                <a:uFillTx/>
                <a:latin typeface="Arial" panose="020B0604020202020204"/>
              </a:rPr>
              <a:t>Оцінка</a:t>
            </a:r>
            <a:r>
              <a:rPr lang="en-US" altLang="en-US" sz="1800" b="1" u="sng" strike="noStrike" dirty="0">
                <a:uFillTx/>
                <a:latin typeface="Arial" panose="020B0604020202020204"/>
              </a:rPr>
              <a:t> «</a:t>
            </a:r>
            <a:r>
              <a:rPr lang="en-US" altLang="en-US" sz="1800" b="1" u="sng" strike="noStrike" dirty="0" err="1">
                <a:uFillTx/>
                <a:latin typeface="Arial" panose="020B0604020202020204"/>
              </a:rPr>
              <a:t>задовільно</a:t>
            </a:r>
            <a:r>
              <a:rPr lang="en-US" altLang="en-US" sz="1800" b="1" u="sng" strike="noStrike" dirty="0">
                <a:uFillTx/>
                <a:latin typeface="Arial" panose="020B0604020202020204"/>
              </a:rPr>
              <a:t>» 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-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виставляється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якщо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тестуванні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здобувач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освіти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відповів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правильно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40-64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відсотки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тестових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завдань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;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відповіді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запитання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здобувач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освіти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виявив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повне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знання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основного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програмного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матеріалу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обсягом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що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необхідний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для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подальшого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навчання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і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роботи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здатність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упоратися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з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виконанням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завдань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передбачених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програмою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рівні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репродуктивного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відтворення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припускається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неточностей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.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800" b="1" u="sng" strike="noStrike" dirty="0" err="1">
                <a:uFillTx/>
                <a:latin typeface="Arial" panose="020B0604020202020204"/>
              </a:rPr>
              <a:t>Оцінка</a:t>
            </a:r>
            <a:r>
              <a:rPr lang="en-US" altLang="en-US" sz="1800" b="1" u="sng" strike="noStrike" dirty="0">
                <a:uFillTx/>
                <a:latin typeface="Arial" panose="020B0604020202020204"/>
              </a:rPr>
              <a:t> «</a:t>
            </a:r>
            <a:r>
              <a:rPr lang="en-US" altLang="en-US" sz="1800" b="1" u="sng" strike="noStrike" dirty="0" err="1">
                <a:uFillTx/>
                <a:latin typeface="Arial" panose="020B0604020202020204"/>
              </a:rPr>
              <a:t>незадовільно</a:t>
            </a:r>
            <a:r>
              <a:rPr lang="en-US" altLang="en-US" sz="1800" b="1" u="sng" strike="noStrike" dirty="0">
                <a:uFillTx/>
                <a:latin typeface="Arial" panose="020B0604020202020204"/>
              </a:rPr>
              <a:t>» 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-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виставляється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якщо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тестуванні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здобувач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освіти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відповів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правильно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менше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ніж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40 і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більше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відсотків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тестових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завдань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;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відповіді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запитання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здобувач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освіти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виявив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серйозні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прогалини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в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знаннях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основного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матеріалу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припустився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принципових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помилок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виконанні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завдання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рівні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нижче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репродуктивного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відтворення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,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не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може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проаналізувати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певні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явища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чи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процеси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.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800" u="sng" strike="noStrike" dirty="0" err="1">
                <a:uFillTx/>
                <a:latin typeface="Arial" panose="020B0604020202020204"/>
              </a:rPr>
              <a:t>Оцінка</a:t>
            </a:r>
            <a:r>
              <a:rPr lang="en-US" altLang="en-US" sz="1800" u="sng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sng" strike="noStrike" dirty="0" err="1">
                <a:uFillTx/>
                <a:latin typeface="Arial" panose="020B0604020202020204"/>
              </a:rPr>
              <a:t>за</a:t>
            </a:r>
            <a:r>
              <a:rPr lang="en-US" altLang="en-US" sz="1800" u="sng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sng" strike="noStrike" dirty="0" err="1">
                <a:uFillTx/>
                <a:latin typeface="Arial" panose="020B0604020202020204"/>
              </a:rPr>
              <a:t>атестацію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є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середнім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арифметичним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оцінок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всі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практичні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та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семестрові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заняття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даного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розділу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(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розділів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). </a:t>
            </a:r>
          </a:p>
          <a:p>
            <a:pPr algn="just" defTabSz="457200">
              <a:lnSpc>
                <a:spcPct val="100000"/>
              </a:lnSpc>
            </a:pPr>
            <a:r>
              <a:rPr lang="en-US" altLang="en-US" sz="1800" u="sng" strike="noStrike" dirty="0" err="1">
                <a:uFillTx/>
                <a:latin typeface="Arial" panose="020B0604020202020204"/>
              </a:rPr>
              <a:t>Оцінка</a:t>
            </a:r>
            <a:r>
              <a:rPr lang="en-US" altLang="en-US" sz="1800" u="sng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sng" strike="noStrike" dirty="0" err="1">
                <a:uFillTx/>
                <a:latin typeface="Arial" panose="020B0604020202020204"/>
              </a:rPr>
              <a:t>на</a:t>
            </a:r>
            <a:r>
              <a:rPr lang="en-US" altLang="en-US" sz="1800" u="sng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sng" strike="noStrike" dirty="0" err="1">
                <a:uFillTx/>
                <a:latin typeface="Arial" panose="020B0604020202020204"/>
              </a:rPr>
              <a:t>семестр</a:t>
            </a:r>
            <a:r>
              <a:rPr lang="en-US" altLang="en-US" sz="1800" u="sng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(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залік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) є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середнім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арифметичним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усіх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атестацій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за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 </a:t>
            </a:r>
            <a:r>
              <a:rPr lang="en-US" altLang="en-US" sz="1800" u="none" strike="noStrike" dirty="0" err="1">
                <a:uFillTx/>
                <a:latin typeface="Arial" panose="020B0604020202020204"/>
              </a:rPr>
              <a:t>семестр</a:t>
            </a:r>
            <a:r>
              <a:rPr lang="en-US" altLang="en-US" sz="1800" u="none" strike="noStrike" dirty="0">
                <a:uFillTx/>
                <a:latin typeface="Arial" panose="020B0604020202020204"/>
              </a:rPr>
              <a:t>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1800" b="1" u="none" strike="noStrike" dirty="0">
                <a:solidFill>
                  <a:schemeClr val="accent2">
                    <a:lumMod val="50000"/>
                  </a:schemeClr>
                </a:solidFill>
                <a:uFillTx/>
                <a:latin typeface="Times New Roman" panose="02020603050405020304"/>
                <a:ea typeface="DejaVu Sans"/>
              </a:rPr>
              <a:t>ОЦІНЮВАННЯ</a:t>
            </a:r>
            <a:endParaRPr lang="uk-UA" sz="1800" dirty="0">
              <a:solidFill>
                <a:srgbClr val="7030A0"/>
              </a:solidFill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uk-UA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421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188640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 ІНФОРМАЦІЙНІ  ДЖЕРЕЛА: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442DD1-6504-4AEF-B02C-223D66F2F203}"/>
              </a:ext>
            </a:extLst>
          </p:cNvPr>
          <p:cNvSpPr txBox="1"/>
          <p:nvPr/>
        </p:nvSpPr>
        <p:spPr>
          <a:xfrm>
            <a:off x="251520" y="620688"/>
            <a:ext cx="8712968" cy="6242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1200" b="1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Нормативно-правова база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/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uk-UA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Clr>
                <a:srgbClr val="000000"/>
              </a:buClr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Конституція України : Прийнята на п’ятій сесії Верховної Ради України 28 червня 1996// Хрінком №23,1996.</a:t>
            </a:r>
          </a:p>
          <a:p>
            <a:pPr lvl="0" algn="just">
              <a:lnSpc>
                <a:spcPct val="115000"/>
              </a:lnSpc>
              <a:buClr>
                <a:srgbClr val="000000"/>
              </a:buClr>
            </a:pPr>
            <a:r>
              <a:rPr lang="uk-UA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 захист прав споживачів : Закон України від 15 грудня 1996 року за №3682-</a:t>
            </a: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XII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// Урядовий кур’єр,№56.</a:t>
            </a:r>
          </a:p>
          <a:p>
            <a:pPr lvl="0" algn="just">
              <a:lnSpc>
                <a:spcPct val="115000"/>
              </a:lnSpc>
              <a:buClr>
                <a:srgbClr val="000000"/>
              </a:buClr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3.Порядок провадження торговельної діяльності та правила торговельного обслуговування населення : Постанова Кабінету Міністрів України від 15 червня 2006р.№ 833.</a:t>
            </a:r>
          </a:p>
          <a:p>
            <a:pPr lvl="0" algn="just">
              <a:lnSpc>
                <a:spcPct val="115000"/>
              </a:lnSpc>
              <a:buClr>
                <a:srgbClr val="000000"/>
              </a:buClr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4.Про затвердження правил роздрібної торгівлі алкогольними напоями : Постанова Кабінету Міністрів України від 30 липня 1996 року за № 854</a:t>
            </a:r>
          </a:p>
          <a:p>
            <a:pPr lvl="0" algn="just">
              <a:buClr>
                <a:srgbClr val="000000"/>
              </a:buClr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5.Інструкція “Про порядок приймання продукції виробничо- технічного призначення і товарів народного споживання за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кількіктю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“( П-6 ).</a:t>
            </a:r>
          </a:p>
          <a:p>
            <a:pPr lvl="0" algn="just">
              <a:buClr>
                <a:srgbClr val="000000"/>
              </a:buClr>
            </a:pPr>
            <a:r>
              <a:rPr lang="uk-UA" sz="1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Інструкція “Про порядок приймання продукції виробничо- технічного призначення і товарів народного споживання за якістю “( П-7 ).</a:t>
            </a:r>
          </a:p>
          <a:p>
            <a:pPr algn="ctr">
              <a:spcAft>
                <a:spcPts val="800"/>
              </a:spcAft>
            </a:pPr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Основна література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Апопій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В., Міщук І. П., Рудницький С. І., Хом’як Ю. М. Теорія та практика торговельного обслуговування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/ В. В.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Апопій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І. П. Міщук, С. І. Рудницький, Ю. М. Хом’як. – Київ : Центр навчальної літератури, 2019. – 496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Балджи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М. Д.,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Допіра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І. А.,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Однолько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 О. Економіка та організація торгівлі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/ М. Д.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Балджи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І. А.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Допіра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В. О.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Однолько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Київ : Кондор-видавництво, 2017. – 368с.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Бозуленко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Я.Організація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торгівлі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[для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вищ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.] / О. Я.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Бозуленко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Чернівці : ЧТЕІ КНТЕУ, 2021. – 240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Краус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К. М.,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Краус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Н. М.,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Манжура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В.Електронна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комерція та інтернет-торгівля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.-метод.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/ К. М.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Краус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Н. М.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Краус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О. В.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Манжура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– Київ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Аграр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Медіа Груп, 2021. – 454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Міщук І. П.,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Ребицький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В., Рудницький С.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І.Організація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торгівлі : підручник ; вид., перероб. та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/ за ред. В. В.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Апопія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І. П. Міщук, В.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Ребицький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С. І. Рудницький. – Київ : Центр навчальної літератури, 2019. – 632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Саркісян Л. Г., Козакова О. Б. Технологія торговельних процесів :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/ Л. Г. Саркісян, О. Б. Козакова. – Київ : Центр учбової літератури, 2019. – 296 с.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uk-UA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Інформаційні ресурси в Інтернеті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Світова організація торгівлі. – режим доступу: mfa.gov.ua/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ua</a:t>
            </a: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organizations</a:t>
            </a:r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uk-UA" sz="12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wto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 Оптова торгівля в Україні – режим доступу https://knute.edu.ua/file/MjExMzA=/6b7971db8f52ec0ad2a2f97583533a77.pdf3</a:t>
            </a:r>
            <a:endParaRPr lang="uk-UA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256431"/>
              </p:ext>
            </p:extLst>
          </p:nvPr>
        </p:nvGraphicFramePr>
        <p:xfrm>
          <a:off x="107504" y="188430"/>
          <a:ext cx="8712967" cy="6669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04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02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Галузь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знань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07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Управління</a:t>
                      </a:r>
                      <a:r>
                        <a:rPr lang="ru-RU" sz="180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та </a:t>
                      </a:r>
                      <a:r>
                        <a:rPr lang="ru-RU" sz="18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адміністрування</a:t>
                      </a:r>
                      <a:endParaRPr lang="uk-UA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Спеціальність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lain" startAt="76"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ПІДПРИЄМНИЦТВО ТА ТОРГІВЛЯ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професійна програма 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ПІДПРИЄМНИЦТВО, ТОРГІВЛЯ ТА БІРЖОВА ДІЯЛЬНІСТЬ</a:t>
                      </a:r>
                    </a:p>
                    <a:p>
                      <a:pPr algn="ctr"/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</a:p>
                    <a:p>
                      <a:pPr algn="l"/>
                      <a:r>
                        <a:rPr lang="uk-UA" sz="1600" b="1" i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готельно</a:t>
                      </a:r>
                      <a:r>
                        <a:rPr lang="uk-UA" sz="1600" b="1" i="1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– ресторанного бізнесу та підприємництва</a:t>
                      </a:r>
                      <a:endParaRPr lang="uk-UA" sz="1600" b="1" i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Освітньо-</a:t>
                      </a:r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професійний ступінь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фаховий молодший бакалавр</a:t>
                      </a:r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kern="1200" baseline="300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обов’язковий</a:t>
                      </a:r>
                      <a:endParaRPr lang="uk-UA" sz="20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uk-UA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Мова викладання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українська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Кількість кредитів ЄКТС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3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Розподіл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за видами занять та годинами </a:t>
                      </a:r>
                      <a:r>
                        <a:rPr lang="ru-RU" b="1" dirty="0" err="1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навчання</a:t>
                      </a:r>
                      <a:r>
                        <a:rPr lang="ru-RU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</a:t>
                      </a:r>
                      <a:endParaRPr lang="uk-UA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uk-UA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48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24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</a:t>
                      </a:r>
                    </a:p>
                    <a:p>
                      <a:pPr algn="ctr"/>
                      <a:r>
                        <a:rPr lang="uk-UA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Форма підсумкового контролю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залік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7FB47E8-E4D5-4348-A5E8-0B3C46179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3"/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  <a:ln>
            <a:gradFill flip="none" rotWithShape="1">
              <a:gsLst>
                <a:gs pos="0">
                  <a:srgbClr val="4D743D"/>
                </a:gs>
                <a:gs pos="0">
                  <a:schemeClr val="accent4">
                    <a:lumMod val="5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13500000" scaled="1"/>
              <a:tileRect/>
            </a:gradFill>
          </a:ln>
        </p:spPr>
        <p:txBody>
          <a:bodyPr>
            <a:noAutofit/>
          </a:bodyPr>
          <a:lstStyle/>
          <a:p>
            <a:pPr algn="just"/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 useBgFill="1">
        <p:nvSpPr>
          <p:cNvPr id="4" name="Прямоугольник 3"/>
          <p:cNvSpPr/>
          <p:nvPr/>
        </p:nvSpPr>
        <p:spPr>
          <a:xfrm>
            <a:off x="179512" y="116632"/>
            <a:ext cx="8936717" cy="6140014"/>
          </a:xfrm>
          <a:prstGeom prst="rect">
            <a:avLst/>
          </a:prstGeom>
          <a:ln>
            <a:solidFill>
              <a:schemeClr val="accent4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Мета: </a:t>
            </a:r>
            <a:r>
              <a:rPr lang="uk-UA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здобувача освіти теоретичних і практичних навичок з питань організації і технології торговельно-технологічних процесів ( як на рівні окремого підприємства так і в галузі в цілому), спрямованих на вдосконалення комерційної діяльності торговельних підприємств, що функціонують на внутрішньому споживчому ринку України.</a:t>
            </a:r>
          </a:p>
          <a:p>
            <a:pPr algn="just"/>
            <a:r>
              <a:rPr lang="uk-UA" b="1" i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Завдання: </a:t>
            </a:r>
            <a:r>
              <a:rPr lang="uk-UA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набуття здобувачем освіти глибоких теоретичних знань з організації торгівлі на сучасному етапі, розуміння економічної політики України щодо покращення торговельного обслуговування населення, оволодінні  знаннями щодо видів та улаштування роздрібних торговельних підприємств, товарних складів оптових підприємств, організації торговельно-технологічного процесу на роздрібних і оптових підприємствах торгівлі, технології тарних операцій та організації перевезення вантажів.</a:t>
            </a:r>
          </a:p>
          <a:p>
            <a:pPr algn="just"/>
            <a:r>
              <a:rPr lang="uk-UA" sz="1800" b="1" i="1" dirty="0"/>
              <a:t> </a:t>
            </a:r>
            <a:br>
              <a:rPr lang="uk-UA" sz="1800" b="1" i="1" dirty="0"/>
            </a:br>
            <a:endParaRPr lang="uk-UA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</a:t>
            </a:r>
            <a:r>
              <a:rPr lang="uk-UA" sz="1800" spc="-4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результаті</a:t>
            </a:r>
            <a:r>
              <a:rPr lang="uk-UA" sz="1800" spc="6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вивчення</a:t>
            </a:r>
            <a:r>
              <a:rPr lang="uk-UA" sz="1800" spc="-3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освітнього компонента</a:t>
            </a:r>
            <a:r>
              <a:rPr lang="uk-UA" sz="1800" spc="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здобувач освіти</a:t>
            </a:r>
            <a:r>
              <a:rPr lang="uk-UA" sz="1800" spc="-6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повинен отримати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загальні компетентності: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563245" algn="l"/>
              </a:tabLs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3К 3. Здатність застосовувати знання у практичних ситуаціях.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563245" algn="l"/>
              </a:tabLs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 9. Здатність володіння навичками міжособистісної взаємодії, вміння працювати в команді, налагоджувати контакт з різними за віком, характером і статусом людьми.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tint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36D80-D737-4BE4-81E6-1276086F6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37626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indent="450215">
              <a:lnSpc>
                <a:spcPct val="150000"/>
              </a:lnSpc>
              <a:spcAft>
                <a:spcPts val="800"/>
              </a:spcAft>
              <a:tabLst>
                <a:tab pos="563245" algn="l"/>
              </a:tabLst>
            </a:pPr>
            <a:br>
              <a:rPr lang="uk-UA" sz="2000" b="1" i="1" dirty="0">
                <a:solidFill>
                  <a:schemeClr val="bg2"/>
                </a:solidFill>
              </a:rPr>
            </a:br>
            <a:br>
              <a:rPr lang="uk-UA" sz="1600" b="1" i="1" dirty="0">
                <a:solidFill>
                  <a:schemeClr val="bg2"/>
                </a:solidFill>
              </a:rPr>
            </a:br>
            <a:br>
              <a:rPr lang="uk-UA" b="1" i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</a:br>
            <a:endParaRPr lang="uk-UA" b="1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6D53A1-D353-45EE-8CF0-14B0EC4EB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73445"/>
          </a:xfrm>
          <a:solidFill>
            <a:schemeClr val="accent2">
              <a:lumMod val="5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uk-UA" sz="1800" b="1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спеціальні компетентності:</a:t>
            </a:r>
            <a:r>
              <a:rPr lang="uk-UA" sz="1800" b="1" spc="5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2. Здатність обирати та використовувати відповідні методи, інструментарій для обґрунтування рішень щодо діяльності підприємства.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4. Здатність визначати характеристики товарів і послуг у підприємницькій та торговельній діяльності.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6. Здатність виконувати професійні завдання з організації діяльності підприємницьких та торговельних структур.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11. Здатність формувати інформаційне середовище щодо якості і безпечності товарів, товарної асортиментної структури, правового поля здійснення торговельно-технологічних процесів.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12. Вміння визначати відповідність якості товарів, тари, послуг вимогам законодавчо-правових актів.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13. Здатність здійснення науково-пошукової та дослідницької діяльності.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14. Здатність застосовувати отримані нові знання й практичні навички для розв’язання комплексних проблем у сфері професійної діяльності, адаптувати їх до умов змінного середовища.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  <a:tabLst>
                <a:tab pos="4612640" algn="r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15. Здатність аналізувати стан, тенденції та напрями розвитку ринку товарів та послуг на регіональному та національному рівнях.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 16. Здатність до професійного самовдосконалення, самоосвіти в умовах мінливого середовища та підвищення рівня кваліфікації відповідно до потреб ринку праці 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buNone/>
            </a:pPr>
            <a:br>
              <a:rPr lang="uk-UA" sz="2400" b="1" i="1" dirty="0"/>
            </a:br>
            <a:br>
              <a:rPr lang="uk-UA" sz="3200" b="1" i="1" dirty="0">
                <a:solidFill>
                  <a:schemeClr val="bg2"/>
                </a:solidFill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1016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tint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36D80-D737-4BE4-81E6-1276086F6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37626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indent="450215">
              <a:lnSpc>
                <a:spcPct val="150000"/>
              </a:lnSpc>
              <a:spcAft>
                <a:spcPts val="800"/>
              </a:spcAft>
              <a:tabLst>
                <a:tab pos="563245" algn="l"/>
              </a:tabLst>
            </a:pPr>
            <a:br>
              <a:rPr lang="uk-UA" sz="2000" b="1" i="1" dirty="0">
                <a:solidFill>
                  <a:schemeClr val="bg2"/>
                </a:solidFill>
              </a:rPr>
            </a:br>
            <a:br>
              <a:rPr lang="uk-UA" sz="1600" b="1" i="1" dirty="0">
                <a:solidFill>
                  <a:schemeClr val="bg2"/>
                </a:solidFill>
              </a:rPr>
            </a:br>
            <a:br>
              <a:rPr lang="uk-UA" b="1" i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</a:br>
            <a:endParaRPr lang="uk-UA" b="1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6D53A1-D353-45EE-8CF0-14B0EC4EB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73445"/>
          </a:xfrm>
          <a:solidFill>
            <a:schemeClr val="accent2">
              <a:lumMod val="50000"/>
            </a:schemeClr>
          </a:solidFill>
        </p:spPr>
        <p:txBody>
          <a:bodyPr>
            <a:normAutofit fontScale="85000" lnSpcReduction="20000"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uk-UA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Загальні та спеціальні компетентності відповідають таким результатам навчання :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РН2. Застосовувати знання, розуміння закономірностей та сучасних досягнень у підприємницькій та торговельній діяльності із професійною метою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РН7. Застосувати всебічні спеціалізовані емпіричні й теоретичні знання у сфері підприємництва та торговельної діяльності для подальшого використання у практичній діяльності.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РН8. Володіти методами й інструментарієм для підготовки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проєктів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управлінських рішень щодо створення й функціонування підприємницьких та торговельних структур.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РН10. Визначати характеристику товарів і послуг у підприємницькій та торговельній діяльності за допомогою сучасних методів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РН12 Уміти виконувати професійні завдання з організації діяльності підприємницьких та торговельних структур.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РН18. Використовувати отримані знання й уміння для реалізації заходів щодо збереження навколишнього природного середовища, здійснення безпечної та соціально відповідальної діяльності підприємницьких та торговельних структур на основі наукових цінностей і досягнень суспільства.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РН19. Розробляти і втілювати заходи, спрямовані на забезпечення ефективності технології торговельних процесів.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4008" indent="0">
              <a:buNone/>
            </a:pPr>
            <a:br>
              <a:rPr lang="uk-UA" sz="3200" b="1" i="1" dirty="0">
                <a:solidFill>
                  <a:schemeClr val="bg2"/>
                </a:solidFill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1676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tint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736D80-D737-4BE4-81E6-1276086F6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2376264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indent="450215">
              <a:lnSpc>
                <a:spcPct val="150000"/>
              </a:lnSpc>
              <a:spcAft>
                <a:spcPts val="800"/>
              </a:spcAft>
              <a:tabLst>
                <a:tab pos="563245" algn="l"/>
              </a:tabLst>
            </a:pPr>
            <a:br>
              <a:rPr lang="uk-UA" sz="2000" b="1" i="1" dirty="0">
                <a:solidFill>
                  <a:schemeClr val="bg2"/>
                </a:solidFill>
              </a:rPr>
            </a:br>
            <a:br>
              <a:rPr lang="uk-UA" sz="1600" b="1" i="1" dirty="0">
                <a:solidFill>
                  <a:schemeClr val="bg2"/>
                </a:solidFill>
              </a:rPr>
            </a:br>
            <a:br>
              <a:rPr lang="uk-UA" b="1" i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</a:br>
            <a:endParaRPr lang="uk-UA" b="1" dirty="0">
              <a:solidFill>
                <a:schemeClr val="accent4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6D53A1-D353-45EE-8CF0-14B0EC4EB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73445"/>
          </a:xfrm>
          <a:solidFill>
            <a:schemeClr val="accent2">
              <a:lumMod val="50000"/>
            </a:schemeClr>
          </a:solidFill>
        </p:spPr>
        <p:txBody>
          <a:bodyPr>
            <a:normAutofit fontScale="77500" lnSpcReduction="20000"/>
          </a:bodyPr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uk-UA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600"/>
              </a:spcAft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При вивченні освітнього компонента «Організації торгівлі» здобувачі освіти повинні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знати :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законодавчі акти та нормативно-правові документи, що регламентують організацію і технологію торговельних процесів; 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принципи, методи та форми організації торгівлі на оптовому й роздрібному ринку;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види торговельних підприємств;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види роздрібної та оптової торговельної мережі;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операції торгово-технологічних процесів у магазині та на складі; 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 розміщення товарів у торговельній залі;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заняття торговельною діяльністю та правила торговельного 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обслуговування населення;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правила продажу продовольчих та непродовольчих товарів;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напрями регулювання ринку праці;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організацію приймання, зберігання та повернення тари;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перевезення вантажів окремими видами транспорту;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організацію транспортно-експедиційних операцій.              </a:t>
            </a:r>
          </a:p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uk-UA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вміти :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керуватися у своїй діяльності законодавчими актами та нормативно-правовими документами ;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планувати та організовувати торговельні процеси, управляти асортиментом товарів і системою постачання; 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здійснювати аналіз і контроль результатів торговельної діяльності;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застосовувати набуті знання й навички для підвищення ефективності роботи підприємств торгівлі.</a:t>
            </a:r>
          </a:p>
          <a:p>
            <a:pPr marL="64008" indent="0">
              <a:buNone/>
            </a:pPr>
            <a:br>
              <a:rPr lang="uk-UA" sz="3200" b="1" i="1" dirty="0">
                <a:solidFill>
                  <a:schemeClr val="bg2"/>
                </a:solidFill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2431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614782"/>
              </p:ext>
            </p:extLst>
          </p:nvPr>
        </p:nvGraphicFramePr>
        <p:xfrm>
          <a:off x="251520" y="905436"/>
          <a:ext cx="8496944" cy="5378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Торгівля, як галузь народного господарства. Роздрібна торговельна мережа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Улаштування та технологічне планування роздрібних торгівельних підприємств. Торговельно-технологічні процеси.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Приймання товарів у магазині за кількістю та якістю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Розміщення та викладка товарів у торгівельному залі магазину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 та методи продажу товарів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36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Поняття торгівельної діяльності та правила торгівельного обслуговування населення</a:t>
                      </a:r>
                    </a:p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Особливості та правила </a:t>
                      </a:r>
                    </a:p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продажу товарів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Організація праці в магазині</a:t>
                      </a: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uk-UA" sz="1800" b="1" dirty="0">
                          <a:solidFill>
                            <a:srgbClr val="7030A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лекції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150731"/>
              </p:ext>
            </p:extLst>
          </p:nvPr>
        </p:nvGraphicFramePr>
        <p:xfrm>
          <a:off x="251520" y="905436"/>
          <a:ext cx="8496944" cy="4246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Захист прав споживачів, контроль за діяльністю торгівельних підприємств</a:t>
                      </a:r>
                      <a:endParaRPr lang="uk-UA" sz="1600" b="1" dirty="0">
                        <a:solidFill>
                          <a:schemeClr val="bg2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>
                          <a:solidFill>
                            <a:schemeClr val="bg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Товарні склади гуртових </a:t>
                      </a:r>
                      <a:r>
                        <a:rPr kumimoji="0" lang="uk-UA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підприємств,їх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улаштування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Організація і технологія складських операцій 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Поняття і класифікація тари. Організація обороту тари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Види та роль транспорту в підприємствах торгівлі</a:t>
                      </a:r>
                    </a:p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Організація перевезення товарів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4336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uk-UA" sz="1600" b="1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endParaRPr lang="uk-UA" sz="1800" dirty="0">
                        <a:solidFill>
                          <a:srgbClr val="7030A0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9664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260648"/>
            <a:ext cx="4572000" cy="954107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</a:p>
          <a:p>
            <a:pPr algn="ctr"/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4267576"/>
              </p:ext>
            </p:extLst>
          </p:nvPr>
        </p:nvGraphicFramePr>
        <p:xfrm>
          <a:off x="179512" y="1052736"/>
          <a:ext cx="8568953" cy="5292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26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9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9012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896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№ з/п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1" dirty="0">
                          <a:solidFill>
                            <a:srgbClr val="7030A0"/>
                          </a:solidFill>
                        </a:rPr>
                        <a:t>Тема: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rgbClr val="7030A0"/>
                          </a:solidFill>
                        </a:rPr>
                        <a:t>К-ть годин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41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1.1.Роздрібна торгівельна мережа</a:t>
                      </a:r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№1. 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Аналіз стану роздрібної торгівельної мережі регіону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>
                          <a:solidFill>
                            <a:srgbClr val="7030A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7892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1.2.Улаштування роздрібних торгівельних підприємств</a:t>
                      </a:r>
                      <a:endParaRPr kumimoji="0" lang="uk-UA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№2. 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Визначення ефективності використання торговельних площ магазинів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8419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1.4.Приймання,зберігання та підготовка товарів до продажу</a:t>
                      </a:r>
                      <a:endParaRPr kumimoji="0" lang="uk-UA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№3. 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Приймання товарів за кількістю та якістю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(розв’язування ситуацій)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693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4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 1.6.Форми та методи продажу товарів</a:t>
                      </a:r>
                      <a:endParaRPr kumimoji="0" lang="uk-UA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Практичне заняття №4. </a:t>
                      </a:r>
                    </a:p>
                    <a:p>
                      <a:r>
                        <a:rPr kumimoji="0" lang="uk-UA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Визначення раціональних форм та методів продажу товарів (розв’язування ситуацій)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+mn-lt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dirty="0">
                          <a:solidFill>
                            <a:srgbClr val="7030A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386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693</TotalTime>
  <Words>2296</Words>
  <Application>Microsoft Office PowerPoint</Application>
  <PresentationFormat>Екран (4:3)</PresentationFormat>
  <Paragraphs>311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Verdana</vt:lpstr>
      <vt:lpstr>Wingdings 2</vt:lpstr>
      <vt:lpstr>Яркая</vt:lpstr>
      <vt:lpstr>Організація  торгівлі </vt:lpstr>
      <vt:lpstr>Презентація PowerPoint</vt:lpstr>
      <vt:lpstr> </vt:lpstr>
      <vt:lpstr>   </vt:lpstr>
      <vt:lpstr>   </vt:lpstr>
      <vt:lpstr>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КРИТЕРІЇ ОЦІНЮВАННЯ</vt:lpstr>
      <vt:lpstr>КРИТЕРІЇ ОЦІНЮВАННЯ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Family</cp:lastModifiedBy>
  <cp:revision>62</cp:revision>
  <dcterms:created xsi:type="dcterms:W3CDTF">2024-02-06T17:10:51Z</dcterms:created>
  <dcterms:modified xsi:type="dcterms:W3CDTF">2025-09-29T13:03:10Z</dcterms:modified>
</cp:coreProperties>
</file>