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</p:sldMasterIdLst>
  <p:handoutMasterIdLst>
    <p:handoutMasterId r:id="rId14"/>
  </p:handoutMasterIdLst>
  <p:sldIdLst>
    <p:sldId id="256" r:id="rId4"/>
    <p:sldId id="262" r:id="rId5"/>
    <p:sldId id="263" r:id="rId6"/>
    <p:sldId id="264" r:id="rId7"/>
    <p:sldId id="265" r:id="rId8"/>
    <p:sldId id="267" r:id="rId9"/>
    <p:sldId id="266" r:id="rId10"/>
    <p:sldId id="257" r:id="rId11"/>
    <p:sldId id="260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78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963F-6D3B-497F-B290-598DE0D7DF7C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AE18-DCD3-4B17-A2CA-F45601760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3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71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9690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72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068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54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20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52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561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48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02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63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767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09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768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666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"/>
            <a:ext cx="9144000" cy="685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>
          <a:xfrm>
            <a:off x="-1736" y="12080"/>
            <a:ext cx="9145736" cy="6845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4AC259-EBD3-4477-8ED1-9C4E8D32F78F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2A7AED-A21E-4D0F-9788-8B3745BF0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>
          <a:xfrm>
            <a:off x="-1736" y="12080"/>
            <a:ext cx="9145736" cy="6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116" y="2693987"/>
            <a:ext cx="8201356" cy="1470025"/>
          </a:xfrm>
        </p:spPr>
        <p:txBody>
          <a:bodyPr>
            <a:noAutofit/>
          </a:bodyPr>
          <a:lstStyle/>
          <a:p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технологія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обслуговування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готелях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721A8-FE03-47A2-B14F-A7E485F78B81}"/>
              </a:ext>
            </a:extLst>
          </p:cNvPr>
          <p:cNvSpPr txBox="1"/>
          <p:nvPr/>
        </p:nvSpPr>
        <p:spPr>
          <a:xfrm>
            <a:off x="0" y="188640"/>
            <a:ext cx="882047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cap="all" dirty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ТЕРНОПІЛЬСЬКИЙ ФАХОВИЙ КОЛЕДЖ ХАРЧОВИХ ТЕХНОЛОГІЙ І ТОРГІВЛІ</a:t>
            </a:r>
          </a:p>
          <a:p>
            <a:pPr algn="ctr"/>
            <a:endParaRPr lang="uk-UA" sz="22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2200" b="1" cap="all" dirty="0">
              <a:ln/>
              <a:solidFill>
                <a:schemeClr val="tx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400" b="1" cap="all" dirty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СИЛАБУС</a:t>
            </a:r>
          </a:p>
          <a:p>
            <a:pPr algn="ctr"/>
            <a:endParaRPr lang="uk-UA" sz="2200" b="1" cap="all" dirty="0">
              <a:ln/>
              <a:solidFill>
                <a:schemeClr val="tx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200" b="1" cap="all" dirty="0" err="1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ОсвітнЬОГО</a:t>
            </a:r>
            <a:r>
              <a:rPr lang="uk-UA" sz="2200" b="1" cap="all" dirty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uk-UA" sz="2200" b="1" cap="all" dirty="0" err="1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компонентА</a:t>
            </a:r>
            <a:endParaRPr lang="uk-UA" sz="2200" b="1" cap="all" dirty="0">
              <a:ln/>
              <a:solidFill>
                <a:schemeClr val="tx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F85738-1417-43EE-99C4-DA6F5616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351424"/>
            <a:ext cx="3096344" cy="21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" name="AutoShape 14" descr="Бар-ресторан &quot;Оріон&quot;, Тернопіль, бульвар Симона Петлюри, 2 ᐈ послуги,  відгуки, адреса, карта, телефон | List.in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959E0-B75E-47F0-8288-72A012F34ED5}"/>
              </a:ext>
            </a:extLst>
          </p:cNvPr>
          <p:cNvSpPr txBox="1"/>
          <p:nvPr/>
        </p:nvSpPr>
        <p:spPr>
          <a:xfrm>
            <a:off x="1475656" y="1145857"/>
            <a:ext cx="674345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туризму: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М. І.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Камлик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/. – К.: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Атіка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2004. – 464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ДСТУ 4268:2003 «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ДСТУ 4269:2003 «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готелів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стандарт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Класифiкацiя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готелiв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ДСТУ 4269:2003  АА236341.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Бойко М. Г.,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Гопкало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 М.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К.: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нац. торг.-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ун-т, 2006. -448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Головко О.М., Кампов Н.С.,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Махлинець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С.С.,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Симочко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Г.В.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За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редакцією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М. Головко. -К.: Кондор-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2012,- 338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Кифяк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В.Ф.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Чернівці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Книги – ХХІ, 200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300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Круль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Г.Я.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К.: Центр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учбової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2011. – 368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Кузнєцова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Н.М.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ресторанного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Навч.посібник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проспілок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 туризму,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– 176 с.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Лук'янов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В.О.,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Мунін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Г.Б.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-ресторанного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К.: Кондор-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- 346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Мальська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М.П.,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Пандяк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І.Г.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Готельний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практика.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К.: Центр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учбової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2009.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Нечаюк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Л.І.,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Телеш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Н.О. Готельно-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ресторанний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менеджмент: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К.: Центр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2006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Пуцентейло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П.Р.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туристично-готельного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пос. – К.: Центр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учбової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2007. – 344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Роглєв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Х. Й.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менеджменту: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Кандор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2005. – 408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 Т.Г.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готелях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комплексах –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Альтерпрес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2009. – 447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Уніфіковані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За ред. проф. В.К. Федорченка. – К.: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школа, 200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237 с.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08BC-C163-4D6B-AB12-9990390FB22A}"/>
              </a:ext>
            </a:extLst>
          </p:cNvPr>
          <p:cNvSpPr txBox="1"/>
          <p:nvPr/>
        </p:nvSpPr>
        <p:spPr>
          <a:xfrm>
            <a:off x="2941634" y="295290"/>
            <a:ext cx="5518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ОСНОВНІ Й ДОПОМІЖНІ  ІНФОРМАЦІЙНІ  ДЖЕРЕЛА: </a:t>
            </a:r>
          </a:p>
        </p:txBody>
      </p:sp>
    </p:spTree>
    <p:extLst>
      <p:ext uri="{BB962C8B-B14F-4D97-AF65-F5344CB8AC3E}">
        <p14:creationId xmlns:p14="http://schemas.microsoft.com/office/powerpoint/2010/main" val="401472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3">
            <a:extLst>
              <a:ext uri="{FF2B5EF4-FFF2-40B4-BE49-F238E27FC236}">
                <a16:creationId xmlns:a16="http://schemas.microsoft.com/office/drawing/2014/main" id="{6E669BEB-EBF7-449C-9945-A110D9969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81379"/>
              </p:ext>
            </p:extLst>
          </p:nvPr>
        </p:nvGraphicFramePr>
        <p:xfrm>
          <a:off x="179512" y="109630"/>
          <a:ext cx="8784975" cy="66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5">
                <a:tc rowSpan="3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Галузь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знань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241 Готельно-ресторанна справа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Спеціальність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241</a:t>
                      </a:r>
                      <a:r>
                        <a:rPr lang="uk-UA" sz="18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Готельно-ресторанна справа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28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</a:t>
                      </a: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професійна програма 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Готельно-ресторанна справа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753">
                <a:tc rowSpan="7">
                  <a:txBody>
                    <a:bodyPr/>
                    <a:lstStyle/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Відділення</a:t>
                      </a:r>
                    </a:p>
                    <a:p>
                      <a:pPr algn="ctr"/>
                      <a:r>
                        <a:rPr lang="uk-UA" sz="1600" b="1" i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готельно</a:t>
                      </a:r>
                      <a:r>
                        <a:rPr lang="uk-UA" sz="1600" b="1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ресторанного бізнесу та підприємництва</a:t>
                      </a:r>
                      <a:endParaRPr lang="uk-UA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</a:t>
                      </a: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професійний ступінь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фаховий молодший бакалавр</a:t>
                      </a: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Статус освітнього компонента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основний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Мова викладання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українська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17">
                <a:tc vMerge="1">
                  <a:txBody>
                    <a:bodyPr/>
                    <a:lstStyle/>
                    <a:p>
                      <a:endParaRPr lang="uk-UA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Кількість кредитів ЄКТС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Розподіл</a:t>
                      </a:r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за видами занять та годинами </a:t>
                      </a:r>
                      <a:r>
                        <a:rPr lang="ru-RU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навчання</a:t>
                      </a:r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0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аудиторні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лекційні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практичні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семінарські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самостійна робота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158</a:t>
                      </a:r>
                    </a:p>
                    <a:p>
                      <a:r>
                        <a:rPr lang="uk-UA" dirty="0"/>
                        <a:t>80</a:t>
                      </a:r>
                    </a:p>
                    <a:p>
                      <a:r>
                        <a:rPr lang="uk-UA" dirty="0"/>
                        <a:t>44</a:t>
                      </a:r>
                    </a:p>
                    <a:p>
                      <a:r>
                        <a:rPr lang="uk-UA" dirty="0"/>
                        <a:t>34</a:t>
                      </a:r>
                    </a:p>
                    <a:p>
                      <a:r>
                        <a:rPr lang="uk-UA" dirty="0"/>
                        <a:t>82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Форма підсумкового контролю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екзамен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50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D2FD1F-F4B6-483E-977E-61D27B458086}"/>
              </a:ext>
            </a:extLst>
          </p:cNvPr>
          <p:cNvSpPr txBox="1"/>
          <p:nvPr/>
        </p:nvSpPr>
        <p:spPr>
          <a:xfrm>
            <a:off x="413917" y="24670"/>
            <a:ext cx="8478563" cy="1467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400" b="1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Метою </a:t>
            </a:r>
            <a:r>
              <a:rPr lang="ru-RU" sz="1400" b="1" i="1" dirty="0" err="1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освітнього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компонента </a:t>
            </a:r>
            <a:r>
              <a:rPr lang="uk-UA" sz="1400" b="1" i="1" dirty="0"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«Організація та технологія обслуговування в готелях» є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видами і порядком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прийманні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розміщенні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технологічними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нормативною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хронологією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циклів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поверхової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A39FB-9500-4942-A089-5A52B27F6207}"/>
              </a:ext>
            </a:extLst>
          </p:cNvPr>
          <p:cNvSpPr txBox="1"/>
          <p:nvPr/>
        </p:nvSpPr>
        <p:spPr>
          <a:xfrm>
            <a:off x="215516" y="1700808"/>
            <a:ext cx="8712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1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Предметом вивчення освітнього компонента</a:t>
            </a:r>
            <a:r>
              <a:rPr lang="uk-UA" sz="14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: «Організація та технологія обслуговування в готелях» є вивчення: еволюції підприємств індустрії гостинності; особливостей сфери готельного господарства і формування сучасної мережі її закладів як вагомої складової індустрії гостинності; класифікації засобів розміщення; досвіду функціонування сфери індустрії гостинності закордоном; принципів організації роботи та структури технологічних процесів, що здійснюються в закладах розміщення різного типу; сучасної організації роботи та технології готельних послуг; планування раціональної організації праці з використанням технічних норм часу; номенклатури існуючих послуг і сучасної матеріально-технічної бази для організації обслуговування гостей у готелях різних типів та форм власності; вивчення видів технологічних циклів основних технологічних процесів виробництва і споживання готельних послуг; нормативно-правового забезпечення галузі.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A0474-86D1-4416-8AA4-B762045B1994}"/>
              </a:ext>
            </a:extLst>
          </p:cNvPr>
          <p:cNvSpPr txBox="1"/>
          <p:nvPr/>
        </p:nvSpPr>
        <p:spPr>
          <a:xfrm>
            <a:off x="428572" y="4077072"/>
            <a:ext cx="51515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зв’язки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освітнього компоненту тісно пов’язане з іншими освітніми компонентами: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та маркетинг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ресторанного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«Організація та технологія обслуговування в закладах ресторанного господарства»,  «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Інформаційні системи та технології у готельному та ресторанному господарстві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інші.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C68B50-0FCA-4B8D-AAE8-CFB3322E4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05064"/>
            <a:ext cx="3214122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2DA9DC-49BB-473F-A820-B6D8478E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040" y="150612"/>
            <a:ext cx="2462416" cy="2171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9A381-8A4A-4769-A657-884BFC0262DC}"/>
              </a:ext>
            </a:extLst>
          </p:cNvPr>
          <p:cNvSpPr txBox="1"/>
          <p:nvPr/>
        </p:nvSpPr>
        <p:spPr>
          <a:xfrm>
            <a:off x="1115616" y="1301279"/>
            <a:ext cx="47441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9580" algn="just"/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90CF3-2DDE-479C-824F-3E37D03657D8}"/>
              </a:ext>
            </a:extLst>
          </p:cNvPr>
          <p:cNvSpPr txBox="1"/>
          <p:nvPr/>
        </p:nvSpPr>
        <p:spPr>
          <a:xfrm>
            <a:off x="107504" y="1844824"/>
            <a:ext cx="87849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1. Застосовувати нормативно-правові акти у професійній діяльності.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2.  Знати свої права як члена суспільства, цінності громадянського суспільства, верховенства права, прав і свобод людини і громадянина України. 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3. Пояснювати соціально-економічні явища та суспільно-економічні процеси у сфері обслуговування.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4. Спілкуватися державною та іноземною мовами у сфері професійної діяльності та міжособистісних комунікацій.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5. Застосовувати принципи соціальної відповідальності і громадської свідомості під час виконання професійних обов’язків.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6. Застосовувати навички </a:t>
            </a:r>
            <a:r>
              <a:rPr lang="uk-UA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клієнтоорієнтованого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сервісу у професійній діяльності.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7. Здійснювати пошук, оброблення та аналіз інформації з різних джерел для розв’язання професійних завдань.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8. Дотримуватися вимог охорони праці та протипожежної безпеки у закладах готельного та ресторанного господарства.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9. Здійснювати процес обслуговування споживачів у закладах готельного і ресторанного господарствах із використанням сучасних інформаційних, комунікаційних і сервісних технологій.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10. Застосовувати навички продуктивного спілкування зі споживачами ресторанних і готельних послуг у професійній діяльності.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11. Координувати роботу обслуговуючого персоналу відповідно до його посадових інструкцій.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12. Здійснювати підбір технологічного устаткування й обладнання для раціонального використання просторових і матеріальних ресурсів.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13. Оформлювати первинну облікову і технологічну документацію у професійній діяльності.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14. Контролювати якість продукції і послуг закладів готельного і ресторанного господарства.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7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A7EF57-E704-4C03-9A85-A41F9A128326}"/>
              </a:ext>
            </a:extLst>
          </p:cNvPr>
          <p:cNvSpPr txBox="1"/>
          <p:nvPr/>
        </p:nvSpPr>
        <p:spPr>
          <a:xfrm>
            <a:off x="1691680" y="188640"/>
            <a:ext cx="7092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У результаті навчання здобувач освіти повинен отримати загальні та спеціальні компетентності: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10A0B-AFC2-4496-80FE-B11B323FC155}"/>
              </a:ext>
            </a:extLst>
          </p:cNvPr>
          <p:cNvSpPr txBox="1"/>
          <p:nvPr/>
        </p:nvSpPr>
        <p:spPr>
          <a:xfrm>
            <a:off x="971600" y="1052736"/>
            <a:ext cx="7589363" cy="5514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 3. Здатність застосовувати знання у практичних ситуаціях.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>
              <a:lnSpc>
                <a:spcPct val="115000"/>
              </a:lnSpc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 4. Здатність спілкуватися державною мовою як усно, так і письмово.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>
              <a:lnSpc>
                <a:spcPct val="115000"/>
              </a:lnSpc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 6. Здатність до пошуку, оброблення та аналізу інформації з різних джерел.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>
              <a:lnSpc>
                <a:spcPct val="115000"/>
              </a:lnSpc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 7. Здатність працювати в команді.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ЗК 8.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комунікаційні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1. Здатність розуміти предметну область і специфіку професійної діяльності.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2. Здатність застосовувати знання теорії і практики </a:t>
            </a: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готельно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-ресторанного обслуговування для розв’язання типових спеціалізованих задач професійної діяльності.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3. Спроможність застосовувати загальні та спеціальні методи наукових досліджень, які спрямовані на пізнання досліджуваних явищ та розуміння складних процесів у галузі </a:t>
            </a: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готельно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-ресторанної справи.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4. Здатність використовувати на практиці основи законодавства у сфері готельного і ресторанного господарства.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6. Здатність здійснювати підбір технологічного устаткування та обладнання для закладів готельного та ресторанного господарства з метою раціонального використання просторових і матеріальних ресурсів.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7. Здатність визначати ознаки, властивості і показники якості продукції та послуг, що впливають на рівень забезпечення вимог споживачів у закладах </a:t>
            </a:r>
            <a:r>
              <a:rPr lang="uk-UA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готельно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-ресторанного господарства.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8. Здатність планувати, аналізувати і контролювати власну роботу і роботу обслуговуючого персоналу. 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9. Здатність знаходити творчі рішення визначених конкретних проблем у професійній діяльності.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10 Здатність забезпечувати безпеку основних та додаткових послуг у закладах готельного і ресторанного господарства. 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just"/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 11. Здатність застосовувати інноваційні технології виробництва і обслуговування споживачів для покращення результатів власної діяльності і роботи інших.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 12.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документальне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ресторанного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0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503CFF-D4FA-4A4A-A47D-E2B60167B818}"/>
              </a:ext>
            </a:extLst>
          </p:cNvPr>
          <p:cNvSpPr/>
          <p:nvPr/>
        </p:nvSpPr>
        <p:spPr>
          <a:xfrm>
            <a:off x="1979712" y="9427"/>
            <a:ext cx="4572000" cy="43088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2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Структура курсу: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04B3A-0FB9-4E5F-98B7-34C15B8B0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10662"/>
              </p:ext>
            </p:extLst>
          </p:nvPr>
        </p:nvGraphicFramePr>
        <p:xfrm>
          <a:off x="223714" y="403208"/>
          <a:ext cx="8523484" cy="6482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3605">
                  <a:extLst>
                    <a:ext uri="{9D8B030D-6E8A-4147-A177-3AD203B41FA5}">
                      <a16:colId xmlns:a16="http://schemas.microsoft.com/office/drawing/2014/main" val="3261538090"/>
                    </a:ext>
                  </a:extLst>
                </a:gridCol>
                <a:gridCol w="7306178">
                  <a:extLst>
                    <a:ext uri="{9D8B030D-6E8A-4147-A177-3AD203B41FA5}">
                      <a16:colId xmlns:a16="http://schemas.microsoft.com/office/drawing/2014/main" val="2482163923"/>
                    </a:ext>
                  </a:extLst>
                </a:gridCol>
                <a:gridCol w="663701">
                  <a:extLst>
                    <a:ext uri="{9D8B030D-6E8A-4147-A177-3AD203B41FA5}">
                      <a16:colId xmlns:a16="http://schemas.microsoft.com/office/drawing/2014/main" val="3144369525"/>
                    </a:ext>
                  </a:extLst>
                </a:gridCol>
              </a:tblGrid>
              <a:tr h="2134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effectLst/>
                        </a:rPr>
                        <a:t>ЛЕКЦІЇ</a:t>
                      </a:r>
                      <a:endParaRPr lang="uk-UA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1671"/>
                  </a:ext>
                </a:extLst>
              </a:tr>
              <a:tr h="101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№ з/п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Тема: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К-ть годин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33472113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Історія розвитку та сучасність індустрії гостинності.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3149925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Розвиток готельної справи в Україні.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7920786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Типізація підприємств готельного господарства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0767587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Класифікація засобів розміщення.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0826690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Системи класифікації готелів в Україні та закордоном.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57311400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Організація приміщень на підприємстві готельного господарства.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3555031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Архітектура підприємств готельного господарства.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4416666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solidFill>
                            <a:schemeClr val="tx1"/>
                          </a:solidFill>
                          <a:effectLst/>
                        </a:rPr>
                        <a:t>Інтер'єр і організація житлових приміщень готелю</a:t>
                      </a: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0861550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Організаційна структура управління на підприємствах готельного господарства.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7220854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Принципи діяльності готельного підприємства.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7922581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Сутність процесу обслуговування. Культура обслуговування.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9055610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Служби готельного підприємства.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2144258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Функції та обов'язки службовців і працівників служби номерного фонду готелю.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4513468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Теоретичні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аспекти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технології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клінінгу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76650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Поведінковий  та технологічний стандарт обслуговування в житлових приміщеннях.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7829993"/>
                  </a:ext>
                </a:extLst>
              </a:tr>
              <a:tr h="12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Технологія прибиральних робіт навколишньої території та обслуговування в нежитлових приміщеннях.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5025356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Правила санітарного утримання та експлуатації готелів та інших підприємств готельного і туристського типу.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7299623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Матеріально-технічна база та основні фонди готельного господарства.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4394185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Технологічний цикл обслуговування клієнтів у готелях.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7382132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Організація та функції адміністративно-управлінської служби в готелі.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5612447"/>
                  </a:ext>
                </a:extLst>
              </a:tr>
              <a:tr h="119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Організація та технологія обслуговування службою бронювання.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00828358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Технологія і організація прийому та розміщення в готелях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3483282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Розрахунки за проживання та послуги у готелі. Нічний аудит.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62543162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Забезпечення безпеки проживання та збереженості майна, робота з багажем гостей.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708151"/>
                  </a:ext>
                </a:extLst>
              </a:tr>
              <a:tr h="12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Організація та технологія функціонування служби обслуговування приміщень вестибюльної групи.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73731650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Організація та функції  фінансово-комерційної служби у готелях.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6116969"/>
                  </a:ext>
                </a:extLst>
              </a:tr>
              <a:tr h="119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Інженерно-експлуатаційна служба готельного комплексу.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3389979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Організація та функції кадрової служби в готелях.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8317042"/>
                  </a:ext>
                </a:extLst>
              </a:tr>
              <a:tr h="14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29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Характеристика готельних і туристських послуг. Організація надання додаткових послуг.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071497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Якість обслуговування туристів у готелях. Механізм управління якістю готельних послуг.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29580872"/>
                  </a:ext>
                </a:extLst>
              </a:tr>
              <a:tr h="1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Стандартизація і сертифікація якості готельних послуг.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63066229"/>
                  </a:ext>
                </a:extLst>
              </a:tr>
              <a:tr h="147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Сучасні інформаційні технології в управлінні готелем. Реклама і пропаганда в готельному бізнесі.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335851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33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tx1"/>
                          </a:solidFill>
                          <a:effectLst/>
                        </a:rPr>
                        <a:t>Технологія забезпечення безпеки готелю. Пожежна безпека, охорона праці і техніка безпеки в готелях.</a:t>
                      </a:r>
                      <a:endParaRPr lang="uk-UA" sz="9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9117"/>
                  </a:ext>
                </a:extLst>
              </a:tr>
              <a:tr h="42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34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Економічна безпека готелю.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21896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35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Організація й управління службою громадського харчування.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27111848"/>
                  </a:ext>
                </a:extLst>
              </a:tr>
              <a:tr h="15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Принципи функціонування підприємств харчування. Організація й технологія надання послуг з харчування у номерах готелю.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4452997"/>
                  </a:ext>
                </a:extLst>
              </a:tr>
              <a:tr h="11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Організація відпочинку, дозвілля і розваг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5855631"/>
                  </a:ext>
                </a:extLst>
              </a:tr>
              <a:tr h="119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роботи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анімаційної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служби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готельного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підприємства</a:t>
                      </a:r>
                      <a:r>
                        <a:rPr lang="uk-UA" sz="95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0611884"/>
                  </a:ext>
                </a:extLst>
              </a:tr>
              <a:tr h="119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Разом: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endParaRPr lang="uk-UA" sz="9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67" marR="38267" marT="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1016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25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A2041A-62FF-459F-A831-7F9602AF58FB}"/>
              </a:ext>
            </a:extLst>
          </p:cNvPr>
          <p:cNvSpPr txBox="1"/>
          <p:nvPr/>
        </p:nvSpPr>
        <p:spPr>
          <a:xfrm>
            <a:off x="3491880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Практичні заняття:</a:t>
            </a: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48291B97-D717-40EE-BC78-4396F5B6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92439"/>
              </p:ext>
            </p:extLst>
          </p:nvPr>
        </p:nvGraphicFramePr>
        <p:xfrm>
          <a:off x="457200" y="1124745"/>
          <a:ext cx="8219256" cy="542829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1373">
                  <a:extLst>
                    <a:ext uri="{9D8B030D-6E8A-4147-A177-3AD203B41FA5}">
                      <a16:colId xmlns:a16="http://schemas.microsoft.com/office/drawing/2014/main" val="1373410845"/>
                    </a:ext>
                  </a:extLst>
                </a:gridCol>
                <a:gridCol w="7198425">
                  <a:extLst>
                    <a:ext uri="{9D8B030D-6E8A-4147-A177-3AD203B41FA5}">
                      <a16:colId xmlns:a16="http://schemas.microsoft.com/office/drawing/2014/main" val="3871015592"/>
                    </a:ext>
                  </a:extLst>
                </a:gridCol>
                <a:gridCol w="639458">
                  <a:extLst>
                    <a:ext uri="{9D8B030D-6E8A-4147-A177-3AD203B41FA5}">
                      <a16:colId xmlns:a16="http://schemas.microsoft.com/office/drawing/2014/main" val="1982039626"/>
                    </a:ext>
                  </a:extLst>
                </a:gridCol>
              </a:tblGrid>
              <a:tr h="373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№ з/п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Тема: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К-ть годин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30230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Характеристика готельного господарства  адміністративної одиниці України.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73755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Визначення показників середньо обласної забезпеченості міст України готелями.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47172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Класифікація підприємств готельного господарства.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91355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Визначення країн, які є найбільшими споживачами послуг гостинності в Україні.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55006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Класифікація номерного фонду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23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Проектування  підприємства готельного господарства.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842624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Складання графіку виходу на роботу персоналу служби прийому та розміщення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69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Головний обліковий документ експлуатації номерного фонду.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55285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Технологія здійснення поточного щоденного прибирання житлової кімнати і санітарного вузла.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7143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Комплектація візка покоївки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00901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Білизняне господарство готелів.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76999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Складання акту про псування майна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92547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Визначення кількості обслужених приїжджих у готелях.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80739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Приймання та оформлення реєстраційних заявок на оформлення номерів.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68918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Порядок  реєстрації іноземних туристів.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34926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Оформлення рахунка, розрахунок із відвідувачами та заповнення бланка реєстру рахунків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56904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Підготування інформаційного листа для туристичної фірми щодо проведення розрахунку з врахуванням всіх умов заселення.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27564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Розрахунок кількості ліжко-діб мешкання в готелі.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25333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Розрахунок оплати за бронювання номерів (місць)  та мешкання за безготівковим розрахунком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37006"/>
                  </a:ext>
                </a:extLst>
              </a:tr>
              <a:tr h="419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Розрахунок  кількісті діб мешкання клієнта у готелі згідно з діючими Правилами користування готелями й аналогічними засобами розміщення та надання готельних послуг в Україні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88118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Характеристика «готельного продукту».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30522"/>
                  </a:ext>
                </a:extLst>
              </a:tr>
              <a:tr h="2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Характеристика готельного підприємства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63839"/>
                  </a:ext>
                </a:extLst>
              </a:tr>
              <a:tr h="188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РАЗОМ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44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17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21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419810" y="5642124"/>
            <a:ext cx="21001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FEFEFE"/>
                </a:solidFill>
              </a:rPr>
              <a:t>Назание</a:t>
            </a:r>
            <a:r>
              <a:rPr lang="ru-RU" sz="2000" b="1" dirty="0">
                <a:solidFill>
                  <a:srgbClr val="FEFEFE"/>
                </a:solidFill>
              </a:rPr>
              <a:t>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592F64E5-314A-4AC1-B401-3531489B6D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25788" y="175567"/>
            <a:ext cx="563086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dirty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Семінарські заняття</a:t>
            </a: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58D7B010-C155-4B1E-8BB4-E6B16D5DD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47515"/>
              </p:ext>
            </p:extLst>
          </p:nvPr>
        </p:nvGraphicFramePr>
        <p:xfrm>
          <a:off x="879408" y="1141466"/>
          <a:ext cx="8013072" cy="4900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806">
                  <a:extLst>
                    <a:ext uri="{9D8B030D-6E8A-4147-A177-3AD203B41FA5}">
                      <a16:colId xmlns:a16="http://schemas.microsoft.com/office/drawing/2014/main" val="2444629066"/>
                    </a:ext>
                  </a:extLst>
                </a:gridCol>
                <a:gridCol w="7017849">
                  <a:extLst>
                    <a:ext uri="{9D8B030D-6E8A-4147-A177-3AD203B41FA5}">
                      <a16:colId xmlns:a16="http://schemas.microsoft.com/office/drawing/2014/main" val="3391681067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2284640685"/>
                    </a:ext>
                  </a:extLst>
                </a:gridCol>
              </a:tblGrid>
              <a:tr h="478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№ з/п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Тема: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К-ть годин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156482312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Історичні особливості розвитку готельної справи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2434780794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Системи класифікації готелів в Україні та закордоном.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302759320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Архітектура та інтер’єр  підприємств готельного господарства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1673501700"/>
                  </a:ext>
                </a:extLst>
              </a:tr>
              <a:tr h="48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Організаційна структура управління на підприємствах готельного господарства. Правила поведінки персоналу готелів.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1020173980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Готельні служби. Функції та обов'язки службовців і працівників служби номерного фонду готелю.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1964309408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effectLst/>
                        </a:rPr>
                        <a:t>Клінінгові</a:t>
                      </a:r>
                      <a:r>
                        <a:rPr lang="uk-UA" sz="1200" dirty="0">
                          <a:effectLst/>
                        </a:rPr>
                        <a:t> технології в готелі.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616577450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Санітарні вимоги до білизняного господарства  готелю.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654514059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Матеріально-технічна база  готелю. Технологічний цикл обслуговування.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118344886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</a:t>
                      </a:r>
                      <a:r>
                        <a:rPr lang="uk-UA" sz="1200" dirty="0" err="1">
                          <a:effectLst/>
                        </a:rPr>
                        <a:t>сновні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служби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uk-UA" sz="1200" dirty="0">
                          <a:effectLst/>
                        </a:rPr>
                        <a:t>по роботі з клієнтом. Розрахунки за проживання.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1700299861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Безпека проживання та вестибюльна група приміщень.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2867883138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Фінансово-комерційна,  інженерно-експлуатаційна та кадрова служби готелю.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2015452323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Організація надання основних та додаткових послуг.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3728690313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Якість обслуговування клієнтів у готелях. Стандартизація і сертифікація якості.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494553645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Реклама в готельному бізнесі.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137502569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Економічна та пожежна безпеки в готелі.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2790160672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Заклади ресторанного господарства  при засобах розміщення.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807188123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Анімаційні служби готельного господарства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2903362219"/>
                  </a:ext>
                </a:extLst>
              </a:tr>
              <a:tr h="2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РАЗОМ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34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extLst>
                  <a:ext uri="{0D108BD9-81ED-4DB2-BD59-A6C34878D82A}">
                    <a16:rowId xmlns:a16="http://schemas.microsoft.com/office/drawing/2014/main" val="303555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" name="AutoShape 14" descr="Бар-ресторан &quot;Оріон&quot;, Тернопіль, бульвар Симона Петлюри, 2 ᐈ послуги,  відгуки, адреса, карта, телефон | List.in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F84F01-AD53-45CA-866D-95C5DECD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386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3A14E7-2AC0-4106-BD07-EA2C5E4C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609" y="2490433"/>
            <a:ext cx="7343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100"/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5F3CA7F5-689A-45E7-B5AB-D4BCCD7B8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43756"/>
              </p:ext>
            </p:extLst>
          </p:nvPr>
        </p:nvGraphicFramePr>
        <p:xfrm>
          <a:off x="150462" y="90571"/>
          <a:ext cx="8808912" cy="6625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732">
                  <a:extLst>
                    <a:ext uri="{9D8B030D-6E8A-4147-A177-3AD203B41FA5}">
                      <a16:colId xmlns:a16="http://schemas.microsoft.com/office/drawing/2014/main" val="3570199750"/>
                    </a:ext>
                  </a:extLst>
                </a:gridCol>
                <a:gridCol w="7714846">
                  <a:extLst>
                    <a:ext uri="{9D8B030D-6E8A-4147-A177-3AD203B41FA5}">
                      <a16:colId xmlns:a16="http://schemas.microsoft.com/office/drawing/2014/main" val="3581905347"/>
                    </a:ext>
                  </a:extLst>
                </a:gridCol>
                <a:gridCol w="685334">
                  <a:extLst>
                    <a:ext uri="{9D8B030D-6E8A-4147-A177-3AD203B41FA5}">
                      <a16:colId xmlns:a16="http://schemas.microsoft.com/office/drawing/2014/main" val="855486276"/>
                    </a:ext>
                  </a:extLst>
                </a:gridCol>
              </a:tblGrid>
              <a:tr h="166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№ з/п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 dirty="0">
                          <a:effectLst/>
                        </a:rPr>
                        <a:t>Тема самостійної роботи</a:t>
                      </a:r>
                      <a:endParaRPr lang="uk-UA" sz="7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 dirty="0">
                          <a:effectLst/>
                        </a:rPr>
                        <a:t>К-ть годин</a:t>
                      </a:r>
                      <a:endParaRPr lang="uk-UA" sz="7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753573130"/>
                  </a:ext>
                </a:extLst>
              </a:tr>
              <a:tr h="9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Сучасні тенденції розвитку системи гостинності.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4196993094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Готельне господарство України на сучасному етапі.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721201579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Підходи до класифікації готельних підприємств.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229649794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50">
                          <a:effectLst/>
                        </a:rPr>
                        <a:t>Класифікація готелів в Україні. Комплекс вимог до готелів різних категорій.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316241812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5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Особливості функціонування готельних номерів різної категорії.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157989479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6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Типи і форми будівель підприємств готельного господарства . Вимоги до облаштування території готелів різних категорій. Оформлення території залежно від стилізації готелю.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99010806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7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Фактори, що визначають комфортність внутрішнього простору підприємств готельного господарства. Вимоги нормативної документації. Композиція і гармонія інтер'єру. 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370330238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8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50">
                          <a:effectLst/>
                        </a:rPr>
                        <a:t>Достоїнства та недоліки кожної організаційної структури управління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745021303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9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Права й обов’язки гостей – споживачів готельних послуг. Права й обов’язки готелю при наданні готельних послуг споживачам.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33598569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10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Умови психічного і фізіологічного ефекту обслуговування. Час і  масштаб обслуговування.  Символи і знаки обслуговування. Культура обслуговування на підприємствах індустрії гостинності.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278752637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11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Забезпечення цілодобового та постійного функціонування всіх служб готелю.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56359933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Склад зміни служби експлуатації номерного фонду та обов’язки персоналу, що входить до складу служби.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328606050"/>
                  </a:ext>
                </a:extLst>
              </a:tr>
              <a:tr h="256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13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 dirty="0">
                          <a:effectLst/>
                        </a:rPr>
                        <a:t>Оснащення та обладнання житлових приміщень готелю. Планувальна організація передпокою. </a:t>
                      </a:r>
                      <a:r>
                        <a:rPr lang="uk-UA" sz="750" dirty="0" err="1">
                          <a:effectLst/>
                        </a:rPr>
                        <a:t>Прибиральні</a:t>
                      </a:r>
                      <a:r>
                        <a:rPr lang="uk-UA" sz="750" dirty="0">
                          <a:effectLst/>
                        </a:rPr>
                        <a:t> роботи внутрішніх приміщень готелю. Види інвентарю і механізмів для прибирання. Види засобів для чищення і миття.</a:t>
                      </a:r>
                      <a:endParaRPr lang="uk-UA" sz="7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035215041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Оснащення жилих номерів. Перевірка наявності та придатності меблів, устаткування, інвентаря. Порядок дій під час звернення гостя. Порядок дій під час надання інформації гостю.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519767029"/>
                  </a:ext>
                </a:extLst>
              </a:tr>
              <a:tr h="343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15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Технологія прибираних робіт навколо готелю. Прибиральні роботи літом, осінню, зимою та весною. Технологія прибирання сходово-ліфтових холів, їх види і планувальна організація. Технологія обслуговування з чищення, прання, прасування і ремонту одягу. Технологія обслуговування з чищення і ремонту взуття. Технологія нестандартного обслуговування в класі VIP.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413461813"/>
                  </a:ext>
                </a:extLst>
              </a:tr>
              <a:tr h="343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16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Санітарні вимоги до персоналу та приміщень готелю.  Вимоги санітарно-епідеміологічної станції та інструкції із санітарного утримання приміщень готельних і туристських підприємств. Санітарні вимоги до приміщень для зберігання білизни. Термін зміни постільної білизни  залежно від категорії готелю. 	Заходи щодо продовження терміну служби білизни.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947482247"/>
                  </a:ext>
                </a:extLst>
              </a:tr>
              <a:tr h="256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17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Показники оцінки руху і стану основних фондів готельного господарства. Проведення інвентаризації готельного майна. Термін та порядок проведення інвентаризації. Види інвентаризації. Порядок регулювання різниць, виявлених інвентаризацією.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521967745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18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Фази гостьового циклу. Види основних технологічних процесів.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950902481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19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Функції та обов’язки працівників адміністративно-управлінської служби.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4027264721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20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Порядок бронювання номерів (місць) у готелі.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900505158"/>
                  </a:ext>
                </a:extLst>
              </a:tr>
              <a:tr h="37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 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Послідовність процесу заповнення технологічної документації. Особливості реєстрації туристських груп. Облікові документи служби прийому і обслуговування.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240735177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Проведення готівкового та безготівкового розрахунку з клієнтами. Порядок виїзду з готелю. Прийом номера від гостя. Функції та обов’язки нічного аудитора. Комп'ютерний звіт. Щоденний звіт.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9640908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23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Організація зберігання грошей і цінностей гостей.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736843994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Технологія роботи служби обслуговування приміщень вестибюльної групи в готелях.	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759065508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25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Структура системи управління фінансами готелю.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912026569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26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Обов’язки  працівників інженерно-експлуатаційної служби.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742727542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27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Основні напрямки перебудови роботи кадрової служби готелю  у сучасних умовах. Сучасна концепція кадрових служб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286903649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28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Специфіка послуг готельного бізнесу. Принципи гостинності у готельному господарстві.  Характеристика підрозділів, які надають додаткові послуги в готелі.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230109314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29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Взаємодія якості продукції і діяльності підприємства. П’ятирівнева модель якості обслуговування. Принципи управління якістю готельних послуг.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4184830138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30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Порядок проведення обов’язкової сертифікації готельних послуг в системі УкрСЕПРО. Схема обов’язкової сертифікації.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744558767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31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Переваги впровадження в діяльність готелю систем автоматизації управлінської діяльності.  Паблік рілейшнз (PR) у готелі. Франчайзинг у системі готельного бізнесу.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646636397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Комплекс технічних засобів безпеки. Охорона праці і техніка безпеки в готелях.  Проведення протипожежної профілактики. Профілактика пожеж на етапі проектування і будівництва.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098961691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33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Економічні підходи до підвищення рівня безпеки готелю. Принцип мінімізації загальних витрат на забезпечення безпеки.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545252663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34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Функції метрдотеля та офіціанта у ресторані готелю.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58463996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35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Особливості та форми обслуговування відвідувачів.  Оплата послуг з харчування у номерах готелю. Правила порядку при обслуговуванні гостей у номерах.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445735588"/>
                  </a:ext>
                </a:extLst>
              </a:tr>
              <a:tr h="8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36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Характеристики процесу розваг. Індустрія розваг як об’єкт вивчення.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3717720481"/>
                  </a:ext>
                </a:extLst>
              </a:tr>
              <a:tr h="16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37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Організація роботи готелю у складі багатофункціональних комплексів (готелі з розвиненою інфраструктурою). Сучасні тенденції розвитку індустрії розваг.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2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2227887595"/>
                  </a:ext>
                </a:extLst>
              </a:tr>
              <a:tr h="80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 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>
                          <a:effectLst/>
                        </a:rPr>
                        <a:t>РАЗОМ</a:t>
                      </a:r>
                      <a:endParaRPr lang="uk-UA" sz="7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50" dirty="0">
                          <a:effectLst/>
                        </a:rPr>
                        <a:t>82</a:t>
                      </a:r>
                      <a:endParaRPr lang="uk-UA" sz="7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9" marR="19179" marT="0" marB="0" anchor="ctr"/>
                </a:tc>
                <a:extLst>
                  <a:ext uri="{0D108BD9-81ED-4DB2-BD59-A6C34878D82A}">
                    <a16:rowId xmlns:a16="http://schemas.microsoft.com/office/drawing/2014/main" val="174956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4443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2834</Words>
  <Application>Microsoft Office PowerPoint</Application>
  <PresentationFormat>Екран (4:3)</PresentationFormat>
  <Paragraphs>487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Тема Office</vt:lpstr>
      <vt:lpstr>Специальное оформление</vt:lpstr>
      <vt:lpstr>Природа</vt:lpstr>
      <vt:lpstr>Організація та технологія обслуговування в готелях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Семінарські заняття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Галина Яворська</cp:lastModifiedBy>
  <cp:revision>58</cp:revision>
  <dcterms:created xsi:type="dcterms:W3CDTF">2009-01-08T12:15:48Z</dcterms:created>
  <dcterms:modified xsi:type="dcterms:W3CDTF">2025-07-01T11:03:39Z</dcterms:modified>
</cp:coreProperties>
</file>